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65" r:id="rId5"/>
    <p:sldId id="284" r:id="rId6"/>
    <p:sldId id="283" r:id="rId7"/>
    <p:sldId id="285" r:id="rId8"/>
    <p:sldId id="286" r:id="rId9"/>
    <p:sldId id="287" r:id="rId10"/>
    <p:sldId id="269" r:id="rId11"/>
    <p:sldId id="271" r:id="rId12"/>
    <p:sldId id="288" r:id="rId13"/>
    <p:sldId id="289" r:id="rId14"/>
    <p:sldId id="290" r:id="rId15"/>
    <p:sldId id="291" r:id="rId16"/>
    <p:sldId id="29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05C8B0-3136-A48D-0B89-24BE4F838A70}" name="Rebecca Daniel" initials="RD" userId="Rebecca Daniel"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ACD7"/>
    <a:srgbClr val="3F42DF"/>
    <a:srgbClr val="023C59"/>
    <a:srgbClr val="DE1683"/>
    <a:srgbClr val="FBB51D"/>
    <a:srgbClr val="6DB63B"/>
    <a:srgbClr val="EE6F27"/>
    <a:srgbClr val="808080"/>
    <a:srgbClr val="208BC2"/>
    <a:srgbClr val="3AAA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7"/>
    <p:restoredTop sz="94655"/>
  </p:normalViewPr>
  <p:slideViewPr>
    <p:cSldViewPr snapToGrid="0">
      <p:cViewPr>
        <p:scale>
          <a:sx n="91" d="100"/>
          <a:sy n="91" d="100"/>
        </p:scale>
        <p:origin x="1248" y="8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F3B10A-F014-3748-83F3-1281D5352C96}" type="datetimeFigureOut">
              <a:rPr lang="en-US" smtClean="0"/>
              <a:t>3/25/2025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149646-1762-684E-BB30-454370D4872A}" type="slidenum">
              <a:rPr lang="en-US" smtClean="0"/>
              <a:t>‹#›</a:t>
            </a:fld>
            <a:endParaRPr lang="en-US"/>
          </a:p>
        </p:txBody>
      </p:sp>
    </p:spTree>
    <p:extLst>
      <p:ext uri="{BB962C8B-B14F-4D97-AF65-F5344CB8AC3E}">
        <p14:creationId xmlns:p14="http://schemas.microsoft.com/office/powerpoint/2010/main" val="370862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149646-1762-684E-BB30-454370D4872A}" type="slidenum">
              <a:rPr lang="en-US" smtClean="0"/>
              <a:t>6</a:t>
            </a:fld>
            <a:endParaRPr lang="en-US"/>
          </a:p>
        </p:txBody>
      </p:sp>
    </p:spTree>
    <p:extLst>
      <p:ext uri="{BB962C8B-B14F-4D97-AF65-F5344CB8AC3E}">
        <p14:creationId xmlns:p14="http://schemas.microsoft.com/office/powerpoint/2010/main" val="1695933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0590E-B106-1CB5-E72B-F09BF35FE9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6373B0-3941-FB51-6D4F-1E5CA62481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44A490-00A7-A455-7D9C-0C24D5725C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AE1AE5-FA74-E680-2FDD-908877BF31E3}"/>
              </a:ext>
            </a:extLst>
          </p:cNvPr>
          <p:cNvSpPr>
            <a:spLocks noGrp="1"/>
          </p:cNvSpPr>
          <p:nvPr>
            <p:ph type="sldNum" sz="quarter" idx="5"/>
          </p:nvPr>
        </p:nvSpPr>
        <p:spPr/>
        <p:txBody>
          <a:bodyPr/>
          <a:lstStyle/>
          <a:p>
            <a:fld id="{12149646-1762-684E-BB30-454370D4872A}" type="slidenum">
              <a:rPr lang="en-US" smtClean="0"/>
              <a:t>9</a:t>
            </a:fld>
            <a:endParaRPr lang="en-US"/>
          </a:p>
        </p:txBody>
      </p:sp>
    </p:spTree>
    <p:extLst>
      <p:ext uri="{BB962C8B-B14F-4D97-AF65-F5344CB8AC3E}">
        <p14:creationId xmlns:p14="http://schemas.microsoft.com/office/powerpoint/2010/main" val="1039821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F680F-7D1E-EA19-40BC-3EC6E41E29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3B8D1E-B324-F1A3-E5B4-8AAE1658F7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B19638-ABE0-0D3B-71F4-E6CFEF33B1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0A471C-B2C3-77A6-5B62-7EB41035D409}"/>
              </a:ext>
            </a:extLst>
          </p:cNvPr>
          <p:cNvSpPr>
            <a:spLocks noGrp="1"/>
          </p:cNvSpPr>
          <p:nvPr>
            <p:ph type="sldNum" sz="quarter" idx="5"/>
          </p:nvPr>
        </p:nvSpPr>
        <p:spPr/>
        <p:txBody>
          <a:bodyPr/>
          <a:lstStyle/>
          <a:p>
            <a:fld id="{12149646-1762-684E-BB30-454370D4872A}" type="slidenum">
              <a:rPr lang="en-US" smtClean="0"/>
              <a:t>10</a:t>
            </a:fld>
            <a:endParaRPr lang="en-US"/>
          </a:p>
        </p:txBody>
      </p:sp>
    </p:spTree>
    <p:extLst>
      <p:ext uri="{BB962C8B-B14F-4D97-AF65-F5344CB8AC3E}">
        <p14:creationId xmlns:p14="http://schemas.microsoft.com/office/powerpoint/2010/main" val="3517500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94DC2-73D8-C058-E5EE-9DC73612F9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E3EDCC-FCB7-BA39-4725-CEE21D1952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41F2E3-575C-40A1-7228-18B3F8BBDC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32B49E-28DF-99AA-116B-0FFB48AFB7CA}"/>
              </a:ext>
            </a:extLst>
          </p:cNvPr>
          <p:cNvSpPr>
            <a:spLocks noGrp="1"/>
          </p:cNvSpPr>
          <p:nvPr>
            <p:ph type="sldNum" sz="quarter" idx="5"/>
          </p:nvPr>
        </p:nvSpPr>
        <p:spPr/>
        <p:txBody>
          <a:bodyPr/>
          <a:lstStyle/>
          <a:p>
            <a:fld id="{12149646-1762-684E-BB30-454370D4872A}" type="slidenum">
              <a:rPr lang="en-US" smtClean="0"/>
              <a:t>11</a:t>
            </a:fld>
            <a:endParaRPr lang="en-US"/>
          </a:p>
        </p:txBody>
      </p:sp>
    </p:spTree>
    <p:extLst>
      <p:ext uri="{BB962C8B-B14F-4D97-AF65-F5344CB8AC3E}">
        <p14:creationId xmlns:p14="http://schemas.microsoft.com/office/powerpoint/2010/main" val="2407834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42216-1BF2-A5CD-995F-73816072A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5ED8A5-161D-25D8-8379-2512A6828B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8A7D92-21C6-1D7D-67F9-445042DED0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D884AB-E66F-7159-33FB-9E9B956D6BA4}"/>
              </a:ext>
            </a:extLst>
          </p:cNvPr>
          <p:cNvSpPr>
            <a:spLocks noGrp="1"/>
          </p:cNvSpPr>
          <p:nvPr>
            <p:ph type="sldNum" sz="quarter" idx="5"/>
          </p:nvPr>
        </p:nvSpPr>
        <p:spPr/>
        <p:txBody>
          <a:bodyPr/>
          <a:lstStyle/>
          <a:p>
            <a:fld id="{12149646-1762-684E-BB30-454370D4872A}" type="slidenum">
              <a:rPr lang="en-US" smtClean="0"/>
              <a:t>12</a:t>
            </a:fld>
            <a:endParaRPr lang="en-US"/>
          </a:p>
        </p:txBody>
      </p:sp>
    </p:spTree>
    <p:extLst>
      <p:ext uri="{BB962C8B-B14F-4D97-AF65-F5344CB8AC3E}">
        <p14:creationId xmlns:p14="http://schemas.microsoft.com/office/powerpoint/2010/main" val="247730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_Title Slid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2439E2A-EF44-66D7-06C2-D0E38E4A2EC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flipV="1">
            <a:off x="-3322982" y="3384424"/>
            <a:ext cx="6847351" cy="92531"/>
          </a:xfrm>
          <a:prstGeom prst="rect">
            <a:avLst/>
          </a:prstGeom>
        </p:spPr>
      </p:pic>
      <p:pic>
        <p:nvPicPr>
          <p:cNvPr id="5" name="Picture 4">
            <a:extLst>
              <a:ext uri="{FF2B5EF4-FFF2-40B4-BE49-F238E27FC236}">
                <a16:creationId xmlns:a16="http://schemas.microsoft.com/office/drawing/2014/main" id="{DAEBC025-2B13-DB7E-42D7-9FB46F17BCA8}"/>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0212614" y="382042"/>
            <a:ext cx="1540350" cy="745603"/>
          </a:xfrm>
          <a:prstGeom prst="rect">
            <a:avLst/>
          </a:prstGeom>
        </p:spPr>
      </p:pic>
      <p:sp>
        <p:nvSpPr>
          <p:cNvPr id="11" name="Title 1">
            <a:extLst>
              <a:ext uri="{FF2B5EF4-FFF2-40B4-BE49-F238E27FC236}">
                <a16:creationId xmlns:a16="http://schemas.microsoft.com/office/drawing/2014/main" id="{D22B0889-BBE5-482B-BF59-50478EE753B0}"/>
              </a:ext>
            </a:extLst>
          </p:cNvPr>
          <p:cNvSpPr>
            <a:spLocks noGrp="1"/>
          </p:cNvSpPr>
          <p:nvPr>
            <p:ph type="title" hasCustomPrompt="1"/>
          </p:nvPr>
        </p:nvSpPr>
        <p:spPr>
          <a:xfrm>
            <a:off x="838200" y="974952"/>
            <a:ext cx="10515600" cy="2852737"/>
          </a:xfrm>
        </p:spPr>
        <p:txBody>
          <a:bodyPr anchor="b">
            <a:normAutofit/>
          </a:bodyPr>
          <a:lstStyle>
            <a:lvl1pPr>
              <a:defRPr sz="5400" b="1" spc="-150">
                <a:latin typeface=""/>
              </a:defRPr>
            </a:lvl1pPr>
          </a:lstStyle>
          <a:p>
            <a:r>
              <a:rPr lang="en-GB" dirty="0"/>
              <a:t>Title of presentation</a:t>
            </a:r>
            <a:endParaRPr lang="en-US" dirty="0"/>
          </a:p>
        </p:txBody>
      </p:sp>
      <p:sp>
        <p:nvSpPr>
          <p:cNvPr id="12" name="Text Placeholder 2">
            <a:extLst>
              <a:ext uri="{FF2B5EF4-FFF2-40B4-BE49-F238E27FC236}">
                <a16:creationId xmlns:a16="http://schemas.microsoft.com/office/drawing/2014/main" id="{B42C5BA7-06A8-C759-AF7E-8052A7A997D7}"/>
              </a:ext>
            </a:extLst>
          </p:cNvPr>
          <p:cNvSpPr>
            <a:spLocks noGrp="1"/>
          </p:cNvSpPr>
          <p:nvPr>
            <p:ph type="body" idx="1" hasCustomPrompt="1"/>
          </p:nvPr>
        </p:nvSpPr>
        <p:spPr>
          <a:xfrm>
            <a:off x="838200" y="3827689"/>
            <a:ext cx="10515600" cy="1500187"/>
          </a:xfrm>
        </p:spPr>
        <p:txBody>
          <a:bodyPr>
            <a:normAutofit/>
          </a:bodyPr>
          <a:lstStyle>
            <a:lvl1pPr marL="0" indent="0">
              <a:buNone/>
              <a:defRPr sz="4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a:t>
            </a:r>
          </a:p>
        </p:txBody>
      </p:sp>
      <p:sp>
        <p:nvSpPr>
          <p:cNvPr id="4" name="Textfeld 3">
            <a:extLst>
              <a:ext uri="{FF2B5EF4-FFF2-40B4-BE49-F238E27FC236}">
                <a16:creationId xmlns:a16="http://schemas.microsoft.com/office/drawing/2014/main" id="{658A667A-74BC-E73B-42D5-1D01A0EB85A2}"/>
              </a:ext>
            </a:extLst>
          </p:cNvPr>
          <p:cNvSpPr txBox="1"/>
          <p:nvPr userDrawn="1"/>
        </p:nvSpPr>
        <p:spPr>
          <a:xfrm>
            <a:off x="7467009" y="6352535"/>
            <a:ext cx="4673876" cy="350395"/>
          </a:xfrm>
          <a:prstGeom prst="rect">
            <a:avLst/>
          </a:prstGeom>
          <a:noFill/>
        </p:spPr>
        <p:txBody>
          <a:bodyPr wrap="square">
            <a:spAutoFit/>
          </a:bodyPr>
          <a:lstStyle/>
          <a:p>
            <a:r>
              <a:rPr lang="en-GB" sz="1600" b="1" baseline="0" dirty="0">
                <a:latin typeface="Arial" panose="020B0604020202020204" pitchFamily="34" charset="0"/>
                <a:cs typeface="Arial" panose="020B0604020202020204" pitchFamily="34" charset="0"/>
              </a:rPr>
              <a:t>Over a Billion Reasons to #CommitToChange</a:t>
            </a:r>
            <a:endParaRPr lang="en-GB" sz="16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2986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362A65-BB23-8DDB-6D9C-AAEF5C85802F}"/>
              </a:ext>
            </a:extLst>
          </p:cNvPr>
          <p:cNvSpPr>
            <a:spLocks noGrp="1"/>
          </p:cNvSpPr>
          <p:nvPr>
            <p:ph type="dt" sz="half" idx="10"/>
          </p:nvPr>
        </p:nvSpPr>
        <p:spPr/>
        <p:txBody>
          <a:bodyPr/>
          <a:lstStyle/>
          <a:p>
            <a:fld id="{9D57A184-8C51-4DBB-B2A6-D661CD122449}" type="datetimeFigureOut">
              <a:rPr lang="en-GB" smtClean="0"/>
              <a:t>25/03/2025</a:t>
            </a:fld>
            <a:endParaRPr lang="en-GB"/>
          </a:p>
        </p:txBody>
      </p:sp>
      <p:sp>
        <p:nvSpPr>
          <p:cNvPr id="3" name="Footer Placeholder 2">
            <a:extLst>
              <a:ext uri="{FF2B5EF4-FFF2-40B4-BE49-F238E27FC236}">
                <a16:creationId xmlns:a16="http://schemas.microsoft.com/office/drawing/2014/main" id="{CFE2DF6C-F989-EEFD-33AE-4FAD606C821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D798049-3BF2-7909-C6C4-3F37F34BD6EF}"/>
              </a:ext>
            </a:extLst>
          </p:cNvPr>
          <p:cNvSpPr>
            <a:spLocks noGrp="1"/>
          </p:cNvSpPr>
          <p:nvPr>
            <p:ph type="sldNum" sz="quarter" idx="12"/>
          </p:nvPr>
        </p:nvSpPr>
        <p:spPr/>
        <p:txBody>
          <a:bodyPr/>
          <a:lstStyle/>
          <a:p>
            <a:fld id="{CEC86109-47A3-4E92-9DFE-CBD767D6B115}" type="slidenum">
              <a:rPr lang="en-GB" smtClean="0"/>
              <a:t>‹#›</a:t>
            </a:fld>
            <a:endParaRPr lang="en-GB"/>
          </a:p>
        </p:txBody>
      </p:sp>
    </p:spTree>
    <p:extLst>
      <p:ext uri="{BB962C8B-B14F-4D97-AF65-F5344CB8AC3E}">
        <p14:creationId xmlns:p14="http://schemas.microsoft.com/office/powerpoint/2010/main" val="40815918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4BE855E-8492-83F1-B1B6-397C65BE62D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flipV="1">
            <a:off x="-3322982" y="3384424"/>
            <a:ext cx="6847351" cy="92531"/>
          </a:xfrm>
          <a:prstGeom prst="rect">
            <a:avLst/>
          </a:prstGeom>
        </p:spPr>
      </p:pic>
      <p:sp>
        <p:nvSpPr>
          <p:cNvPr id="3" name="Title Placeholder 1">
            <a:extLst>
              <a:ext uri="{FF2B5EF4-FFF2-40B4-BE49-F238E27FC236}">
                <a16:creationId xmlns:a16="http://schemas.microsoft.com/office/drawing/2014/main" id="{23248434-4B62-2B9C-1C80-C71900F0ABB9}"/>
              </a:ext>
            </a:extLst>
          </p:cNvPr>
          <p:cNvSpPr>
            <a:spLocks noGrp="1"/>
          </p:cNvSpPr>
          <p:nvPr>
            <p:ph type="title"/>
          </p:nvPr>
        </p:nvSpPr>
        <p:spPr>
          <a:xfrm>
            <a:off x="838200" y="365125"/>
            <a:ext cx="9127669"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4" name="Text Placeholder 2">
            <a:extLst>
              <a:ext uri="{FF2B5EF4-FFF2-40B4-BE49-F238E27FC236}">
                <a16:creationId xmlns:a16="http://schemas.microsoft.com/office/drawing/2014/main" id="{E3265D4E-3234-CCCD-9765-2DB1D859A8CB}"/>
              </a:ext>
            </a:extLst>
          </p:cNvPr>
          <p:cNvSpPr>
            <a:spLocks noGrp="1"/>
          </p:cNvSpPr>
          <p:nvPr>
            <p:ph idx="1"/>
          </p:nvPr>
        </p:nvSpPr>
        <p:spPr>
          <a:xfrm>
            <a:off x="836072" y="1845942"/>
            <a:ext cx="9127669"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6" name="Picture 4">
            <a:extLst>
              <a:ext uri="{FF2B5EF4-FFF2-40B4-BE49-F238E27FC236}">
                <a16:creationId xmlns:a16="http://schemas.microsoft.com/office/drawing/2014/main" id="{3A1C05B0-C274-90C8-113D-C588A2B3BDF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0212614" y="382042"/>
            <a:ext cx="1540350" cy="745603"/>
          </a:xfrm>
          <a:prstGeom prst="rect">
            <a:avLst/>
          </a:prstGeom>
        </p:spPr>
      </p:pic>
      <p:sp>
        <p:nvSpPr>
          <p:cNvPr id="5" name="Textfeld 4">
            <a:extLst>
              <a:ext uri="{FF2B5EF4-FFF2-40B4-BE49-F238E27FC236}">
                <a16:creationId xmlns:a16="http://schemas.microsoft.com/office/drawing/2014/main" id="{DD3A9A06-0BF4-3842-83DD-380793FEDFD0}"/>
              </a:ext>
            </a:extLst>
          </p:cNvPr>
          <p:cNvSpPr txBox="1"/>
          <p:nvPr userDrawn="1"/>
        </p:nvSpPr>
        <p:spPr>
          <a:xfrm>
            <a:off x="7467009" y="6352535"/>
            <a:ext cx="4673876" cy="350395"/>
          </a:xfrm>
          <a:prstGeom prst="rect">
            <a:avLst/>
          </a:prstGeom>
          <a:noFill/>
        </p:spPr>
        <p:txBody>
          <a:bodyPr wrap="square">
            <a:spAutoFit/>
          </a:bodyPr>
          <a:lstStyle/>
          <a:p>
            <a:r>
              <a:rPr lang="en-GB" sz="1600" b="1" baseline="0" dirty="0">
                <a:latin typeface="Arial" panose="020B0604020202020204" pitchFamily="34" charset="0"/>
                <a:cs typeface="Arial" panose="020B0604020202020204" pitchFamily="34" charset="0"/>
              </a:rPr>
              <a:t>Over a Billion Reasons to #CommitToChange</a:t>
            </a:r>
            <a:endParaRPr lang="en-GB" sz="16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5899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_Only">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4BE855E-8492-83F1-B1B6-397C65BE62D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flipV="1">
            <a:off x="-3322982" y="3384424"/>
            <a:ext cx="6847351" cy="92531"/>
          </a:xfrm>
          <a:prstGeom prst="rect">
            <a:avLst/>
          </a:prstGeom>
        </p:spPr>
      </p:pic>
      <p:sp>
        <p:nvSpPr>
          <p:cNvPr id="3" name="Title Placeholder 1">
            <a:extLst>
              <a:ext uri="{FF2B5EF4-FFF2-40B4-BE49-F238E27FC236}">
                <a16:creationId xmlns:a16="http://schemas.microsoft.com/office/drawing/2014/main" id="{23248434-4B62-2B9C-1C80-C71900F0ABB9}"/>
              </a:ext>
            </a:extLst>
          </p:cNvPr>
          <p:cNvSpPr>
            <a:spLocks noGrp="1"/>
          </p:cNvSpPr>
          <p:nvPr>
            <p:ph type="title"/>
          </p:nvPr>
        </p:nvSpPr>
        <p:spPr>
          <a:xfrm>
            <a:off x="838200" y="365125"/>
            <a:ext cx="9127669"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pic>
        <p:nvPicPr>
          <p:cNvPr id="6" name="Picture 4">
            <a:extLst>
              <a:ext uri="{FF2B5EF4-FFF2-40B4-BE49-F238E27FC236}">
                <a16:creationId xmlns:a16="http://schemas.microsoft.com/office/drawing/2014/main" id="{3A1C05B0-C274-90C8-113D-C588A2B3BDF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0212614" y="382042"/>
            <a:ext cx="1540350" cy="745603"/>
          </a:xfrm>
          <a:prstGeom prst="rect">
            <a:avLst/>
          </a:prstGeom>
        </p:spPr>
      </p:pic>
      <p:sp>
        <p:nvSpPr>
          <p:cNvPr id="5" name="Textfeld 4">
            <a:extLst>
              <a:ext uri="{FF2B5EF4-FFF2-40B4-BE49-F238E27FC236}">
                <a16:creationId xmlns:a16="http://schemas.microsoft.com/office/drawing/2014/main" id="{DD3A9A06-0BF4-3842-83DD-380793FEDFD0}"/>
              </a:ext>
            </a:extLst>
          </p:cNvPr>
          <p:cNvSpPr txBox="1"/>
          <p:nvPr userDrawn="1"/>
        </p:nvSpPr>
        <p:spPr>
          <a:xfrm>
            <a:off x="7467009" y="6352535"/>
            <a:ext cx="4673876" cy="350395"/>
          </a:xfrm>
          <a:prstGeom prst="rect">
            <a:avLst/>
          </a:prstGeom>
          <a:noFill/>
        </p:spPr>
        <p:txBody>
          <a:bodyPr wrap="square">
            <a:spAutoFit/>
          </a:bodyPr>
          <a:lstStyle/>
          <a:p>
            <a:r>
              <a:rPr lang="en-GB" sz="1600" b="1" baseline="0" dirty="0">
                <a:latin typeface="Arial" panose="020B0604020202020204" pitchFamily="34" charset="0"/>
                <a:cs typeface="Arial" panose="020B0604020202020204" pitchFamily="34" charset="0"/>
              </a:rPr>
              <a:t>Over a Billion Reasons to #CommitToChange</a:t>
            </a:r>
            <a:endParaRPr lang="en-GB" sz="16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7676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_Blank">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4BE855E-8492-83F1-B1B6-397C65BE62D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flipV="1">
            <a:off x="-3322982" y="3384424"/>
            <a:ext cx="6847351" cy="92531"/>
          </a:xfrm>
          <a:prstGeom prst="rect">
            <a:avLst/>
          </a:prstGeom>
        </p:spPr>
      </p:pic>
      <p:pic>
        <p:nvPicPr>
          <p:cNvPr id="6" name="Picture 4">
            <a:extLst>
              <a:ext uri="{FF2B5EF4-FFF2-40B4-BE49-F238E27FC236}">
                <a16:creationId xmlns:a16="http://schemas.microsoft.com/office/drawing/2014/main" id="{3A1C05B0-C274-90C8-113D-C588A2B3BDF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0212614" y="382042"/>
            <a:ext cx="1540350" cy="745603"/>
          </a:xfrm>
          <a:prstGeom prst="rect">
            <a:avLst/>
          </a:prstGeom>
        </p:spPr>
      </p:pic>
      <p:sp>
        <p:nvSpPr>
          <p:cNvPr id="5" name="Textfeld 4">
            <a:extLst>
              <a:ext uri="{FF2B5EF4-FFF2-40B4-BE49-F238E27FC236}">
                <a16:creationId xmlns:a16="http://schemas.microsoft.com/office/drawing/2014/main" id="{DD3A9A06-0BF4-3842-83DD-380793FEDFD0}"/>
              </a:ext>
            </a:extLst>
          </p:cNvPr>
          <p:cNvSpPr txBox="1"/>
          <p:nvPr userDrawn="1"/>
        </p:nvSpPr>
        <p:spPr>
          <a:xfrm>
            <a:off x="7467009" y="6352535"/>
            <a:ext cx="4673876" cy="350395"/>
          </a:xfrm>
          <a:prstGeom prst="rect">
            <a:avLst/>
          </a:prstGeom>
          <a:noFill/>
        </p:spPr>
        <p:txBody>
          <a:bodyPr wrap="square">
            <a:spAutoFit/>
          </a:bodyPr>
          <a:lstStyle/>
          <a:p>
            <a:r>
              <a:rPr lang="en-GB" sz="1600" b="1" baseline="0" dirty="0">
                <a:latin typeface="Arial" panose="020B0604020202020204" pitchFamily="34" charset="0"/>
                <a:cs typeface="Arial" panose="020B0604020202020204" pitchFamily="34" charset="0"/>
              </a:rPr>
              <a:t>Over a Billion Reasons to #CommitToChange</a:t>
            </a:r>
            <a:endParaRPr lang="en-GB" sz="16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438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lumns">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4BE855E-8492-83F1-B1B6-397C65BE62D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flipV="1">
            <a:off x="-3322982" y="3384424"/>
            <a:ext cx="6847351" cy="92531"/>
          </a:xfrm>
          <a:prstGeom prst="rect">
            <a:avLst/>
          </a:prstGeom>
        </p:spPr>
      </p:pic>
      <p:sp>
        <p:nvSpPr>
          <p:cNvPr id="3" name="Title Placeholder 1">
            <a:extLst>
              <a:ext uri="{FF2B5EF4-FFF2-40B4-BE49-F238E27FC236}">
                <a16:creationId xmlns:a16="http://schemas.microsoft.com/office/drawing/2014/main" id="{23248434-4B62-2B9C-1C80-C71900F0ABB9}"/>
              </a:ext>
            </a:extLst>
          </p:cNvPr>
          <p:cNvSpPr>
            <a:spLocks noGrp="1"/>
          </p:cNvSpPr>
          <p:nvPr>
            <p:ph type="title"/>
          </p:nvPr>
        </p:nvSpPr>
        <p:spPr>
          <a:xfrm>
            <a:off x="838200" y="365125"/>
            <a:ext cx="9127669"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4" name="Text Placeholder 2">
            <a:extLst>
              <a:ext uri="{FF2B5EF4-FFF2-40B4-BE49-F238E27FC236}">
                <a16:creationId xmlns:a16="http://schemas.microsoft.com/office/drawing/2014/main" id="{E3265D4E-3234-CCCD-9765-2DB1D859A8CB}"/>
              </a:ext>
            </a:extLst>
          </p:cNvPr>
          <p:cNvSpPr>
            <a:spLocks noGrp="1"/>
          </p:cNvSpPr>
          <p:nvPr>
            <p:ph idx="1"/>
          </p:nvPr>
        </p:nvSpPr>
        <p:spPr>
          <a:xfrm>
            <a:off x="838200" y="1825624"/>
            <a:ext cx="5257799" cy="4526911"/>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6" name="Picture 4">
            <a:extLst>
              <a:ext uri="{FF2B5EF4-FFF2-40B4-BE49-F238E27FC236}">
                <a16:creationId xmlns:a16="http://schemas.microsoft.com/office/drawing/2014/main" id="{3A1C05B0-C274-90C8-113D-C588A2B3BDF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0212614" y="382042"/>
            <a:ext cx="1540350" cy="745603"/>
          </a:xfrm>
          <a:prstGeom prst="rect">
            <a:avLst/>
          </a:prstGeom>
        </p:spPr>
      </p:pic>
      <p:sp>
        <p:nvSpPr>
          <p:cNvPr id="7" name="Text Placeholder 2">
            <a:extLst>
              <a:ext uri="{FF2B5EF4-FFF2-40B4-BE49-F238E27FC236}">
                <a16:creationId xmlns:a16="http://schemas.microsoft.com/office/drawing/2014/main" id="{2DFFF094-9771-65E7-189F-C0A0E4D6C79D}"/>
              </a:ext>
            </a:extLst>
          </p:cNvPr>
          <p:cNvSpPr>
            <a:spLocks noGrp="1"/>
          </p:cNvSpPr>
          <p:nvPr>
            <p:ph idx="10"/>
          </p:nvPr>
        </p:nvSpPr>
        <p:spPr>
          <a:xfrm>
            <a:off x="6695660" y="1825624"/>
            <a:ext cx="5257799" cy="4526911"/>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feld 4">
            <a:extLst>
              <a:ext uri="{FF2B5EF4-FFF2-40B4-BE49-F238E27FC236}">
                <a16:creationId xmlns:a16="http://schemas.microsoft.com/office/drawing/2014/main" id="{DD3A9A06-0BF4-3842-83DD-380793FEDFD0}"/>
              </a:ext>
            </a:extLst>
          </p:cNvPr>
          <p:cNvSpPr txBox="1"/>
          <p:nvPr userDrawn="1"/>
        </p:nvSpPr>
        <p:spPr>
          <a:xfrm>
            <a:off x="7467009" y="6352535"/>
            <a:ext cx="4673876" cy="350395"/>
          </a:xfrm>
          <a:prstGeom prst="rect">
            <a:avLst/>
          </a:prstGeom>
          <a:noFill/>
        </p:spPr>
        <p:txBody>
          <a:bodyPr wrap="square">
            <a:spAutoFit/>
          </a:bodyPr>
          <a:lstStyle/>
          <a:p>
            <a:r>
              <a:rPr lang="en-GB" sz="1600" b="1" baseline="0" dirty="0">
                <a:latin typeface="Arial" panose="020B0604020202020204" pitchFamily="34" charset="0"/>
                <a:cs typeface="Arial" panose="020B0604020202020204" pitchFamily="34" charset="0"/>
              </a:rPr>
              <a:t>Over a Billion Reasons to #CommitToChange</a:t>
            </a:r>
            <a:endParaRPr lang="en-GB" sz="16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8224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lumns">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4BE855E-8492-83F1-B1B6-397C65BE62D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flipV="1">
            <a:off x="-3322982" y="3384424"/>
            <a:ext cx="6847351" cy="92531"/>
          </a:xfrm>
          <a:prstGeom prst="rect">
            <a:avLst/>
          </a:prstGeom>
        </p:spPr>
      </p:pic>
      <p:sp>
        <p:nvSpPr>
          <p:cNvPr id="3" name="Title Placeholder 1">
            <a:extLst>
              <a:ext uri="{FF2B5EF4-FFF2-40B4-BE49-F238E27FC236}">
                <a16:creationId xmlns:a16="http://schemas.microsoft.com/office/drawing/2014/main" id="{23248434-4B62-2B9C-1C80-C71900F0ABB9}"/>
              </a:ext>
            </a:extLst>
          </p:cNvPr>
          <p:cNvSpPr>
            <a:spLocks noGrp="1"/>
          </p:cNvSpPr>
          <p:nvPr>
            <p:ph type="title"/>
          </p:nvPr>
        </p:nvSpPr>
        <p:spPr>
          <a:xfrm>
            <a:off x="838200" y="365125"/>
            <a:ext cx="9127669"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4" name="Text Placeholder 2">
            <a:extLst>
              <a:ext uri="{FF2B5EF4-FFF2-40B4-BE49-F238E27FC236}">
                <a16:creationId xmlns:a16="http://schemas.microsoft.com/office/drawing/2014/main" id="{E3265D4E-3234-CCCD-9765-2DB1D859A8CB}"/>
              </a:ext>
            </a:extLst>
          </p:cNvPr>
          <p:cNvSpPr>
            <a:spLocks noGrp="1"/>
          </p:cNvSpPr>
          <p:nvPr>
            <p:ph idx="1"/>
          </p:nvPr>
        </p:nvSpPr>
        <p:spPr>
          <a:xfrm>
            <a:off x="838202" y="1825624"/>
            <a:ext cx="3445564" cy="4526911"/>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6" name="Picture 4">
            <a:extLst>
              <a:ext uri="{FF2B5EF4-FFF2-40B4-BE49-F238E27FC236}">
                <a16:creationId xmlns:a16="http://schemas.microsoft.com/office/drawing/2014/main" id="{3A1C05B0-C274-90C8-113D-C588A2B3BDF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0212614" y="382042"/>
            <a:ext cx="1540350" cy="745603"/>
          </a:xfrm>
          <a:prstGeom prst="rect">
            <a:avLst/>
          </a:prstGeom>
        </p:spPr>
      </p:pic>
      <p:sp>
        <p:nvSpPr>
          <p:cNvPr id="7" name="Text Placeholder 2">
            <a:extLst>
              <a:ext uri="{FF2B5EF4-FFF2-40B4-BE49-F238E27FC236}">
                <a16:creationId xmlns:a16="http://schemas.microsoft.com/office/drawing/2014/main" id="{2DFFF094-9771-65E7-189F-C0A0E4D6C79D}"/>
              </a:ext>
            </a:extLst>
          </p:cNvPr>
          <p:cNvSpPr>
            <a:spLocks noGrp="1"/>
          </p:cNvSpPr>
          <p:nvPr>
            <p:ph idx="10"/>
          </p:nvPr>
        </p:nvSpPr>
        <p:spPr>
          <a:xfrm>
            <a:off x="4664017" y="1825624"/>
            <a:ext cx="3445564" cy="4526911"/>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ext Placeholder 2">
            <a:extLst>
              <a:ext uri="{FF2B5EF4-FFF2-40B4-BE49-F238E27FC236}">
                <a16:creationId xmlns:a16="http://schemas.microsoft.com/office/drawing/2014/main" id="{D6D8895B-87AA-51FF-CE61-DC95192E1F29}"/>
              </a:ext>
            </a:extLst>
          </p:cNvPr>
          <p:cNvSpPr>
            <a:spLocks noGrp="1"/>
          </p:cNvSpPr>
          <p:nvPr>
            <p:ph idx="11"/>
          </p:nvPr>
        </p:nvSpPr>
        <p:spPr>
          <a:xfrm>
            <a:off x="8489832" y="1825624"/>
            <a:ext cx="3445564" cy="4526911"/>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feld 4">
            <a:extLst>
              <a:ext uri="{FF2B5EF4-FFF2-40B4-BE49-F238E27FC236}">
                <a16:creationId xmlns:a16="http://schemas.microsoft.com/office/drawing/2014/main" id="{DD3A9A06-0BF4-3842-83DD-380793FEDFD0}"/>
              </a:ext>
            </a:extLst>
          </p:cNvPr>
          <p:cNvSpPr txBox="1"/>
          <p:nvPr userDrawn="1"/>
        </p:nvSpPr>
        <p:spPr>
          <a:xfrm>
            <a:off x="7467009" y="6352535"/>
            <a:ext cx="4673876" cy="350395"/>
          </a:xfrm>
          <a:prstGeom prst="rect">
            <a:avLst/>
          </a:prstGeom>
          <a:noFill/>
        </p:spPr>
        <p:txBody>
          <a:bodyPr wrap="square">
            <a:spAutoFit/>
          </a:bodyPr>
          <a:lstStyle/>
          <a:p>
            <a:r>
              <a:rPr lang="en-GB" sz="1600" b="1" baseline="0" dirty="0">
                <a:latin typeface="Arial" panose="020B0604020202020204" pitchFamily="34" charset="0"/>
                <a:cs typeface="Arial" panose="020B0604020202020204" pitchFamily="34" charset="0"/>
              </a:rPr>
              <a:t>Over a Billion Reasons to #CommitToChange</a:t>
            </a:r>
            <a:endParaRPr lang="en-GB" sz="16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2080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lumns_Image-right">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4BE855E-8492-83F1-B1B6-397C65BE62D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flipV="1">
            <a:off x="-3322982" y="3384424"/>
            <a:ext cx="6847351" cy="92531"/>
          </a:xfrm>
          <a:prstGeom prst="rect">
            <a:avLst/>
          </a:prstGeom>
        </p:spPr>
      </p:pic>
      <p:sp>
        <p:nvSpPr>
          <p:cNvPr id="3" name="Title Placeholder 1">
            <a:extLst>
              <a:ext uri="{FF2B5EF4-FFF2-40B4-BE49-F238E27FC236}">
                <a16:creationId xmlns:a16="http://schemas.microsoft.com/office/drawing/2014/main" id="{23248434-4B62-2B9C-1C80-C71900F0ABB9}"/>
              </a:ext>
            </a:extLst>
          </p:cNvPr>
          <p:cNvSpPr>
            <a:spLocks noGrp="1"/>
          </p:cNvSpPr>
          <p:nvPr>
            <p:ph type="title"/>
          </p:nvPr>
        </p:nvSpPr>
        <p:spPr>
          <a:xfrm>
            <a:off x="838200" y="365125"/>
            <a:ext cx="9127669"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4" name="Text Placeholder 2">
            <a:extLst>
              <a:ext uri="{FF2B5EF4-FFF2-40B4-BE49-F238E27FC236}">
                <a16:creationId xmlns:a16="http://schemas.microsoft.com/office/drawing/2014/main" id="{E3265D4E-3234-CCCD-9765-2DB1D859A8CB}"/>
              </a:ext>
            </a:extLst>
          </p:cNvPr>
          <p:cNvSpPr>
            <a:spLocks noGrp="1"/>
          </p:cNvSpPr>
          <p:nvPr>
            <p:ph idx="1"/>
          </p:nvPr>
        </p:nvSpPr>
        <p:spPr>
          <a:xfrm>
            <a:off x="838200" y="1825624"/>
            <a:ext cx="5257799" cy="488541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6" name="Picture 4">
            <a:extLst>
              <a:ext uri="{FF2B5EF4-FFF2-40B4-BE49-F238E27FC236}">
                <a16:creationId xmlns:a16="http://schemas.microsoft.com/office/drawing/2014/main" id="{3A1C05B0-C274-90C8-113D-C588A2B3BDF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0212614" y="382042"/>
            <a:ext cx="1540350" cy="745603"/>
          </a:xfrm>
          <a:prstGeom prst="rect">
            <a:avLst/>
          </a:prstGeom>
        </p:spPr>
      </p:pic>
      <p:sp>
        <p:nvSpPr>
          <p:cNvPr id="8" name="Picture Placeholder 7">
            <a:extLst>
              <a:ext uri="{FF2B5EF4-FFF2-40B4-BE49-F238E27FC236}">
                <a16:creationId xmlns:a16="http://schemas.microsoft.com/office/drawing/2014/main" id="{40C08914-6D1A-0DFC-B314-A50605DA47BB}"/>
              </a:ext>
            </a:extLst>
          </p:cNvPr>
          <p:cNvSpPr>
            <a:spLocks noGrp="1"/>
          </p:cNvSpPr>
          <p:nvPr>
            <p:ph type="pic" sz="quarter" idx="10"/>
          </p:nvPr>
        </p:nvSpPr>
        <p:spPr>
          <a:xfrm>
            <a:off x="6337606" y="2590799"/>
            <a:ext cx="5799965" cy="4263565"/>
          </a:xfrm>
        </p:spPr>
        <p:txBody>
          <a:bodyPr/>
          <a:lstStyle/>
          <a:p>
            <a:endParaRPr lang="en-US" dirty="0"/>
          </a:p>
        </p:txBody>
      </p:sp>
      <p:sp>
        <p:nvSpPr>
          <p:cNvPr id="5" name="Textfeld 4">
            <a:extLst>
              <a:ext uri="{FF2B5EF4-FFF2-40B4-BE49-F238E27FC236}">
                <a16:creationId xmlns:a16="http://schemas.microsoft.com/office/drawing/2014/main" id="{DD3A9A06-0BF4-3842-83DD-380793FEDFD0}"/>
              </a:ext>
            </a:extLst>
          </p:cNvPr>
          <p:cNvSpPr txBox="1"/>
          <p:nvPr userDrawn="1"/>
        </p:nvSpPr>
        <p:spPr>
          <a:xfrm>
            <a:off x="7467009" y="6352535"/>
            <a:ext cx="4673876" cy="350395"/>
          </a:xfrm>
          <a:prstGeom prst="rect">
            <a:avLst/>
          </a:prstGeom>
          <a:noFill/>
        </p:spPr>
        <p:txBody>
          <a:bodyPr wrap="square">
            <a:spAutoFit/>
          </a:bodyPr>
          <a:lstStyle/>
          <a:p>
            <a:r>
              <a:rPr lang="en-GB" sz="1600" b="1" baseline="0" dirty="0">
                <a:latin typeface="Arial" panose="020B0604020202020204" pitchFamily="34" charset="0"/>
                <a:cs typeface="Arial" panose="020B0604020202020204" pitchFamily="34" charset="0"/>
              </a:rPr>
              <a:t>Over a Billion Reasons to #CommitToChange</a:t>
            </a:r>
            <a:endParaRPr lang="en-GB" sz="16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3696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lumns_Chart">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4BE855E-8492-83F1-B1B6-397C65BE62D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flipV="1">
            <a:off x="-3322982" y="3384424"/>
            <a:ext cx="6847351" cy="92531"/>
          </a:xfrm>
          <a:prstGeom prst="rect">
            <a:avLst/>
          </a:prstGeom>
        </p:spPr>
      </p:pic>
      <p:sp>
        <p:nvSpPr>
          <p:cNvPr id="3" name="Title Placeholder 1">
            <a:extLst>
              <a:ext uri="{FF2B5EF4-FFF2-40B4-BE49-F238E27FC236}">
                <a16:creationId xmlns:a16="http://schemas.microsoft.com/office/drawing/2014/main" id="{23248434-4B62-2B9C-1C80-C71900F0ABB9}"/>
              </a:ext>
            </a:extLst>
          </p:cNvPr>
          <p:cNvSpPr>
            <a:spLocks noGrp="1"/>
          </p:cNvSpPr>
          <p:nvPr>
            <p:ph type="title"/>
          </p:nvPr>
        </p:nvSpPr>
        <p:spPr>
          <a:xfrm>
            <a:off x="838200" y="365125"/>
            <a:ext cx="9127669"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4" name="Text Placeholder 2">
            <a:extLst>
              <a:ext uri="{FF2B5EF4-FFF2-40B4-BE49-F238E27FC236}">
                <a16:creationId xmlns:a16="http://schemas.microsoft.com/office/drawing/2014/main" id="{E3265D4E-3234-CCCD-9765-2DB1D859A8CB}"/>
              </a:ext>
            </a:extLst>
          </p:cNvPr>
          <p:cNvSpPr>
            <a:spLocks noGrp="1"/>
          </p:cNvSpPr>
          <p:nvPr>
            <p:ph idx="1"/>
          </p:nvPr>
        </p:nvSpPr>
        <p:spPr>
          <a:xfrm>
            <a:off x="838200" y="1825625"/>
            <a:ext cx="5656385"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6" name="Picture 4">
            <a:extLst>
              <a:ext uri="{FF2B5EF4-FFF2-40B4-BE49-F238E27FC236}">
                <a16:creationId xmlns:a16="http://schemas.microsoft.com/office/drawing/2014/main" id="{3A1C05B0-C274-90C8-113D-C588A2B3BDF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0212614" y="382042"/>
            <a:ext cx="1540350" cy="745603"/>
          </a:xfrm>
          <a:prstGeom prst="rect">
            <a:avLst/>
          </a:prstGeom>
        </p:spPr>
      </p:pic>
      <p:sp>
        <p:nvSpPr>
          <p:cNvPr id="12" name="Chart Placeholder 10">
            <a:extLst>
              <a:ext uri="{FF2B5EF4-FFF2-40B4-BE49-F238E27FC236}">
                <a16:creationId xmlns:a16="http://schemas.microsoft.com/office/drawing/2014/main" id="{422C597D-C892-E10C-70E9-79039D7165D9}"/>
              </a:ext>
            </a:extLst>
          </p:cNvPr>
          <p:cNvSpPr>
            <a:spLocks noGrp="1"/>
          </p:cNvSpPr>
          <p:nvPr>
            <p:ph type="chart" sz="quarter" idx="11"/>
          </p:nvPr>
        </p:nvSpPr>
        <p:spPr>
          <a:xfrm>
            <a:off x="6956425" y="1999610"/>
            <a:ext cx="5181600" cy="4353564"/>
          </a:xfrm>
        </p:spPr>
        <p:txBody>
          <a:bodyPr/>
          <a:lstStyle/>
          <a:p>
            <a:endParaRPr lang="en-US"/>
          </a:p>
        </p:txBody>
      </p:sp>
      <p:sp>
        <p:nvSpPr>
          <p:cNvPr id="5" name="Textfeld 4">
            <a:extLst>
              <a:ext uri="{FF2B5EF4-FFF2-40B4-BE49-F238E27FC236}">
                <a16:creationId xmlns:a16="http://schemas.microsoft.com/office/drawing/2014/main" id="{DD3A9A06-0BF4-3842-83DD-380793FEDFD0}"/>
              </a:ext>
            </a:extLst>
          </p:cNvPr>
          <p:cNvSpPr txBox="1"/>
          <p:nvPr userDrawn="1"/>
        </p:nvSpPr>
        <p:spPr>
          <a:xfrm>
            <a:off x="7467009" y="6352535"/>
            <a:ext cx="4673876" cy="350395"/>
          </a:xfrm>
          <a:prstGeom prst="rect">
            <a:avLst/>
          </a:prstGeom>
          <a:noFill/>
        </p:spPr>
        <p:txBody>
          <a:bodyPr wrap="square">
            <a:spAutoFit/>
          </a:bodyPr>
          <a:lstStyle/>
          <a:p>
            <a:r>
              <a:rPr lang="en-GB" sz="1600" b="1" baseline="0" dirty="0">
                <a:latin typeface="Arial" panose="020B0604020202020204" pitchFamily="34" charset="0"/>
                <a:cs typeface="Arial" panose="020B0604020202020204" pitchFamily="34" charset="0"/>
              </a:rPr>
              <a:t>Over a Billion Reasons to #CommitToChange</a:t>
            </a:r>
            <a:endParaRPr lang="en-GB" sz="16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9409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lumns_Tabl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4BE855E-8492-83F1-B1B6-397C65BE62D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flipV="1">
            <a:off x="-3322982" y="3384424"/>
            <a:ext cx="6847351" cy="92531"/>
          </a:xfrm>
          <a:prstGeom prst="rect">
            <a:avLst/>
          </a:prstGeom>
        </p:spPr>
      </p:pic>
      <p:sp>
        <p:nvSpPr>
          <p:cNvPr id="3" name="Title Placeholder 1">
            <a:extLst>
              <a:ext uri="{FF2B5EF4-FFF2-40B4-BE49-F238E27FC236}">
                <a16:creationId xmlns:a16="http://schemas.microsoft.com/office/drawing/2014/main" id="{23248434-4B62-2B9C-1C80-C71900F0ABB9}"/>
              </a:ext>
            </a:extLst>
          </p:cNvPr>
          <p:cNvSpPr>
            <a:spLocks noGrp="1"/>
          </p:cNvSpPr>
          <p:nvPr>
            <p:ph type="title"/>
          </p:nvPr>
        </p:nvSpPr>
        <p:spPr>
          <a:xfrm>
            <a:off x="838200" y="365125"/>
            <a:ext cx="9127669"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4" name="Text Placeholder 2">
            <a:extLst>
              <a:ext uri="{FF2B5EF4-FFF2-40B4-BE49-F238E27FC236}">
                <a16:creationId xmlns:a16="http://schemas.microsoft.com/office/drawing/2014/main" id="{E3265D4E-3234-CCCD-9765-2DB1D859A8CB}"/>
              </a:ext>
            </a:extLst>
          </p:cNvPr>
          <p:cNvSpPr>
            <a:spLocks noGrp="1"/>
          </p:cNvSpPr>
          <p:nvPr>
            <p:ph idx="1"/>
          </p:nvPr>
        </p:nvSpPr>
        <p:spPr>
          <a:xfrm>
            <a:off x="838200" y="1825625"/>
            <a:ext cx="5656385"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6" name="Picture 4">
            <a:extLst>
              <a:ext uri="{FF2B5EF4-FFF2-40B4-BE49-F238E27FC236}">
                <a16:creationId xmlns:a16="http://schemas.microsoft.com/office/drawing/2014/main" id="{3A1C05B0-C274-90C8-113D-C588A2B3BDF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0212614" y="382042"/>
            <a:ext cx="1540350" cy="745603"/>
          </a:xfrm>
          <a:prstGeom prst="rect">
            <a:avLst/>
          </a:prstGeom>
        </p:spPr>
      </p:pic>
      <p:sp>
        <p:nvSpPr>
          <p:cNvPr id="5" name="Textfeld 4">
            <a:extLst>
              <a:ext uri="{FF2B5EF4-FFF2-40B4-BE49-F238E27FC236}">
                <a16:creationId xmlns:a16="http://schemas.microsoft.com/office/drawing/2014/main" id="{DD3A9A06-0BF4-3842-83DD-380793FEDFD0}"/>
              </a:ext>
            </a:extLst>
          </p:cNvPr>
          <p:cNvSpPr txBox="1"/>
          <p:nvPr userDrawn="1"/>
        </p:nvSpPr>
        <p:spPr>
          <a:xfrm>
            <a:off x="7467009" y="6352535"/>
            <a:ext cx="4673876" cy="350395"/>
          </a:xfrm>
          <a:prstGeom prst="rect">
            <a:avLst/>
          </a:prstGeom>
          <a:noFill/>
        </p:spPr>
        <p:txBody>
          <a:bodyPr wrap="square">
            <a:spAutoFit/>
          </a:bodyPr>
          <a:lstStyle/>
          <a:p>
            <a:r>
              <a:rPr lang="en-GB" sz="1600" b="1" baseline="0" dirty="0">
                <a:latin typeface="Arial" panose="020B0604020202020204" pitchFamily="34" charset="0"/>
                <a:cs typeface="Arial" panose="020B0604020202020204" pitchFamily="34" charset="0"/>
              </a:rPr>
              <a:t>Over a Billion Reasons to #CommitToChange</a:t>
            </a:r>
            <a:endParaRPr lang="en-GB" sz="1600" baseline="0" dirty="0">
              <a:latin typeface="Arial" panose="020B0604020202020204" pitchFamily="34" charset="0"/>
              <a:cs typeface="Arial" panose="020B0604020202020204" pitchFamily="34" charset="0"/>
            </a:endParaRPr>
          </a:p>
        </p:txBody>
      </p:sp>
      <p:sp>
        <p:nvSpPr>
          <p:cNvPr id="10" name="Table Placeholder 9">
            <a:extLst>
              <a:ext uri="{FF2B5EF4-FFF2-40B4-BE49-F238E27FC236}">
                <a16:creationId xmlns:a16="http://schemas.microsoft.com/office/drawing/2014/main" id="{CEB0377A-5979-4504-0EC7-ED5A9B23102E}"/>
              </a:ext>
            </a:extLst>
          </p:cNvPr>
          <p:cNvSpPr>
            <a:spLocks noGrp="1"/>
          </p:cNvSpPr>
          <p:nvPr>
            <p:ph type="tbl" sz="quarter" idx="10"/>
          </p:nvPr>
        </p:nvSpPr>
        <p:spPr>
          <a:xfrm>
            <a:off x="6829425" y="2744787"/>
            <a:ext cx="4919663" cy="3432175"/>
          </a:xfrm>
        </p:spPr>
        <p:txBody>
          <a:bodyPr/>
          <a:lstStyle/>
          <a:p>
            <a:endParaRPr lang="en-US" dirty="0"/>
          </a:p>
        </p:txBody>
      </p:sp>
    </p:spTree>
    <p:extLst>
      <p:ext uri="{BB962C8B-B14F-4D97-AF65-F5344CB8AC3E}">
        <p14:creationId xmlns:p14="http://schemas.microsoft.com/office/powerpoint/2010/main" val="2115943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19A954-A362-318E-7CFA-4B0C78D5AA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6DCBD6C8-076A-889A-0DDD-B84AA6635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B6750D23-126F-8857-98D9-6075AAC9F2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9E07D-8F2F-A948-A067-0A184EFB02A6}" type="datetimeFigureOut">
              <a:rPr lang="en-US" smtClean="0"/>
              <a:t>3/25/2025</a:t>
            </a:fld>
            <a:endParaRPr lang="en-US"/>
          </a:p>
        </p:txBody>
      </p:sp>
      <p:sp>
        <p:nvSpPr>
          <p:cNvPr id="5" name="Footer Placeholder 4">
            <a:extLst>
              <a:ext uri="{FF2B5EF4-FFF2-40B4-BE49-F238E27FC236}">
                <a16:creationId xmlns:a16="http://schemas.microsoft.com/office/drawing/2014/main" id="{F64BA417-34F4-6007-389D-4F075A7B7F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33C15F-41BA-89FE-6C2E-07270F8ABEBD}"/>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91C39-E084-284D-BC53-8D21DC4AC00F}" type="slidenum">
              <a:rPr lang="en-US" smtClean="0"/>
              <a:t>‹#›</a:t>
            </a:fld>
            <a:endParaRPr lang="en-US"/>
          </a:p>
        </p:txBody>
      </p:sp>
    </p:spTree>
    <p:extLst>
      <p:ext uri="{BB962C8B-B14F-4D97-AF65-F5344CB8AC3E}">
        <p14:creationId xmlns:p14="http://schemas.microsoft.com/office/powerpoint/2010/main" val="4071171774"/>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71" r:id="rId3"/>
    <p:sldLayoutId id="2147483672" r:id="rId4"/>
    <p:sldLayoutId id="2147483670" r:id="rId5"/>
    <p:sldLayoutId id="2147483669" r:id="rId6"/>
    <p:sldLayoutId id="2147483666" r:id="rId7"/>
    <p:sldLayoutId id="2147483667" r:id="rId8"/>
    <p:sldLayoutId id="2147483668" r:id="rId9"/>
    <p:sldLayoutId id="2147483673" r:id="rId10"/>
  </p:sldLayoutIdLst>
  <p:txStyles>
    <p:titleStyle>
      <a:lvl1pPr algn="l" defTabSz="914400" rtl="0" eaLnBrk="1" latinLnBrk="0" hangingPunct="1">
        <a:lnSpc>
          <a:spcPct val="90000"/>
        </a:lnSpc>
        <a:spcBef>
          <a:spcPct val="0"/>
        </a:spcBef>
        <a:buNone/>
        <a:defRPr sz="4400" b="1" kern="1200" spc="-150">
          <a:solidFill>
            <a:schemeClr val="tx1"/>
          </a:solidFill>
          <a:latin typeface=""/>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spc="-150">
          <a:solidFill>
            <a:schemeClr val="tx1"/>
          </a:solidFill>
          <a:latin typefac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microsoft.com/office/2007/relationships/hdphoto" Target="../media/hdphoto5.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6.wdp"/><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2.wdp"/><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https://www.youtube.com/embed/twkEDL2vU7c?feature=oembed"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26.svg"/><Relationship Id="rId10" Type="http://schemas.openxmlformats.org/officeDocument/2006/relationships/image" Target="../media/image22.svg"/><Relationship Id="rId4" Type="http://schemas.openxmlformats.org/officeDocument/2006/relationships/image" Target="../media/image25.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7C59F-EE7F-85D0-69F6-5928B1F91D8A}"/>
              </a:ext>
            </a:extLst>
          </p:cNvPr>
          <p:cNvSpPr>
            <a:spLocks noGrp="1"/>
          </p:cNvSpPr>
          <p:nvPr>
            <p:ph type="title"/>
          </p:nvPr>
        </p:nvSpPr>
        <p:spPr>
          <a:xfrm>
            <a:off x="838200" y="2574485"/>
            <a:ext cx="10515600" cy="807110"/>
          </a:xfrm>
        </p:spPr>
        <p:txBody>
          <a:bodyPr>
            <a:noAutofit/>
          </a:bodyPr>
          <a:lstStyle/>
          <a:p>
            <a:r>
              <a:rPr lang="en-US" sz="8000" b="0" spc="0" noProof="0" dirty="0">
                <a:latin typeface="Helvetica" pitchFamily="2" charset="0"/>
                <a:cs typeface="Arial" panose="020B0604020202020204" pitchFamily="34" charset="0"/>
              </a:rPr>
              <a:t>Accessibility</a:t>
            </a:r>
            <a:r>
              <a:rPr lang="en-US" sz="8000" spc="0" noProof="0" dirty="0">
                <a:latin typeface="Helvetica" pitchFamily="2" charset="0"/>
                <a:cs typeface="Arial" panose="020B0604020202020204" pitchFamily="34" charset="0"/>
              </a:rPr>
              <a:t>2030</a:t>
            </a:r>
          </a:p>
        </p:txBody>
      </p:sp>
      <p:sp>
        <p:nvSpPr>
          <p:cNvPr id="3" name="Text Placeholder 2">
            <a:extLst>
              <a:ext uri="{FF2B5EF4-FFF2-40B4-BE49-F238E27FC236}">
                <a16:creationId xmlns:a16="http://schemas.microsoft.com/office/drawing/2014/main" id="{FDBB1876-396D-28CA-EBF9-70ADD84BD17B}"/>
              </a:ext>
            </a:extLst>
          </p:cNvPr>
          <p:cNvSpPr>
            <a:spLocks noGrp="1"/>
          </p:cNvSpPr>
          <p:nvPr>
            <p:ph type="body" idx="1"/>
          </p:nvPr>
        </p:nvSpPr>
        <p:spPr>
          <a:xfrm>
            <a:off x="838200" y="3381595"/>
            <a:ext cx="10515600" cy="1500187"/>
          </a:xfrm>
        </p:spPr>
        <p:txBody>
          <a:bodyPr/>
          <a:lstStyle/>
          <a:p>
            <a:r>
              <a:rPr lang="en-US" spc="0" noProof="0" dirty="0">
                <a:latin typeface="Helvetica" pitchFamily="2" charset="0"/>
                <a:cs typeface="Arial" panose="020B0604020202020204" pitchFamily="34" charset="0"/>
              </a:rPr>
              <a:t>Inclusive Cities </a:t>
            </a:r>
          </a:p>
          <a:p>
            <a:r>
              <a:rPr lang="en-US" spc="0" noProof="0" dirty="0">
                <a:latin typeface="Helvetica" pitchFamily="2" charset="0"/>
                <a:cs typeface="Arial" panose="020B0604020202020204" pitchFamily="34" charset="0"/>
              </a:rPr>
              <a:t>– How does your city impact your daily life? </a:t>
            </a:r>
          </a:p>
        </p:txBody>
      </p:sp>
      <p:pic>
        <p:nvPicPr>
          <p:cNvPr id="5" name="Picture 4" descr="GDI Hub logo">
            <a:extLst>
              <a:ext uri="{FF2B5EF4-FFF2-40B4-BE49-F238E27FC236}">
                <a16:creationId xmlns:a16="http://schemas.microsoft.com/office/drawing/2014/main" id="{6942B887-A2C4-2100-2E36-D8201CD1D51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838200" y="4881782"/>
            <a:ext cx="1469222" cy="862777"/>
          </a:xfrm>
          <a:prstGeom prst="rect">
            <a:avLst/>
          </a:prstGeom>
        </p:spPr>
      </p:pic>
      <p:pic>
        <p:nvPicPr>
          <p:cNvPr id="6" name="Picture 5" descr="AT2030 Programme logo">
            <a:extLst>
              <a:ext uri="{FF2B5EF4-FFF2-40B4-BE49-F238E27FC236}">
                <a16:creationId xmlns:a16="http://schemas.microsoft.com/office/drawing/2014/main" id="{329F0DE0-B808-E516-9EFE-F89ECCC58A11}"/>
              </a:ext>
            </a:extLst>
          </p:cNvPr>
          <p:cNvPicPr>
            <a:picLocks noChangeAspect="1"/>
          </p:cNvPicPr>
          <p:nvPr/>
        </p:nvPicPr>
        <p:blipFill>
          <a:blip r:embed="rId4"/>
          <a:srcRect l="11440" t="7208" r="9834" b="7425"/>
          <a:stretch/>
        </p:blipFill>
        <p:spPr>
          <a:xfrm>
            <a:off x="3327083" y="4881782"/>
            <a:ext cx="880946" cy="793733"/>
          </a:xfrm>
          <a:prstGeom prst="rect">
            <a:avLst/>
          </a:prstGeom>
        </p:spPr>
      </p:pic>
      <p:pic>
        <p:nvPicPr>
          <p:cNvPr id="7" name="Picture 6" descr="UK Aid logo">
            <a:extLst>
              <a:ext uri="{FF2B5EF4-FFF2-40B4-BE49-F238E27FC236}">
                <a16:creationId xmlns:a16="http://schemas.microsoft.com/office/drawing/2014/main" id="{66D91866-F1E0-FFCF-28F7-043E7F79629B}"/>
              </a:ext>
            </a:extLst>
          </p:cNvPr>
          <p:cNvPicPr>
            <a:picLocks noChangeAspect="1"/>
          </p:cNvPicPr>
          <p:nvPr/>
        </p:nvPicPr>
        <p:blipFill>
          <a:blip r:embed="rId5"/>
          <a:stretch>
            <a:fillRect/>
          </a:stretch>
        </p:blipFill>
        <p:spPr>
          <a:xfrm>
            <a:off x="2478468" y="4972102"/>
            <a:ext cx="621620" cy="657165"/>
          </a:xfrm>
          <a:prstGeom prst="rect">
            <a:avLst/>
          </a:prstGeom>
        </p:spPr>
      </p:pic>
      <p:pic>
        <p:nvPicPr>
          <p:cNvPr id="8" name="Picture 2" descr="Global Disability Fund - Partnership on ...">
            <a:extLst>
              <a:ext uri="{FF2B5EF4-FFF2-40B4-BE49-F238E27FC236}">
                <a16:creationId xmlns:a16="http://schemas.microsoft.com/office/drawing/2014/main" id="{C0CD7933-BD73-45E0-D95A-CBC3D12392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5559" y="5044613"/>
            <a:ext cx="2523609" cy="63090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Logo for World Blind Union">
            <a:extLst>
              <a:ext uri="{FF2B5EF4-FFF2-40B4-BE49-F238E27FC236}">
                <a16:creationId xmlns:a16="http://schemas.microsoft.com/office/drawing/2014/main" id="{431CBA3D-E938-E3F7-6BB6-5DB8ED4B90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6697" y="5032460"/>
            <a:ext cx="2171627" cy="6430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UNHabitat Logo">
            <a:extLst>
              <a:ext uri="{FF2B5EF4-FFF2-40B4-BE49-F238E27FC236}">
                <a16:creationId xmlns:a16="http://schemas.microsoft.com/office/drawing/2014/main" id="{CA31AE7D-3AA1-2CC8-5BC4-B6EBE28E4498}"/>
              </a:ext>
            </a:extLst>
          </p:cNvPr>
          <p:cNvPicPr>
            <a:picLocks noChangeAspect="1"/>
          </p:cNvPicPr>
          <p:nvPr/>
        </p:nvPicPr>
        <p:blipFill>
          <a:blip r:embed="rId8"/>
          <a:stretch>
            <a:fillRect/>
          </a:stretch>
        </p:blipFill>
        <p:spPr>
          <a:xfrm>
            <a:off x="9372111" y="5043312"/>
            <a:ext cx="621718" cy="608899"/>
          </a:xfrm>
          <a:prstGeom prst="rect">
            <a:avLst/>
          </a:prstGeom>
        </p:spPr>
      </p:pic>
      <p:pic>
        <p:nvPicPr>
          <p:cNvPr id="11" name="Picture 10" descr="Logo for accessibility 2030">
            <a:extLst>
              <a:ext uri="{FF2B5EF4-FFF2-40B4-BE49-F238E27FC236}">
                <a16:creationId xmlns:a16="http://schemas.microsoft.com/office/drawing/2014/main" id="{A4604AF7-93A9-2FC0-1EF5-48CA2048DD32}"/>
              </a:ext>
            </a:extLst>
          </p:cNvPr>
          <p:cNvPicPr>
            <a:picLocks noChangeAspect="1"/>
          </p:cNvPicPr>
          <p:nvPr/>
        </p:nvPicPr>
        <p:blipFill>
          <a:blip r:embed="rId9"/>
          <a:stretch>
            <a:fillRect/>
          </a:stretch>
        </p:blipFill>
        <p:spPr>
          <a:xfrm>
            <a:off x="167316" y="6805"/>
            <a:ext cx="1711969" cy="1658049"/>
          </a:xfrm>
          <a:prstGeom prst="rect">
            <a:avLst/>
          </a:prstGeom>
        </p:spPr>
      </p:pic>
    </p:spTree>
    <p:extLst>
      <p:ext uri="{BB962C8B-B14F-4D97-AF65-F5344CB8AC3E}">
        <p14:creationId xmlns:p14="http://schemas.microsoft.com/office/powerpoint/2010/main" val="399367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129EC-89E2-EEDA-7E73-10E1EF064C58}"/>
            </a:ext>
          </a:extLst>
        </p:cNvPr>
        <p:cNvGrpSpPr/>
        <p:nvPr/>
      </p:nvGrpSpPr>
      <p:grpSpPr>
        <a:xfrm>
          <a:off x="0" y="0"/>
          <a:ext cx="0" cy="0"/>
          <a:chOff x="0" y="0"/>
          <a:chExt cx="0" cy="0"/>
        </a:xfrm>
      </p:grpSpPr>
      <p:pic>
        <p:nvPicPr>
          <p:cNvPr id="3" name="Picture 2" descr="logo for World Blind Union">
            <a:extLst>
              <a:ext uri="{FF2B5EF4-FFF2-40B4-BE49-F238E27FC236}">
                <a16:creationId xmlns:a16="http://schemas.microsoft.com/office/drawing/2014/main" id="{425E3470-C8A1-6AC9-3DA7-86760168A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3787" y="365210"/>
            <a:ext cx="2598438" cy="7694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QR code to guide at chrome-extension://efaidnbmnnnibpcajpcglclefindmkaj/https://cbmg.wpengine.com/wp-content/uploads/2021/07/Accessibility-GO-A-Guide-to-Action-WBU-CBM-Global.pdf">
            <a:extLst>
              <a:ext uri="{FF2B5EF4-FFF2-40B4-BE49-F238E27FC236}">
                <a16:creationId xmlns:a16="http://schemas.microsoft.com/office/drawing/2014/main" id="{37ED027E-D8CB-13A5-4FC7-8CB8CE58AA14}"/>
              </a:ext>
            </a:extLst>
          </p:cNvPr>
          <p:cNvPicPr>
            <a:picLocks noChangeAspect="1"/>
          </p:cNvPicPr>
          <p:nvPr/>
        </p:nvPicPr>
        <p:blipFill>
          <a:blip r:embed="rId4"/>
          <a:stretch>
            <a:fillRect/>
          </a:stretch>
        </p:blipFill>
        <p:spPr>
          <a:xfrm>
            <a:off x="779300" y="3582171"/>
            <a:ext cx="2631067" cy="2609849"/>
          </a:xfrm>
          <a:prstGeom prst="rect">
            <a:avLst/>
          </a:prstGeom>
        </p:spPr>
      </p:pic>
      <p:sp>
        <p:nvSpPr>
          <p:cNvPr id="7" name="TextBox 6">
            <a:extLst>
              <a:ext uri="{FF2B5EF4-FFF2-40B4-BE49-F238E27FC236}">
                <a16:creationId xmlns:a16="http://schemas.microsoft.com/office/drawing/2014/main" id="{5642F42C-C5B8-C5F3-5824-397EAE421F4D}"/>
              </a:ext>
            </a:extLst>
          </p:cNvPr>
          <p:cNvSpPr txBox="1"/>
          <p:nvPr/>
        </p:nvSpPr>
        <p:spPr>
          <a:xfrm>
            <a:off x="4276165" y="2406368"/>
            <a:ext cx="7136535" cy="3785652"/>
          </a:xfrm>
          <a:prstGeom prst="rect">
            <a:avLst/>
          </a:prstGeom>
          <a:noFill/>
        </p:spPr>
        <p:txBody>
          <a:bodyPr wrap="square">
            <a:spAutoFit/>
          </a:bodyPr>
          <a:lstStyle/>
          <a:p>
            <a:r>
              <a:rPr lang="en-US" sz="2400" b="1" dirty="0">
                <a:latin typeface="Helvetica" pitchFamily="2" charset="0"/>
              </a:rPr>
              <a:t>Accessibility GO! A Guide to Action </a:t>
            </a:r>
            <a:r>
              <a:rPr lang="en-US" sz="2400" dirty="0">
                <a:latin typeface="Helvetica" pitchFamily="2" charset="0"/>
              </a:rPr>
              <a:t>is a guide to provide practical support on how to deliver a whole-of-organization approach towards accessibility. It describes how to progressively achieve 7 core accessibility commitments across built environments, information and communications, procurement of goods and services, training and capacity development, </a:t>
            </a:r>
            <a:r>
              <a:rPr lang="en-US" sz="2400" dirty="0" err="1">
                <a:latin typeface="Helvetica" pitchFamily="2" charset="0"/>
              </a:rPr>
              <a:t>programmes</a:t>
            </a:r>
            <a:r>
              <a:rPr lang="en-US" sz="2400" dirty="0">
                <a:latin typeface="Helvetica" pitchFamily="2" charset="0"/>
              </a:rPr>
              <a:t>, meetings and events, recruitment and human resource (HR) management.</a:t>
            </a:r>
          </a:p>
        </p:txBody>
      </p:sp>
      <p:pic>
        <p:nvPicPr>
          <p:cNvPr id="8" name="Picture 7" descr="Logo for accessibility go">
            <a:extLst>
              <a:ext uri="{FF2B5EF4-FFF2-40B4-BE49-F238E27FC236}">
                <a16:creationId xmlns:a16="http://schemas.microsoft.com/office/drawing/2014/main" id="{88105A0E-6B80-754E-D383-781803396E2B}"/>
              </a:ext>
            </a:extLst>
          </p:cNvPr>
          <p:cNvPicPr>
            <a:picLocks noChangeAspect="1"/>
          </p:cNvPicPr>
          <p:nvPr/>
        </p:nvPicPr>
        <p:blipFill>
          <a:blip r:embed="rId5"/>
          <a:stretch>
            <a:fillRect/>
          </a:stretch>
        </p:blipFill>
        <p:spPr>
          <a:xfrm>
            <a:off x="662850" y="946506"/>
            <a:ext cx="3173849" cy="2294349"/>
          </a:xfrm>
          <a:prstGeom prst="rect">
            <a:avLst/>
          </a:prstGeom>
        </p:spPr>
      </p:pic>
    </p:spTree>
    <p:extLst>
      <p:ext uri="{BB962C8B-B14F-4D97-AF65-F5344CB8AC3E}">
        <p14:creationId xmlns:p14="http://schemas.microsoft.com/office/powerpoint/2010/main" val="1795375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0CF1F-DBC4-A723-1BA8-123B9EE8B4E1}"/>
            </a:ext>
          </a:extLst>
        </p:cNvPr>
        <p:cNvGrpSpPr/>
        <p:nvPr/>
      </p:nvGrpSpPr>
      <p:grpSpPr>
        <a:xfrm>
          <a:off x="0" y="0"/>
          <a:ext cx="0" cy="0"/>
          <a:chOff x="0" y="0"/>
          <a:chExt cx="0" cy="0"/>
        </a:xfrm>
      </p:grpSpPr>
      <p:pic>
        <p:nvPicPr>
          <p:cNvPr id="3" name="Picture 2" descr="Profile for World Blind Union">
            <a:extLst>
              <a:ext uri="{FF2B5EF4-FFF2-40B4-BE49-F238E27FC236}">
                <a16:creationId xmlns:a16="http://schemas.microsoft.com/office/drawing/2014/main" id="{5A42958E-1B01-F6A8-2ED0-4119B7BE63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3787" y="365210"/>
            <a:ext cx="2598438" cy="7694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9A398C3-B4AE-7B66-79EC-AB22DB8BB125}"/>
              </a:ext>
            </a:extLst>
          </p:cNvPr>
          <p:cNvSpPr txBox="1"/>
          <p:nvPr/>
        </p:nvSpPr>
        <p:spPr>
          <a:xfrm>
            <a:off x="4217265" y="2939331"/>
            <a:ext cx="7136535" cy="3170099"/>
          </a:xfrm>
          <a:prstGeom prst="rect">
            <a:avLst/>
          </a:prstGeom>
          <a:noFill/>
        </p:spPr>
        <p:txBody>
          <a:bodyPr wrap="square">
            <a:spAutoFit/>
          </a:bodyPr>
          <a:lstStyle/>
          <a:p>
            <a:r>
              <a:rPr lang="en-US" sz="2800" b="1" dirty="0">
                <a:latin typeface="Helvetica" pitchFamily="2" charset="0"/>
              </a:rPr>
              <a:t>First Mini-Series:</a:t>
            </a:r>
          </a:p>
          <a:p>
            <a:r>
              <a:rPr lang="en-US" sz="2800" dirty="0">
                <a:solidFill>
                  <a:srgbClr val="3F42DF"/>
                </a:solidFill>
                <a:latin typeface="Helvetica" pitchFamily="2" charset="0"/>
              </a:rPr>
              <a:t>Unpacking Accessibility Go!</a:t>
            </a:r>
          </a:p>
          <a:p>
            <a:r>
              <a:rPr lang="en-US" sz="2400" dirty="0">
                <a:latin typeface="Helvetica" pitchFamily="2" charset="0"/>
              </a:rPr>
              <a:t>Learn more about this essential WBU and CBM Global resource through a compelling audio series that breaks down the key commitments and ideas behind Accessibility Go! </a:t>
            </a:r>
          </a:p>
          <a:p>
            <a:endParaRPr lang="en-US" sz="2000" dirty="0">
              <a:latin typeface="Helvetica" pitchFamily="2" charset="0"/>
            </a:endParaRPr>
          </a:p>
          <a:p>
            <a:pPr marL="342900" indent="-342900">
              <a:buFont typeface="Arial" panose="020B0604020202020204" pitchFamily="34" charset="0"/>
              <a:buChar char="•"/>
            </a:pPr>
            <a:r>
              <a:rPr lang="en-US" sz="2400" dirty="0">
                <a:latin typeface="Helvetica" pitchFamily="2" charset="0"/>
              </a:rPr>
              <a:t>New episodes released every two weeks</a:t>
            </a:r>
          </a:p>
        </p:txBody>
      </p:sp>
      <p:sp>
        <p:nvSpPr>
          <p:cNvPr id="2" name="TextBox 1">
            <a:extLst>
              <a:ext uri="{FF2B5EF4-FFF2-40B4-BE49-F238E27FC236}">
                <a16:creationId xmlns:a16="http://schemas.microsoft.com/office/drawing/2014/main" id="{7577E406-416C-1E6A-8CA9-0CEB7D3A0ABD}"/>
              </a:ext>
            </a:extLst>
          </p:cNvPr>
          <p:cNvSpPr txBox="1"/>
          <p:nvPr/>
        </p:nvSpPr>
        <p:spPr>
          <a:xfrm>
            <a:off x="838200" y="1301524"/>
            <a:ext cx="10763250" cy="1446550"/>
          </a:xfrm>
          <a:prstGeom prst="rect">
            <a:avLst/>
          </a:prstGeom>
          <a:noFill/>
        </p:spPr>
        <p:txBody>
          <a:bodyPr wrap="square">
            <a:spAutoFit/>
          </a:bodyPr>
          <a:lstStyle/>
          <a:p>
            <a:pPr algn="ctr"/>
            <a:r>
              <a:rPr lang="en-US" sz="4400" dirty="0">
                <a:solidFill>
                  <a:srgbClr val="3F42DF"/>
                </a:solidFill>
                <a:latin typeface="Helvetica" pitchFamily="2" charset="0"/>
              </a:rPr>
              <a:t>Global Voice </a:t>
            </a:r>
            <a:r>
              <a:rPr lang="en-US" sz="4400" dirty="0">
                <a:latin typeface="Helvetica" pitchFamily="2" charset="0"/>
              </a:rPr>
              <a:t>Podcast</a:t>
            </a:r>
          </a:p>
          <a:p>
            <a:pPr algn="ctr"/>
            <a:r>
              <a:rPr lang="en-US" sz="4400" dirty="0">
                <a:latin typeface="Helvetica" pitchFamily="2" charset="0"/>
              </a:rPr>
              <a:t>New Podcast Launching April 1</a:t>
            </a:r>
            <a:r>
              <a:rPr lang="en-US" sz="4400" baseline="30000" dirty="0">
                <a:latin typeface="Helvetica" pitchFamily="2" charset="0"/>
              </a:rPr>
              <a:t>st </a:t>
            </a:r>
            <a:r>
              <a:rPr lang="en-US" sz="4400" dirty="0">
                <a:latin typeface="Helvetica" pitchFamily="2" charset="0"/>
              </a:rPr>
              <a:t>!</a:t>
            </a:r>
          </a:p>
        </p:txBody>
      </p:sp>
      <p:pic>
        <p:nvPicPr>
          <p:cNvPr id="4" name="Picture 3" descr="Qr code for podcast at: buzzsprout.com/2460681">
            <a:extLst>
              <a:ext uri="{FF2B5EF4-FFF2-40B4-BE49-F238E27FC236}">
                <a16:creationId xmlns:a16="http://schemas.microsoft.com/office/drawing/2014/main" id="{1D0893FE-085E-3FA5-B097-EE145499F258}"/>
              </a:ext>
            </a:extLst>
          </p:cNvPr>
          <p:cNvPicPr>
            <a:picLocks noChangeAspect="1"/>
          </p:cNvPicPr>
          <p:nvPr/>
        </p:nvPicPr>
        <p:blipFill>
          <a:blip r:embed="rId4"/>
          <a:stretch>
            <a:fillRect/>
          </a:stretch>
        </p:blipFill>
        <p:spPr>
          <a:xfrm>
            <a:off x="1171575" y="2939331"/>
            <a:ext cx="2228850" cy="2174752"/>
          </a:xfrm>
          <a:prstGeom prst="rect">
            <a:avLst/>
          </a:prstGeom>
        </p:spPr>
      </p:pic>
      <p:sp>
        <p:nvSpPr>
          <p:cNvPr id="6" name="TextBox 5">
            <a:extLst>
              <a:ext uri="{FF2B5EF4-FFF2-40B4-BE49-F238E27FC236}">
                <a16:creationId xmlns:a16="http://schemas.microsoft.com/office/drawing/2014/main" id="{EBCE8297-FCA8-202E-2B28-73F3866B4D90}"/>
              </a:ext>
            </a:extLst>
          </p:cNvPr>
          <p:cNvSpPr txBox="1"/>
          <p:nvPr/>
        </p:nvSpPr>
        <p:spPr>
          <a:xfrm>
            <a:off x="838200" y="5224540"/>
            <a:ext cx="2895600" cy="1200329"/>
          </a:xfrm>
          <a:prstGeom prst="rect">
            <a:avLst/>
          </a:prstGeom>
          <a:noFill/>
        </p:spPr>
        <p:txBody>
          <a:bodyPr wrap="square">
            <a:spAutoFit/>
          </a:bodyPr>
          <a:lstStyle/>
          <a:p>
            <a:pPr algn="ctr"/>
            <a:r>
              <a:rPr lang="en-US" sz="2400" b="1" dirty="0">
                <a:latin typeface="Helvetica" pitchFamily="2" charset="0"/>
              </a:rPr>
              <a:t>Follow us on your </a:t>
            </a:r>
            <a:r>
              <a:rPr lang="en-US" sz="2400" b="1" dirty="0" err="1">
                <a:latin typeface="Helvetica" pitchFamily="2" charset="0"/>
              </a:rPr>
              <a:t>favourite</a:t>
            </a:r>
            <a:r>
              <a:rPr lang="en-US" sz="2400" b="1" dirty="0">
                <a:latin typeface="Helvetica" pitchFamily="2" charset="0"/>
              </a:rPr>
              <a:t> podcast platform!</a:t>
            </a:r>
          </a:p>
        </p:txBody>
      </p:sp>
      <p:pic>
        <p:nvPicPr>
          <p:cNvPr id="10" name="Picture 9">
            <a:extLst>
              <a:ext uri="{FF2B5EF4-FFF2-40B4-BE49-F238E27FC236}">
                <a16:creationId xmlns:a16="http://schemas.microsoft.com/office/drawing/2014/main" id="{A5F8C051-B7BD-7D9F-F11D-6875150B8674}"/>
              </a:ext>
              <a:ext uri="{C183D7F6-B498-43B3-948B-1728B52AA6E4}">
                <adec:decorative xmlns:adec="http://schemas.microsoft.com/office/drawing/2017/decorative" val="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000" b="95870" l="6250" r="89844">
                        <a14:foregroundMark x1="58594" y1="8478" x2="35742" y2="8478"/>
                        <a14:foregroundMark x1="87305" y1="12391" x2="72656" y2="8043"/>
                        <a14:foregroundMark x1="72656" y1="8043" x2="72070" y2="6522"/>
                        <a14:foregroundMark x1="7031" y1="53478" x2="7031" y2="39130"/>
                        <a14:foregroundMark x1="6445" y1="24783" x2="9961" y2="15652"/>
                        <a14:foregroundMark x1="22266" y1="5217" x2="19336" y2="8478"/>
                        <a14:foregroundMark x1="41602" y1="23478" x2="47852" y2="46304"/>
                        <a14:foregroundMark x1="47852" y1="46304" x2="50391" y2="49565"/>
                        <a14:foregroundMark x1="53320" y1="95870" x2="43945" y2="85435"/>
                        <a14:foregroundMark x1="43359" y1="70435" x2="41602" y2="76304"/>
                        <a14:foregroundMark x1="53906" y1="56087" x2="58008" y2="62609"/>
                        <a14:foregroundMark x1="87305" y1="46304" x2="82031" y2="44348"/>
                        <a14:foregroundMark x1="74414" y1="67174" x2="70313" y2="63261"/>
                        <a14:foregroundMark x1="21680" y1="70435" x2="26953" y2="62609"/>
                        <a14:foregroundMark x1="8203" y1="95870" x2="8203" y2="90000"/>
                      </a14:backgroundRemoval>
                    </a14:imgEffect>
                  </a14:imgLayer>
                </a14:imgProps>
              </a:ext>
            </a:extLst>
          </a:blip>
          <a:stretch>
            <a:fillRect/>
          </a:stretch>
        </p:blipFill>
        <p:spPr>
          <a:xfrm rot="1046361">
            <a:off x="9066910" y="1110267"/>
            <a:ext cx="932465" cy="837762"/>
          </a:xfrm>
          <a:prstGeom prst="rect">
            <a:avLst/>
          </a:prstGeom>
        </p:spPr>
      </p:pic>
      <p:pic>
        <p:nvPicPr>
          <p:cNvPr id="12" name="Picture 11">
            <a:extLst>
              <a:ext uri="{FF2B5EF4-FFF2-40B4-BE49-F238E27FC236}">
                <a16:creationId xmlns:a16="http://schemas.microsoft.com/office/drawing/2014/main" id="{7E48DC86-9906-6306-7645-ABBC7FE1CB75}"/>
              </a:ext>
              <a:ext uri="{C183D7F6-B498-43B3-948B-1728B52AA6E4}">
                <adec:decorative xmlns:adec="http://schemas.microsoft.com/office/drawing/2017/decorative" val="1"/>
              </a:ext>
            </a:extLst>
          </p:cNvPr>
          <p:cNvPicPr>
            <a:picLocks noChangeAspect="1"/>
          </p:cNvPicPr>
          <p:nvPr/>
        </p:nvPicPr>
        <p:blipFill>
          <a:blip r:embed="rId5">
            <a:extLst>
              <a:ext uri="{BEBA8EAE-BF5A-486C-A8C5-ECC9F3942E4B}">
                <a14:imgProps xmlns:a14="http://schemas.microsoft.com/office/drawing/2010/main">
                  <a14:imgLayer r:embed="rId7">
                    <a14:imgEffect>
                      <a14:backgroundRemoval t="5000" b="95870" l="6250" r="89844">
                        <a14:foregroundMark x1="58594" y1="8478" x2="35742" y2="8478"/>
                        <a14:foregroundMark x1="87305" y1="12391" x2="72656" y2="8043"/>
                        <a14:foregroundMark x1="72656" y1="8043" x2="72070" y2="6522"/>
                        <a14:foregroundMark x1="7031" y1="53478" x2="7031" y2="39130"/>
                        <a14:foregroundMark x1="6445" y1="24783" x2="9961" y2="15652"/>
                        <a14:foregroundMark x1="22266" y1="5217" x2="19336" y2="8478"/>
                        <a14:foregroundMark x1="41602" y1="23478" x2="47852" y2="46304"/>
                        <a14:foregroundMark x1="47852" y1="46304" x2="50391" y2="49565"/>
                        <a14:foregroundMark x1="53320" y1="95870" x2="43945" y2="85435"/>
                        <a14:foregroundMark x1="43359" y1="70435" x2="41602" y2="76304"/>
                        <a14:foregroundMark x1="53906" y1="56087" x2="58008" y2="62609"/>
                        <a14:foregroundMark x1="87305" y1="46304" x2="82031" y2="44348"/>
                        <a14:foregroundMark x1="74414" y1="67174" x2="70313" y2="63261"/>
                        <a14:foregroundMark x1="21680" y1="70435" x2="26953" y2="62609"/>
                        <a14:foregroundMark x1="8203" y1="95870" x2="8203" y2="90000"/>
                      </a14:backgroundRemoval>
                    </a14:imgEffect>
                  </a14:imgLayer>
                </a14:imgProps>
              </a:ext>
            </a:extLst>
          </a:blip>
          <a:stretch>
            <a:fillRect/>
          </a:stretch>
        </p:blipFill>
        <p:spPr>
          <a:xfrm rot="20850798">
            <a:off x="2573774" y="1080689"/>
            <a:ext cx="932465" cy="837762"/>
          </a:xfrm>
          <a:prstGeom prst="rect">
            <a:avLst/>
          </a:prstGeom>
        </p:spPr>
      </p:pic>
    </p:spTree>
    <p:extLst>
      <p:ext uri="{BB962C8B-B14F-4D97-AF65-F5344CB8AC3E}">
        <p14:creationId xmlns:p14="http://schemas.microsoft.com/office/powerpoint/2010/main" val="2196065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7F5E3-1C0D-34F5-38AB-E3054BCA40C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2FDA4CE-AE95-F907-51BC-0CB60932F773}"/>
              </a:ext>
            </a:extLst>
          </p:cNvPr>
          <p:cNvSpPr txBox="1"/>
          <p:nvPr/>
        </p:nvSpPr>
        <p:spPr>
          <a:xfrm>
            <a:off x="838200" y="1690688"/>
            <a:ext cx="10991850" cy="4154984"/>
          </a:xfrm>
          <a:prstGeom prst="rect">
            <a:avLst/>
          </a:prstGeom>
          <a:noFill/>
        </p:spPr>
        <p:txBody>
          <a:bodyPr wrap="square">
            <a:spAutoFit/>
          </a:bodyPr>
          <a:lstStyle/>
          <a:p>
            <a:r>
              <a:rPr lang="en-GB" sz="4400" b="1" i="0" dirty="0" err="1">
                <a:solidFill>
                  <a:srgbClr val="0DACD7"/>
                </a:solidFill>
                <a:effectLst/>
                <a:latin typeface="Helvetica" pitchFamily="2" charset="0"/>
              </a:rPr>
              <a:t>UNHabitat</a:t>
            </a:r>
            <a:r>
              <a:rPr lang="en-GB" sz="4400" b="1" i="0" dirty="0">
                <a:solidFill>
                  <a:srgbClr val="0DACD7"/>
                </a:solidFill>
                <a:effectLst/>
                <a:latin typeface="Helvetica" pitchFamily="2" charset="0"/>
              </a:rPr>
              <a:t> </a:t>
            </a:r>
            <a:r>
              <a:rPr lang="en-GB" sz="4400" b="1" i="0" dirty="0">
                <a:solidFill>
                  <a:srgbClr val="0DACD7"/>
                </a:solidFill>
                <a:effectLst/>
                <a:latin typeface="-apple-system"/>
              </a:rPr>
              <a:t>(United Nations Human Settlements Programme) </a:t>
            </a:r>
            <a:r>
              <a:rPr lang="en-GB" sz="4400" i="0" dirty="0">
                <a:solidFill>
                  <a:srgbClr val="000000"/>
                </a:solidFill>
                <a:effectLst/>
                <a:latin typeface="Helvetica" pitchFamily="2" charset="0"/>
              </a:rPr>
              <a:t>is </a:t>
            </a:r>
            <a:r>
              <a:rPr lang="en-GB" sz="4400" b="0" i="0" dirty="0">
                <a:effectLst/>
                <a:latin typeface="Helvetica" pitchFamily="2" charset="0"/>
              </a:rPr>
              <a:t>the United Nations entity responsible for developing urban policies and translating them into action to create sustainable cities and communities.</a:t>
            </a:r>
            <a:endParaRPr lang="en-GB" sz="4400" dirty="0">
              <a:solidFill>
                <a:srgbClr val="002060"/>
              </a:solidFill>
              <a:latin typeface="Helvetica" pitchFamily="2" charset="0"/>
              <a:cs typeface="Arial" panose="020B0604020202020204" pitchFamily="34" charset="0"/>
            </a:endParaRPr>
          </a:p>
        </p:txBody>
      </p:sp>
      <p:pic>
        <p:nvPicPr>
          <p:cNvPr id="2" name="Picture 1" descr="A blue logo for UNHabitat with a person in a circle and a blue circle with leaves&#10;">
            <a:extLst>
              <a:ext uri="{FF2B5EF4-FFF2-40B4-BE49-F238E27FC236}">
                <a16:creationId xmlns:a16="http://schemas.microsoft.com/office/drawing/2014/main" id="{374FBDB1-07D8-E6FB-7408-55C722EFD155}"/>
              </a:ext>
            </a:extLst>
          </p:cNvPr>
          <p:cNvPicPr>
            <a:picLocks noChangeAspect="1"/>
          </p:cNvPicPr>
          <p:nvPr/>
        </p:nvPicPr>
        <p:blipFill>
          <a:blip r:embed="rId3"/>
          <a:stretch>
            <a:fillRect/>
          </a:stretch>
        </p:blipFill>
        <p:spPr>
          <a:xfrm>
            <a:off x="9123130" y="386252"/>
            <a:ext cx="785640" cy="769441"/>
          </a:xfrm>
          <a:prstGeom prst="rect">
            <a:avLst/>
          </a:prstGeom>
        </p:spPr>
      </p:pic>
    </p:spTree>
    <p:extLst>
      <p:ext uri="{BB962C8B-B14F-4D97-AF65-F5344CB8AC3E}">
        <p14:creationId xmlns:p14="http://schemas.microsoft.com/office/powerpoint/2010/main" val="3826859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EF69B-4A98-8BE4-1416-5272A02A43A8}"/>
            </a:ext>
          </a:extLst>
        </p:cNvPr>
        <p:cNvGrpSpPr/>
        <p:nvPr/>
      </p:nvGrpSpPr>
      <p:grpSpPr>
        <a:xfrm>
          <a:off x="0" y="0"/>
          <a:ext cx="0" cy="0"/>
          <a:chOff x="0" y="0"/>
          <a:chExt cx="0" cy="0"/>
        </a:xfrm>
      </p:grpSpPr>
      <p:pic>
        <p:nvPicPr>
          <p:cNvPr id="9" name="Picture 8" descr="Logo for the global disability innovation hub">
            <a:extLst>
              <a:ext uri="{FF2B5EF4-FFF2-40B4-BE49-F238E27FC236}">
                <a16:creationId xmlns:a16="http://schemas.microsoft.com/office/drawing/2014/main" id="{7C52362A-60AC-53AA-D83D-F7FAE7356D56}"/>
              </a:ext>
            </a:extLst>
          </p:cNvPr>
          <p:cNvPicPr>
            <a:picLocks noChangeAspect="1"/>
          </p:cNvPicPr>
          <p:nvPr/>
        </p:nvPicPr>
        <p:blipFill>
          <a:blip r:embed="rId2"/>
          <a:stretch>
            <a:fillRect/>
          </a:stretch>
        </p:blipFill>
        <p:spPr>
          <a:xfrm>
            <a:off x="8258175" y="252412"/>
            <a:ext cx="1587500" cy="932234"/>
          </a:xfrm>
          <a:prstGeom prst="rect">
            <a:avLst/>
          </a:prstGeom>
        </p:spPr>
      </p:pic>
      <p:sp>
        <p:nvSpPr>
          <p:cNvPr id="3" name="TextBox 2">
            <a:extLst>
              <a:ext uri="{FF2B5EF4-FFF2-40B4-BE49-F238E27FC236}">
                <a16:creationId xmlns:a16="http://schemas.microsoft.com/office/drawing/2014/main" id="{D4FA5A84-51E1-FE10-A4ED-99770C25F6E8}"/>
              </a:ext>
            </a:extLst>
          </p:cNvPr>
          <p:cNvSpPr txBox="1"/>
          <p:nvPr/>
        </p:nvSpPr>
        <p:spPr>
          <a:xfrm>
            <a:off x="838200" y="1367655"/>
            <a:ext cx="7419975" cy="1200329"/>
          </a:xfrm>
          <a:prstGeom prst="rect">
            <a:avLst/>
          </a:prstGeom>
          <a:noFill/>
        </p:spPr>
        <p:txBody>
          <a:bodyPr wrap="square">
            <a:spAutoFit/>
          </a:bodyPr>
          <a:lstStyle/>
          <a:p>
            <a:r>
              <a:rPr lang="en-US" sz="7200" spc="0" noProof="0" dirty="0">
                <a:latin typeface="Helvetica" pitchFamily="2" charset="0"/>
                <a:cs typeface="Arial" panose="020B0604020202020204" pitchFamily="34" charset="0"/>
              </a:rPr>
              <a:t>Accessibility</a:t>
            </a:r>
            <a:r>
              <a:rPr lang="en-US" sz="7200" b="1" spc="0" noProof="0" dirty="0">
                <a:latin typeface="Helvetica" pitchFamily="2" charset="0"/>
                <a:cs typeface="Arial" panose="020B0604020202020204" pitchFamily="34" charset="0"/>
              </a:rPr>
              <a:t>2030</a:t>
            </a:r>
            <a:endParaRPr lang="en-US" sz="7200" b="1" dirty="0"/>
          </a:p>
        </p:txBody>
      </p:sp>
      <p:pic>
        <p:nvPicPr>
          <p:cNvPr id="12" name="Picture 11" descr="GDI Hub logo">
            <a:extLst>
              <a:ext uri="{FF2B5EF4-FFF2-40B4-BE49-F238E27FC236}">
                <a16:creationId xmlns:a16="http://schemas.microsoft.com/office/drawing/2014/main" id="{4FAB1A49-4DB4-6928-DBF7-305AC8D7BEC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78693" y="2750993"/>
            <a:ext cx="1469222" cy="862777"/>
          </a:xfrm>
          <a:prstGeom prst="rect">
            <a:avLst/>
          </a:prstGeom>
        </p:spPr>
      </p:pic>
      <p:pic>
        <p:nvPicPr>
          <p:cNvPr id="13" name="Picture 12" descr="AT2030 Programme logo">
            <a:extLst>
              <a:ext uri="{FF2B5EF4-FFF2-40B4-BE49-F238E27FC236}">
                <a16:creationId xmlns:a16="http://schemas.microsoft.com/office/drawing/2014/main" id="{B146C6F4-DB97-C91F-0004-66D1373AFD61}"/>
              </a:ext>
            </a:extLst>
          </p:cNvPr>
          <p:cNvPicPr>
            <a:picLocks noChangeAspect="1"/>
          </p:cNvPicPr>
          <p:nvPr/>
        </p:nvPicPr>
        <p:blipFill>
          <a:blip r:embed="rId5"/>
          <a:srcRect l="11440" t="7208" r="9834" b="7425"/>
          <a:stretch/>
        </p:blipFill>
        <p:spPr>
          <a:xfrm>
            <a:off x="3367576" y="2750993"/>
            <a:ext cx="880946" cy="793733"/>
          </a:xfrm>
          <a:prstGeom prst="rect">
            <a:avLst/>
          </a:prstGeom>
        </p:spPr>
      </p:pic>
      <p:pic>
        <p:nvPicPr>
          <p:cNvPr id="14" name="Picture 13" descr="UK Aid logo">
            <a:extLst>
              <a:ext uri="{FF2B5EF4-FFF2-40B4-BE49-F238E27FC236}">
                <a16:creationId xmlns:a16="http://schemas.microsoft.com/office/drawing/2014/main" id="{1ECE1945-82B8-61BC-55F4-57C9FFF91636}"/>
              </a:ext>
            </a:extLst>
          </p:cNvPr>
          <p:cNvPicPr>
            <a:picLocks noChangeAspect="1"/>
          </p:cNvPicPr>
          <p:nvPr/>
        </p:nvPicPr>
        <p:blipFill>
          <a:blip r:embed="rId6"/>
          <a:stretch>
            <a:fillRect/>
          </a:stretch>
        </p:blipFill>
        <p:spPr>
          <a:xfrm>
            <a:off x="2518961" y="2841313"/>
            <a:ext cx="621620" cy="657165"/>
          </a:xfrm>
          <a:prstGeom prst="rect">
            <a:avLst/>
          </a:prstGeom>
        </p:spPr>
      </p:pic>
      <p:pic>
        <p:nvPicPr>
          <p:cNvPr id="15" name="Picture 2" descr="Global Disability Fund - Partnership on ...">
            <a:extLst>
              <a:ext uri="{FF2B5EF4-FFF2-40B4-BE49-F238E27FC236}">
                <a16:creationId xmlns:a16="http://schemas.microsoft.com/office/drawing/2014/main" id="{33A65756-A593-55C8-2974-0E769D1BB3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6052" y="2913824"/>
            <a:ext cx="2523609" cy="63090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Logo for World Blind Union">
            <a:extLst>
              <a:ext uri="{FF2B5EF4-FFF2-40B4-BE49-F238E27FC236}">
                <a16:creationId xmlns:a16="http://schemas.microsoft.com/office/drawing/2014/main" id="{5D8BBA8C-3685-D1B1-0D2B-4D01D2C633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7190" y="2901671"/>
            <a:ext cx="2171627" cy="64305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UNHabitat Logo">
            <a:extLst>
              <a:ext uri="{FF2B5EF4-FFF2-40B4-BE49-F238E27FC236}">
                <a16:creationId xmlns:a16="http://schemas.microsoft.com/office/drawing/2014/main" id="{44E1314D-ACDA-2DE5-4C80-7B2D4EB883A7}"/>
              </a:ext>
            </a:extLst>
          </p:cNvPr>
          <p:cNvPicPr>
            <a:picLocks noChangeAspect="1"/>
          </p:cNvPicPr>
          <p:nvPr/>
        </p:nvPicPr>
        <p:blipFill>
          <a:blip r:embed="rId9"/>
          <a:stretch>
            <a:fillRect/>
          </a:stretch>
        </p:blipFill>
        <p:spPr>
          <a:xfrm>
            <a:off x="9412604" y="2912523"/>
            <a:ext cx="621718" cy="608899"/>
          </a:xfrm>
          <a:prstGeom prst="rect">
            <a:avLst/>
          </a:prstGeom>
        </p:spPr>
      </p:pic>
      <p:sp>
        <p:nvSpPr>
          <p:cNvPr id="2" name="Text Placeholder 2">
            <a:extLst>
              <a:ext uri="{FF2B5EF4-FFF2-40B4-BE49-F238E27FC236}">
                <a16:creationId xmlns:a16="http://schemas.microsoft.com/office/drawing/2014/main" id="{C0FA5711-2D2D-2DD5-E8A6-1D3E941C3E8F}"/>
              </a:ext>
            </a:extLst>
          </p:cNvPr>
          <p:cNvSpPr txBox="1">
            <a:spLocks/>
          </p:cNvSpPr>
          <p:nvPr/>
        </p:nvSpPr>
        <p:spPr>
          <a:xfrm>
            <a:off x="797707" y="3990158"/>
            <a:ext cx="10515600" cy="1500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spc="-150">
                <a:solidFill>
                  <a:schemeClr val="tx1"/>
                </a:solidFill>
                <a:latin typefac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pc="0" dirty="0">
                <a:latin typeface="Helvetica" pitchFamily="2" charset="0"/>
                <a:cs typeface="Arial" panose="020B0604020202020204" pitchFamily="34" charset="0"/>
              </a:rPr>
              <a:t>For more information, visit </a:t>
            </a:r>
          </a:p>
        </p:txBody>
      </p:sp>
    </p:spTree>
    <p:extLst>
      <p:ext uri="{BB962C8B-B14F-4D97-AF65-F5344CB8AC3E}">
        <p14:creationId xmlns:p14="http://schemas.microsoft.com/office/powerpoint/2010/main" val="902499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00C53-0BC3-719A-E989-1BDFEAA3B6A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057B48B-AE0D-004A-AA5E-B1B0BFDD84BC}"/>
              </a:ext>
            </a:extLst>
          </p:cNvPr>
          <p:cNvSpPr txBox="1"/>
          <p:nvPr/>
        </p:nvSpPr>
        <p:spPr>
          <a:xfrm>
            <a:off x="838200" y="2553170"/>
            <a:ext cx="10748058" cy="2246769"/>
          </a:xfrm>
          <a:prstGeom prst="rect">
            <a:avLst/>
          </a:prstGeom>
          <a:noFill/>
        </p:spPr>
        <p:txBody>
          <a:bodyPr wrap="square">
            <a:spAutoFit/>
          </a:bodyPr>
          <a:lstStyle/>
          <a:p>
            <a:pPr marL="0" indent="0">
              <a:buNone/>
            </a:pPr>
            <a:r>
              <a:rPr lang="en-GB" sz="2800" dirty="0">
                <a:solidFill>
                  <a:srgbClr val="002060"/>
                </a:solidFill>
                <a:latin typeface="Helvetica" pitchFamily="2" charset="0"/>
                <a:cs typeface="Arial" panose="020B0604020202020204" pitchFamily="34" charset="0"/>
              </a:rPr>
              <a:t>is a consortium led by the Global Disability Innovation Hub with partners the UK AID funded AT2030 programme, the Global Disability Fund, </a:t>
            </a:r>
            <a:r>
              <a:rPr lang="en-GB" sz="2800" dirty="0" err="1">
                <a:solidFill>
                  <a:srgbClr val="002060"/>
                </a:solidFill>
                <a:latin typeface="Helvetica" pitchFamily="2" charset="0"/>
                <a:cs typeface="Arial" panose="020B0604020202020204" pitchFamily="34" charset="0"/>
              </a:rPr>
              <a:t>UNHabitat</a:t>
            </a:r>
            <a:r>
              <a:rPr lang="en-GB" sz="2800" dirty="0">
                <a:solidFill>
                  <a:srgbClr val="002060"/>
                </a:solidFill>
                <a:latin typeface="Helvetica" pitchFamily="2" charset="0"/>
                <a:cs typeface="Arial" panose="020B0604020202020204" pitchFamily="34" charset="0"/>
              </a:rPr>
              <a:t> and World Blind Union with the shared goal of making inclusive cities that are welcoming and accessible for everyone.</a:t>
            </a:r>
          </a:p>
        </p:txBody>
      </p:sp>
      <p:pic>
        <p:nvPicPr>
          <p:cNvPr id="9" name="Picture 8" descr="Logo for the global disability innovation hub">
            <a:extLst>
              <a:ext uri="{FF2B5EF4-FFF2-40B4-BE49-F238E27FC236}">
                <a16:creationId xmlns:a16="http://schemas.microsoft.com/office/drawing/2014/main" id="{FFADB318-8837-AEA7-4B2E-F42D8B9797BD}"/>
              </a:ext>
            </a:extLst>
          </p:cNvPr>
          <p:cNvPicPr>
            <a:picLocks noChangeAspect="1"/>
          </p:cNvPicPr>
          <p:nvPr/>
        </p:nvPicPr>
        <p:blipFill>
          <a:blip r:embed="rId2"/>
          <a:stretch>
            <a:fillRect/>
          </a:stretch>
        </p:blipFill>
        <p:spPr>
          <a:xfrm>
            <a:off x="8258175" y="252412"/>
            <a:ext cx="1587500" cy="932234"/>
          </a:xfrm>
          <a:prstGeom prst="rect">
            <a:avLst/>
          </a:prstGeom>
        </p:spPr>
      </p:pic>
      <p:sp>
        <p:nvSpPr>
          <p:cNvPr id="3" name="TextBox 2">
            <a:extLst>
              <a:ext uri="{FF2B5EF4-FFF2-40B4-BE49-F238E27FC236}">
                <a16:creationId xmlns:a16="http://schemas.microsoft.com/office/drawing/2014/main" id="{9C7588A5-1392-3D79-4F23-9848AA10D5B8}"/>
              </a:ext>
            </a:extLst>
          </p:cNvPr>
          <p:cNvSpPr txBox="1"/>
          <p:nvPr/>
        </p:nvSpPr>
        <p:spPr>
          <a:xfrm>
            <a:off x="838200" y="1367655"/>
            <a:ext cx="7419975" cy="1200329"/>
          </a:xfrm>
          <a:prstGeom prst="rect">
            <a:avLst/>
          </a:prstGeom>
          <a:noFill/>
        </p:spPr>
        <p:txBody>
          <a:bodyPr wrap="square">
            <a:spAutoFit/>
          </a:bodyPr>
          <a:lstStyle/>
          <a:p>
            <a:r>
              <a:rPr lang="en-US" sz="7200" spc="0" noProof="0" dirty="0">
                <a:latin typeface="Helvetica" pitchFamily="2" charset="0"/>
                <a:cs typeface="Arial" panose="020B0604020202020204" pitchFamily="34" charset="0"/>
              </a:rPr>
              <a:t>Accessibility</a:t>
            </a:r>
            <a:r>
              <a:rPr lang="en-US" sz="7200" b="1" spc="0" noProof="0" dirty="0">
                <a:latin typeface="Helvetica" pitchFamily="2" charset="0"/>
                <a:cs typeface="Arial" panose="020B0604020202020204" pitchFamily="34" charset="0"/>
              </a:rPr>
              <a:t>2030</a:t>
            </a:r>
            <a:endParaRPr lang="en-US" sz="7200" b="1" dirty="0"/>
          </a:p>
        </p:txBody>
      </p:sp>
      <p:pic>
        <p:nvPicPr>
          <p:cNvPr id="12" name="Picture 11" descr="GDI Hub logo">
            <a:extLst>
              <a:ext uri="{FF2B5EF4-FFF2-40B4-BE49-F238E27FC236}">
                <a16:creationId xmlns:a16="http://schemas.microsoft.com/office/drawing/2014/main" id="{821AEAB8-04DA-AD05-CD31-879F53DBFB4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38200" y="4881782"/>
            <a:ext cx="1469222" cy="862777"/>
          </a:xfrm>
          <a:prstGeom prst="rect">
            <a:avLst/>
          </a:prstGeom>
        </p:spPr>
      </p:pic>
      <p:pic>
        <p:nvPicPr>
          <p:cNvPr id="13" name="Picture 12" descr="AT2030 Programme logo">
            <a:extLst>
              <a:ext uri="{FF2B5EF4-FFF2-40B4-BE49-F238E27FC236}">
                <a16:creationId xmlns:a16="http://schemas.microsoft.com/office/drawing/2014/main" id="{7B300960-5C88-3B6C-1D84-29BC4B5E3231}"/>
              </a:ext>
            </a:extLst>
          </p:cNvPr>
          <p:cNvPicPr>
            <a:picLocks noChangeAspect="1"/>
          </p:cNvPicPr>
          <p:nvPr/>
        </p:nvPicPr>
        <p:blipFill>
          <a:blip r:embed="rId5"/>
          <a:srcRect l="11440" t="7208" r="9834" b="7425"/>
          <a:stretch/>
        </p:blipFill>
        <p:spPr>
          <a:xfrm>
            <a:off x="3327083" y="4881782"/>
            <a:ext cx="880946" cy="793733"/>
          </a:xfrm>
          <a:prstGeom prst="rect">
            <a:avLst/>
          </a:prstGeom>
        </p:spPr>
      </p:pic>
      <p:pic>
        <p:nvPicPr>
          <p:cNvPr id="14" name="Picture 13" descr="UK Aid logo">
            <a:extLst>
              <a:ext uri="{FF2B5EF4-FFF2-40B4-BE49-F238E27FC236}">
                <a16:creationId xmlns:a16="http://schemas.microsoft.com/office/drawing/2014/main" id="{AB0BC1C1-C94B-C1F3-C9D6-64077E3BEE46}"/>
              </a:ext>
            </a:extLst>
          </p:cNvPr>
          <p:cNvPicPr>
            <a:picLocks noChangeAspect="1"/>
          </p:cNvPicPr>
          <p:nvPr/>
        </p:nvPicPr>
        <p:blipFill>
          <a:blip r:embed="rId6"/>
          <a:stretch>
            <a:fillRect/>
          </a:stretch>
        </p:blipFill>
        <p:spPr>
          <a:xfrm>
            <a:off x="2478468" y="4972102"/>
            <a:ext cx="621620" cy="657165"/>
          </a:xfrm>
          <a:prstGeom prst="rect">
            <a:avLst/>
          </a:prstGeom>
        </p:spPr>
      </p:pic>
      <p:pic>
        <p:nvPicPr>
          <p:cNvPr id="15" name="Picture 2" descr="Global Disability Fund - Partnership on ...">
            <a:extLst>
              <a:ext uri="{FF2B5EF4-FFF2-40B4-BE49-F238E27FC236}">
                <a16:creationId xmlns:a16="http://schemas.microsoft.com/office/drawing/2014/main" id="{D5F61012-D8C7-088A-273C-279FD2284A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5559" y="5044613"/>
            <a:ext cx="2523609" cy="63090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Logo for World Blind Union">
            <a:extLst>
              <a:ext uri="{FF2B5EF4-FFF2-40B4-BE49-F238E27FC236}">
                <a16:creationId xmlns:a16="http://schemas.microsoft.com/office/drawing/2014/main" id="{131F9F17-35F0-341F-9959-098194E704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6697" y="5032460"/>
            <a:ext cx="2171627" cy="64305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UNHabitat Logo">
            <a:extLst>
              <a:ext uri="{FF2B5EF4-FFF2-40B4-BE49-F238E27FC236}">
                <a16:creationId xmlns:a16="http://schemas.microsoft.com/office/drawing/2014/main" id="{72C4C217-9E02-0D74-25DD-83AF259CF783}"/>
              </a:ext>
            </a:extLst>
          </p:cNvPr>
          <p:cNvPicPr>
            <a:picLocks noChangeAspect="1"/>
          </p:cNvPicPr>
          <p:nvPr/>
        </p:nvPicPr>
        <p:blipFill>
          <a:blip r:embed="rId9"/>
          <a:stretch>
            <a:fillRect/>
          </a:stretch>
        </p:blipFill>
        <p:spPr>
          <a:xfrm>
            <a:off x="9372111" y="5043312"/>
            <a:ext cx="621718" cy="608899"/>
          </a:xfrm>
          <a:prstGeom prst="rect">
            <a:avLst/>
          </a:prstGeom>
        </p:spPr>
      </p:pic>
    </p:spTree>
    <p:extLst>
      <p:ext uri="{BB962C8B-B14F-4D97-AF65-F5344CB8AC3E}">
        <p14:creationId xmlns:p14="http://schemas.microsoft.com/office/powerpoint/2010/main" val="624176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C8F5A-4B0A-A9F1-6143-8B7CC682C18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8FF3BBA-85BB-4FC9-40D8-0C0E35496ED6}"/>
              </a:ext>
            </a:extLst>
          </p:cNvPr>
          <p:cNvSpPr txBox="1"/>
          <p:nvPr/>
        </p:nvSpPr>
        <p:spPr>
          <a:xfrm>
            <a:off x="838200" y="1690688"/>
            <a:ext cx="10877550" cy="3477875"/>
          </a:xfrm>
          <a:prstGeom prst="rect">
            <a:avLst/>
          </a:prstGeom>
          <a:noFill/>
        </p:spPr>
        <p:txBody>
          <a:bodyPr wrap="square">
            <a:spAutoFit/>
          </a:bodyPr>
          <a:lstStyle/>
          <a:p>
            <a:pPr marL="0" indent="0">
              <a:buNone/>
            </a:pPr>
            <a:r>
              <a:rPr lang="en-GB" sz="4400" b="1" dirty="0">
                <a:solidFill>
                  <a:srgbClr val="00A79D"/>
                </a:solidFill>
                <a:latin typeface="Helvetica" pitchFamily="2" charset="0"/>
                <a:cs typeface="Arial" panose="020B0604020202020204" pitchFamily="34" charset="0"/>
              </a:rPr>
              <a:t>The Global Disability Innovation Hub</a:t>
            </a:r>
          </a:p>
          <a:p>
            <a:pPr marL="0" indent="0">
              <a:buNone/>
            </a:pPr>
            <a:r>
              <a:rPr lang="en-GB" sz="4400" b="1" dirty="0">
                <a:solidFill>
                  <a:srgbClr val="00A79D"/>
                </a:solidFill>
                <a:latin typeface="Helvetica" pitchFamily="2" charset="0"/>
                <a:cs typeface="Arial" panose="020B0604020202020204" pitchFamily="34" charset="0"/>
              </a:rPr>
              <a:t>(</a:t>
            </a:r>
            <a:r>
              <a:rPr lang="en-GB" sz="4400" b="1" dirty="0" err="1">
                <a:solidFill>
                  <a:srgbClr val="00A79D"/>
                </a:solidFill>
                <a:latin typeface="Helvetica" pitchFamily="2" charset="0"/>
                <a:cs typeface="Arial" panose="020B0604020202020204" pitchFamily="34" charset="0"/>
              </a:rPr>
              <a:t>GDIHub</a:t>
            </a:r>
            <a:r>
              <a:rPr lang="en-GB" sz="4400" b="1" dirty="0">
                <a:solidFill>
                  <a:srgbClr val="00A79D"/>
                </a:solidFill>
                <a:latin typeface="Helvetica" pitchFamily="2" charset="0"/>
                <a:cs typeface="Arial" panose="020B0604020202020204" pitchFamily="34" charset="0"/>
              </a:rPr>
              <a:t>) </a:t>
            </a:r>
            <a:r>
              <a:rPr lang="en-GB" sz="4400" dirty="0">
                <a:latin typeface="Helvetica" pitchFamily="2" charset="0"/>
                <a:cs typeface="Arial" panose="020B0604020202020204" pitchFamily="34" charset="0"/>
              </a:rPr>
              <a:t>is a legacy organization that accelerates ideas into impact for a more just world </a:t>
            </a:r>
            <a:endParaRPr lang="en-US" sz="4400" dirty="0">
              <a:latin typeface="Helvetica" pitchFamily="2" charset="0"/>
              <a:cs typeface="Arial" panose="020B0604020202020204" pitchFamily="34" charset="0"/>
            </a:endParaRPr>
          </a:p>
          <a:p>
            <a:pPr marL="0" indent="0">
              <a:buNone/>
            </a:pPr>
            <a:r>
              <a:rPr lang="en-GB" sz="4400" dirty="0">
                <a:latin typeface="Helvetica" pitchFamily="2" charset="0"/>
                <a:cs typeface="Arial" panose="020B0604020202020204" pitchFamily="34" charset="0"/>
              </a:rPr>
              <a:t>- for disabled people, for all people.</a:t>
            </a:r>
          </a:p>
        </p:txBody>
      </p:sp>
      <p:pic>
        <p:nvPicPr>
          <p:cNvPr id="9" name="Picture 8" descr="Logo for the global disability innovation hub">
            <a:extLst>
              <a:ext uri="{FF2B5EF4-FFF2-40B4-BE49-F238E27FC236}">
                <a16:creationId xmlns:a16="http://schemas.microsoft.com/office/drawing/2014/main" id="{DA9BF883-8DDD-2C77-4F1C-CAB86E399B68}"/>
              </a:ext>
            </a:extLst>
          </p:cNvPr>
          <p:cNvPicPr>
            <a:picLocks noChangeAspect="1"/>
          </p:cNvPicPr>
          <p:nvPr/>
        </p:nvPicPr>
        <p:blipFill>
          <a:blip r:embed="rId2"/>
          <a:stretch>
            <a:fillRect/>
          </a:stretch>
        </p:blipFill>
        <p:spPr>
          <a:xfrm>
            <a:off x="8258175" y="252412"/>
            <a:ext cx="1587500" cy="932234"/>
          </a:xfrm>
          <a:prstGeom prst="rect">
            <a:avLst/>
          </a:prstGeom>
        </p:spPr>
      </p:pic>
    </p:spTree>
    <p:extLst>
      <p:ext uri="{BB962C8B-B14F-4D97-AF65-F5344CB8AC3E}">
        <p14:creationId xmlns:p14="http://schemas.microsoft.com/office/powerpoint/2010/main" val="626315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D424D-626A-B521-EFF5-8D274E26FEF0}"/>
            </a:ext>
          </a:extLst>
        </p:cNvPr>
        <p:cNvGrpSpPr/>
        <p:nvPr/>
      </p:nvGrpSpPr>
      <p:grpSpPr>
        <a:xfrm>
          <a:off x="0" y="0"/>
          <a:ext cx="0" cy="0"/>
          <a:chOff x="0" y="0"/>
          <a:chExt cx="0" cy="0"/>
        </a:xfrm>
      </p:grpSpPr>
      <p:pic>
        <p:nvPicPr>
          <p:cNvPr id="9" name="Picture 8" descr="Logo for the global disability innovation hub">
            <a:extLst>
              <a:ext uri="{FF2B5EF4-FFF2-40B4-BE49-F238E27FC236}">
                <a16:creationId xmlns:a16="http://schemas.microsoft.com/office/drawing/2014/main" id="{B64F22F1-9E8F-69EC-C26A-E485072E155D}"/>
              </a:ext>
            </a:extLst>
          </p:cNvPr>
          <p:cNvPicPr>
            <a:picLocks noChangeAspect="1"/>
          </p:cNvPicPr>
          <p:nvPr/>
        </p:nvPicPr>
        <p:blipFill>
          <a:blip r:embed="rId3"/>
          <a:stretch>
            <a:fillRect/>
          </a:stretch>
        </p:blipFill>
        <p:spPr>
          <a:xfrm>
            <a:off x="10202722" y="1328858"/>
            <a:ext cx="1587500" cy="932234"/>
          </a:xfrm>
          <a:prstGeom prst="rect">
            <a:avLst/>
          </a:prstGeom>
        </p:spPr>
      </p:pic>
      <p:pic>
        <p:nvPicPr>
          <p:cNvPr id="2" name="Online Media 2" descr="Six Cities, One Park! Video">
            <a:hlinkClick r:id="" action="ppaction://media"/>
            <a:extLst>
              <a:ext uri="{FF2B5EF4-FFF2-40B4-BE49-F238E27FC236}">
                <a16:creationId xmlns:a16="http://schemas.microsoft.com/office/drawing/2014/main" id="{C7494356-BEC8-4BBF-D904-C1646151DFBC}"/>
              </a:ext>
            </a:extLst>
          </p:cNvPr>
          <p:cNvPicPr>
            <a:picLocks noRot="1" noChangeAspect="1"/>
          </p:cNvPicPr>
          <p:nvPr>
            <a:videoFile r:link="rId1"/>
          </p:nvPr>
        </p:nvPicPr>
        <p:blipFill>
          <a:blip r:embed="rId4"/>
          <a:stretch>
            <a:fillRect/>
          </a:stretch>
        </p:blipFill>
        <p:spPr>
          <a:xfrm>
            <a:off x="401778" y="578734"/>
            <a:ext cx="9682463" cy="5470591"/>
          </a:xfrm>
          <a:prstGeom prst="rect">
            <a:avLst/>
          </a:prstGeom>
        </p:spPr>
      </p:pic>
      <p:pic>
        <p:nvPicPr>
          <p:cNvPr id="3" name="Picture 2" descr="AT2030 Programme logo">
            <a:extLst>
              <a:ext uri="{FF2B5EF4-FFF2-40B4-BE49-F238E27FC236}">
                <a16:creationId xmlns:a16="http://schemas.microsoft.com/office/drawing/2014/main" id="{1C996B9A-9893-9E5A-A15C-A93A1DB5CB74}"/>
              </a:ext>
            </a:extLst>
          </p:cNvPr>
          <p:cNvPicPr>
            <a:picLocks noChangeAspect="1"/>
          </p:cNvPicPr>
          <p:nvPr/>
        </p:nvPicPr>
        <p:blipFill>
          <a:blip r:embed="rId5"/>
          <a:srcRect l="11440" t="7208" r="9834" b="7425"/>
          <a:stretch/>
        </p:blipFill>
        <p:spPr>
          <a:xfrm>
            <a:off x="10308650" y="3481569"/>
            <a:ext cx="846331" cy="762545"/>
          </a:xfrm>
          <a:prstGeom prst="rect">
            <a:avLst/>
          </a:prstGeom>
        </p:spPr>
      </p:pic>
      <p:pic>
        <p:nvPicPr>
          <p:cNvPr id="5" name="Picture 4" descr="UK Aid logo">
            <a:extLst>
              <a:ext uri="{FF2B5EF4-FFF2-40B4-BE49-F238E27FC236}">
                <a16:creationId xmlns:a16="http://schemas.microsoft.com/office/drawing/2014/main" id="{11941D5E-25A5-B818-9689-B0CC8D79DD9E}"/>
              </a:ext>
            </a:extLst>
          </p:cNvPr>
          <p:cNvPicPr>
            <a:picLocks noChangeAspect="1"/>
          </p:cNvPicPr>
          <p:nvPr/>
        </p:nvPicPr>
        <p:blipFill>
          <a:blip r:embed="rId6"/>
          <a:stretch>
            <a:fillRect/>
          </a:stretch>
        </p:blipFill>
        <p:spPr>
          <a:xfrm>
            <a:off x="10308650" y="2429118"/>
            <a:ext cx="721299" cy="762544"/>
          </a:xfrm>
          <a:prstGeom prst="rect">
            <a:avLst/>
          </a:prstGeom>
        </p:spPr>
      </p:pic>
    </p:spTree>
    <p:extLst>
      <p:ext uri="{BB962C8B-B14F-4D97-AF65-F5344CB8AC3E}">
        <p14:creationId xmlns:p14="http://schemas.microsoft.com/office/powerpoint/2010/main" val="27947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21DCB-4035-48AB-AA4B-26EA75EB3AC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58AFC5D-71BC-832D-7E41-471E81D39DB6}"/>
              </a:ext>
            </a:extLst>
          </p:cNvPr>
          <p:cNvSpPr txBox="1"/>
          <p:nvPr/>
        </p:nvSpPr>
        <p:spPr>
          <a:xfrm>
            <a:off x="6309680" y="2905838"/>
            <a:ext cx="5484489" cy="2800767"/>
          </a:xfrm>
          <a:prstGeom prst="rect">
            <a:avLst/>
          </a:prstGeom>
          <a:noFill/>
        </p:spPr>
        <p:txBody>
          <a:bodyPr wrap="square">
            <a:spAutoFit/>
          </a:bodyPr>
          <a:lstStyle/>
          <a:p>
            <a:pPr marL="0" indent="0">
              <a:buNone/>
            </a:pPr>
            <a:r>
              <a:rPr lang="en-GB" sz="4400" dirty="0">
                <a:latin typeface="Helvetica" pitchFamily="2" charset="0"/>
                <a:cs typeface="Arial" panose="020B0604020202020204" pitchFamily="34" charset="0"/>
              </a:rPr>
              <a:t>Check out our </a:t>
            </a:r>
          </a:p>
          <a:p>
            <a:pPr marL="0" indent="0">
              <a:buNone/>
            </a:pPr>
            <a:r>
              <a:rPr lang="en-GB" sz="4400" dirty="0">
                <a:latin typeface="Helvetica" pitchFamily="2" charset="0"/>
                <a:cs typeface="Arial" panose="020B0604020202020204" pitchFamily="34" charset="0"/>
              </a:rPr>
              <a:t>Global Action Report</a:t>
            </a:r>
          </a:p>
          <a:p>
            <a:pPr marL="0" indent="0">
              <a:buNone/>
            </a:pPr>
            <a:r>
              <a:rPr lang="en-GB" sz="4400" dirty="0">
                <a:latin typeface="Helvetica" pitchFamily="2" charset="0"/>
                <a:cs typeface="Arial" panose="020B0604020202020204" pitchFamily="34" charset="0"/>
              </a:rPr>
              <a:t>And let’s make your city more inclusive!</a:t>
            </a:r>
          </a:p>
        </p:txBody>
      </p:sp>
      <p:pic>
        <p:nvPicPr>
          <p:cNvPr id="9" name="Picture 8" descr="Logo for the global disability innovation hub">
            <a:extLst>
              <a:ext uri="{FF2B5EF4-FFF2-40B4-BE49-F238E27FC236}">
                <a16:creationId xmlns:a16="http://schemas.microsoft.com/office/drawing/2014/main" id="{64B78641-4F5E-07F9-1494-E275F41D8861}"/>
              </a:ext>
            </a:extLst>
          </p:cNvPr>
          <p:cNvPicPr>
            <a:picLocks noChangeAspect="1"/>
          </p:cNvPicPr>
          <p:nvPr/>
        </p:nvPicPr>
        <p:blipFill>
          <a:blip r:embed="rId2"/>
          <a:srcRect l="-4635" b="10012"/>
          <a:stretch/>
        </p:blipFill>
        <p:spPr>
          <a:xfrm>
            <a:off x="6309681" y="190943"/>
            <a:ext cx="1509912" cy="762545"/>
          </a:xfrm>
          <a:prstGeom prst="rect">
            <a:avLst/>
          </a:prstGeom>
        </p:spPr>
      </p:pic>
      <p:pic>
        <p:nvPicPr>
          <p:cNvPr id="2" name="Picture 1" descr="QR Code to our reports at  https://at2030.org/inclusive-cities/">
            <a:extLst>
              <a:ext uri="{FF2B5EF4-FFF2-40B4-BE49-F238E27FC236}">
                <a16:creationId xmlns:a16="http://schemas.microsoft.com/office/drawing/2014/main" id="{F8EC292F-234E-3B8E-D17D-4944C4FA6411}"/>
              </a:ext>
            </a:extLst>
          </p:cNvPr>
          <p:cNvPicPr>
            <a:picLocks noChangeAspect="1"/>
          </p:cNvPicPr>
          <p:nvPr/>
        </p:nvPicPr>
        <p:blipFill>
          <a:blip r:embed="rId3"/>
          <a:srcRect t="3347" r="1675"/>
          <a:stretch/>
        </p:blipFill>
        <p:spPr>
          <a:xfrm>
            <a:off x="3746810" y="3429000"/>
            <a:ext cx="2349190" cy="2277605"/>
          </a:xfrm>
          <a:prstGeom prst="rect">
            <a:avLst/>
          </a:prstGeom>
        </p:spPr>
      </p:pic>
      <p:pic>
        <p:nvPicPr>
          <p:cNvPr id="3" name="Picture 2" descr="Cover page of global action report">
            <a:extLst>
              <a:ext uri="{FF2B5EF4-FFF2-40B4-BE49-F238E27FC236}">
                <a16:creationId xmlns:a16="http://schemas.microsoft.com/office/drawing/2014/main" id="{CDEF0C2F-E1E3-BB0B-5C9D-6925A9C7D222}"/>
              </a:ext>
            </a:extLst>
          </p:cNvPr>
          <p:cNvPicPr>
            <a:picLocks noChangeAspect="1"/>
          </p:cNvPicPr>
          <p:nvPr/>
        </p:nvPicPr>
        <p:blipFill>
          <a:blip r:embed="rId4"/>
          <a:stretch>
            <a:fillRect/>
          </a:stretch>
        </p:blipFill>
        <p:spPr>
          <a:xfrm>
            <a:off x="622076" y="1617914"/>
            <a:ext cx="2951064" cy="3964281"/>
          </a:xfrm>
          <a:prstGeom prst="rect">
            <a:avLst/>
          </a:prstGeom>
          <a:ln>
            <a:solidFill>
              <a:schemeClr val="tx1"/>
            </a:solidFill>
          </a:ln>
        </p:spPr>
      </p:pic>
      <p:pic>
        <p:nvPicPr>
          <p:cNvPr id="11" name="Picture 10">
            <a:extLst>
              <a:ext uri="{FF2B5EF4-FFF2-40B4-BE49-F238E27FC236}">
                <a16:creationId xmlns:a16="http://schemas.microsoft.com/office/drawing/2014/main" id="{4C9DC67D-10D9-0CAD-A068-FA2822A954D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4667" l="2717" r="89674">
                        <a14:foregroundMark x1="5435" y1="62667" x2="14130" y2="76000"/>
                        <a14:foregroundMark x1="3804" y1="61333" x2="13587" y2="68667"/>
                        <a14:foregroundMark x1="28804" y1="93333" x2="21739" y2="91333"/>
                        <a14:foregroundMark x1="28261" y1="94667" x2="28804" y2="89333"/>
                        <a14:foregroundMark x1="2717" y1="58000" x2="7609" y2="65333"/>
                      </a14:backgroundRemoval>
                    </a14:imgEffect>
                    <a14:imgEffect>
                      <a14:sharpenSoften amount="50000"/>
                    </a14:imgEffect>
                  </a14:imgLayer>
                </a14:imgProps>
              </a:ext>
            </a:extLst>
          </a:blip>
          <a:stretch>
            <a:fillRect/>
          </a:stretch>
        </p:blipFill>
        <p:spPr>
          <a:xfrm rot="781369">
            <a:off x="5511800" y="2397634"/>
            <a:ext cx="1168400" cy="952500"/>
          </a:xfrm>
          <a:prstGeom prst="rect">
            <a:avLst/>
          </a:prstGeom>
        </p:spPr>
      </p:pic>
      <p:pic>
        <p:nvPicPr>
          <p:cNvPr id="12" name="Picture 11" descr="AT2030 Programme logo">
            <a:extLst>
              <a:ext uri="{FF2B5EF4-FFF2-40B4-BE49-F238E27FC236}">
                <a16:creationId xmlns:a16="http://schemas.microsoft.com/office/drawing/2014/main" id="{DE6063C1-0C91-61A3-B13C-B08FF2DC8E4D}"/>
              </a:ext>
            </a:extLst>
          </p:cNvPr>
          <p:cNvPicPr>
            <a:picLocks noChangeAspect="1"/>
          </p:cNvPicPr>
          <p:nvPr/>
        </p:nvPicPr>
        <p:blipFill>
          <a:blip r:embed="rId7"/>
          <a:srcRect l="11440" t="7208" r="9834" b="7425"/>
          <a:stretch/>
        </p:blipFill>
        <p:spPr>
          <a:xfrm>
            <a:off x="9115851" y="275788"/>
            <a:ext cx="846331" cy="762545"/>
          </a:xfrm>
          <a:prstGeom prst="rect">
            <a:avLst/>
          </a:prstGeom>
        </p:spPr>
      </p:pic>
      <p:pic>
        <p:nvPicPr>
          <p:cNvPr id="13" name="Picture 12" descr="UK Aid logo">
            <a:extLst>
              <a:ext uri="{FF2B5EF4-FFF2-40B4-BE49-F238E27FC236}">
                <a16:creationId xmlns:a16="http://schemas.microsoft.com/office/drawing/2014/main" id="{622BFF20-5277-1E05-0FED-2F797387CA48}"/>
              </a:ext>
            </a:extLst>
          </p:cNvPr>
          <p:cNvPicPr>
            <a:picLocks noChangeAspect="1"/>
          </p:cNvPicPr>
          <p:nvPr/>
        </p:nvPicPr>
        <p:blipFill>
          <a:blip r:embed="rId8"/>
          <a:stretch>
            <a:fillRect/>
          </a:stretch>
        </p:blipFill>
        <p:spPr>
          <a:xfrm>
            <a:off x="8144780" y="332224"/>
            <a:ext cx="694608" cy="734327"/>
          </a:xfrm>
          <a:prstGeom prst="rect">
            <a:avLst/>
          </a:prstGeom>
        </p:spPr>
      </p:pic>
    </p:spTree>
    <p:extLst>
      <p:ext uri="{BB962C8B-B14F-4D97-AF65-F5344CB8AC3E}">
        <p14:creationId xmlns:p14="http://schemas.microsoft.com/office/powerpoint/2010/main" val="3583796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F9D3E-7AD8-223C-155D-C2B00B06D64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F815DE1-C5A9-DD5B-DE10-BD5DA7159C76}"/>
              </a:ext>
            </a:extLst>
          </p:cNvPr>
          <p:cNvSpPr txBox="1"/>
          <p:nvPr/>
        </p:nvSpPr>
        <p:spPr>
          <a:xfrm>
            <a:off x="838200" y="1690688"/>
            <a:ext cx="9653954" cy="4154984"/>
          </a:xfrm>
          <a:prstGeom prst="rect">
            <a:avLst/>
          </a:prstGeom>
          <a:noFill/>
        </p:spPr>
        <p:txBody>
          <a:bodyPr wrap="square">
            <a:spAutoFit/>
          </a:bodyPr>
          <a:lstStyle/>
          <a:p>
            <a:pPr marL="0" indent="0">
              <a:buNone/>
            </a:pPr>
            <a:r>
              <a:rPr lang="en-GB" sz="4400" b="1" dirty="0">
                <a:solidFill>
                  <a:srgbClr val="023C59"/>
                </a:solidFill>
                <a:latin typeface="Helvetica" pitchFamily="2" charset="0"/>
                <a:cs typeface="Arial" panose="020B0604020202020204" pitchFamily="34" charset="0"/>
              </a:rPr>
              <a:t>Global Disability Fund </a:t>
            </a:r>
            <a:r>
              <a:rPr lang="en-GB" sz="4400" b="0" i="0" dirty="0">
                <a:solidFill>
                  <a:srgbClr val="333333"/>
                </a:solidFill>
                <a:effectLst/>
                <a:latin typeface="Helvetica" pitchFamily="2" charset="0"/>
                <a:cs typeface="Arial" panose="020B0604020202020204" pitchFamily="34" charset="0"/>
              </a:rPr>
              <a:t>is a unique partnership that brings together UN entities, governments, OPDs and broader civil society to advance the rights of persons with disabilities around the world. </a:t>
            </a:r>
            <a:endParaRPr lang="en-GB" sz="4400" dirty="0">
              <a:solidFill>
                <a:srgbClr val="002060"/>
              </a:solidFill>
              <a:latin typeface="Helvetica" pitchFamily="2" charset="0"/>
              <a:cs typeface="Arial" panose="020B0604020202020204" pitchFamily="34" charset="0"/>
            </a:endParaRPr>
          </a:p>
        </p:txBody>
      </p:sp>
      <p:pic>
        <p:nvPicPr>
          <p:cNvPr id="2" name="Picture 2" descr="Logo for Global Disability Fund - Partnership on ...">
            <a:extLst>
              <a:ext uri="{FF2B5EF4-FFF2-40B4-BE49-F238E27FC236}">
                <a16:creationId xmlns:a16="http://schemas.microsoft.com/office/drawing/2014/main" id="{F0ED4232-FA13-420B-0399-AD6D426D5B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1292" y="438746"/>
            <a:ext cx="2523609" cy="630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275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Logo for the federal German government">
            <a:extLst>
              <a:ext uri="{FF2B5EF4-FFF2-40B4-BE49-F238E27FC236}">
                <a16:creationId xmlns:a16="http://schemas.microsoft.com/office/drawing/2014/main" id="{BB9066FD-055D-AFF5-5EDA-E2D4C79065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9091" y="0"/>
            <a:ext cx="2793512" cy="1689100"/>
          </a:xfrm>
          <a:prstGeom prst="rect">
            <a:avLst/>
          </a:prstGeom>
        </p:spPr>
      </p:pic>
      <p:cxnSp>
        <p:nvCxnSpPr>
          <p:cNvPr id="22" name="Straight Connector 21">
            <a:extLst>
              <a:ext uri="{FF2B5EF4-FFF2-40B4-BE49-F238E27FC236}">
                <a16:creationId xmlns:a16="http://schemas.microsoft.com/office/drawing/2014/main" id="{48C280C9-46FC-4F09-8690-21042D588C2F}"/>
              </a:ext>
            </a:extLst>
          </p:cNvPr>
          <p:cNvCxnSpPr>
            <a:cxnSpLocks/>
          </p:cNvCxnSpPr>
          <p:nvPr/>
        </p:nvCxnSpPr>
        <p:spPr>
          <a:xfrm>
            <a:off x="3972083" y="5880100"/>
            <a:ext cx="8219917"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ACD56A8-1DAE-EAF7-526A-C7D16878F376}"/>
              </a:ext>
            </a:extLst>
          </p:cNvPr>
          <p:cNvCxnSpPr>
            <a:cxnSpLocks/>
          </p:cNvCxnSpPr>
          <p:nvPr/>
        </p:nvCxnSpPr>
        <p:spPr>
          <a:xfrm>
            <a:off x="3972083" y="1412776"/>
            <a:ext cx="8219917"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Graphic 4" descr="Diagram which is a semi circle shape split in three pieces, first piece has a symbol of a wheelchair user, second had four lines with an arrow pushing into the lines, third has three ascending bars inside a circle of arrows. Below this semi circle is a simple graphic of a city">
            <a:extLst>
              <a:ext uri="{FF2B5EF4-FFF2-40B4-BE49-F238E27FC236}">
                <a16:creationId xmlns:a16="http://schemas.microsoft.com/office/drawing/2014/main" id="{4C45BACF-54BF-3FBE-705A-DA28213127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05933" y="2204181"/>
            <a:ext cx="5150247" cy="3093288"/>
          </a:xfrm>
          <a:prstGeom prst="rect">
            <a:avLst/>
          </a:prstGeom>
        </p:spPr>
      </p:pic>
      <p:pic>
        <p:nvPicPr>
          <p:cNvPr id="9" name="Graphic 8" descr="Logo for IDA">
            <a:extLst>
              <a:ext uri="{FF2B5EF4-FFF2-40B4-BE49-F238E27FC236}">
                <a16:creationId xmlns:a16="http://schemas.microsoft.com/office/drawing/2014/main" id="{944F2394-7411-855F-7DE9-D5CA497CD2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96276" y="139700"/>
            <a:ext cx="2374900" cy="1187450"/>
          </a:xfrm>
          <a:prstGeom prst="rect">
            <a:avLst/>
          </a:prstGeom>
        </p:spPr>
      </p:pic>
      <p:pic>
        <p:nvPicPr>
          <p:cNvPr id="11" name="Graphic 10" descr="Logo for Global Disability fund">
            <a:extLst>
              <a:ext uri="{FF2B5EF4-FFF2-40B4-BE49-F238E27FC236}">
                <a16:creationId xmlns:a16="http://schemas.microsoft.com/office/drawing/2014/main" id="{5C8FBCB3-A42E-F6BA-E208-4B6ADDA61D0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07291" y="387206"/>
            <a:ext cx="2349500" cy="590693"/>
          </a:xfrm>
          <a:prstGeom prst="rect">
            <a:avLst/>
          </a:prstGeom>
        </p:spPr>
      </p:pic>
      <p:sp>
        <p:nvSpPr>
          <p:cNvPr id="15" name="TextBox 14">
            <a:extLst>
              <a:ext uri="{FF2B5EF4-FFF2-40B4-BE49-F238E27FC236}">
                <a16:creationId xmlns:a16="http://schemas.microsoft.com/office/drawing/2014/main" id="{5FC1951C-FC02-38BC-C911-61A8A125819B}"/>
              </a:ext>
            </a:extLst>
          </p:cNvPr>
          <p:cNvSpPr txBox="1"/>
          <p:nvPr/>
        </p:nvSpPr>
        <p:spPr>
          <a:xfrm>
            <a:off x="4509329" y="2825552"/>
            <a:ext cx="1993207" cy="461665"/>
          </a:xfrm>
          <a:prstGeom prst="rect">
            <a:avLst/>
          </a:prstGeom>
          <a:noFill/>
        </p:spPr>
        <p:txBody>
          <a:bodyPr wrap="square" rtlCol="0">
            <a:spAutoFit/>
          </a:bodyPr>
          <a:lstStyle/>
          <a:p>
            <a:r>
              <a:rPr lang="en-US" sz="2400" b="1" dirty="0">
                <a:solidFill>
                  <a:srgbClr val="003F5B"/>
                </a:solidFill>
                <a:effectLst/>
                <a:latin typeface="Roboto" panose="02000000000000000000" pitchFamily="2" charset="0"/>
              </a:rPr>
              <a:t>Accessibility</a:t>
            </a:r>
            <a:endParaRPr lang="en-US" sz="2400" dirty="0">
              <a:solidFill>
                <a:srgbClr val="003F5B"/>
              </a:solidFill>
              <a:effectLst/>
              <a:latin typeface="Roboto SemiBold" panose="02000000000000000000" pitchFamily="2" charset="0"/>
            </a:endParaRPr>
          </a:p>
        </p:txBody>
      </p:sp>
      <p:sp>
        <p:nvSpPr>
          <p:cNvPr id="16" name="TextBox 15">
            <a:extLst>
              <a:ext uri="{FF2B5EF4-FFF2-40B4-BE49-F238E27FC236}">
                <a16:creationId xmlns:a16="http://schemas.microsoft.com/office/drawing/2014/main" id="{770ACAC7-D614-BB18-6CB7-19D8F6F77C62}"/>
              </a:ext>
            </a:extLst>
          </p:cNvPr>
          <p:cNvSpPr txBox="1"/>
          <p:nvPr/>
        </p:nvSpPr>
        <p:spPr>
          <a:xfrm>
            <a:off x="6082439" y="1875514"/>
            <a:ext cx="3997234" cy="461665"/>
          </a:xfrm>
          <a:prstGeom prst="rect">
            <a:avLst/>
          </a:prstGeom>
          <a:noFill/>
        </p:spPr>
        <p:txBody>
          <a:bodyPr wrap="square" rtlCol="0">
            <a:spAutoFit/>
          </a:bodyPr>
          <a:lstStyle/>
          <a:p>
            <a:pPr algn="ctr"/>
            <a:r>
              <a:rPr lang="en-US" sz="2400" b="1" dirty="0">
                <a:solidFill>
                  <a:srgbClr val="003F5B"/>
                </a:solidFill>
                <a:effectLst/>
                <a:latin typeface="Roboto" panose="02000000000000000000" pitchFamily="2" charset="0"/>
              </a:rPr>
              <a:t>Resilience</a:t>
            </a:r>
            <a:endParaRPr lang="en-US" sz="2400" dirty="0">
              <a:solidFill>
                <a:srgbClr val="003F5B"/>
              </a:solidFill>
              <a:effectLst/>
              <a:latin typeface="Roboto SemiBold" panose="02000000000000000000" pitchFamily="2" charset="0"/>
            </a:endParaRPr>
          </a:p>
        </p:txBody>
      </p:sp>
      <p:sp>
        <p:nvSpPr>
          <p:cNvPr id="17" name="TextBox 16">
            <a:extLst>
              <a:ext uri="{FF2B5EF4-FFF2-40B4-BE49-F238E27FC236}">
                <a16:creationId xmlns:a16="http://schemas.microsoft.com/office/drawing/2014/main" id="{8165960F-72BD-C494-7AA8-8DB653FA4D02}"/>
              </a:ext>
            </a:extLst>
          </p:cNvPr>
          <p:cNvSpPr txBox="1"/>
          <p:nvPr/>
        </p:nvSpPr>
        <p:spPr>
          <a:xfrm>
            <a:off x="9839438" y="2825552"/>
            <a:ext cx="2111343" cy="461665"/>
          </a:xfrm>
          <a:prstGeom prst="rect">
            <a:avLst/>
          </a:prstGeom>
          <a:noFill/>
        </p:spPr>
        <p:txBody>
          <a:bodyPr wrap="square" rtlCol="0">
            <a:spAutoFit/>
          </a:bodyPr>
          <a:lstStyle/>
          <a:p>
            <a:r>
              <a:rPr lang="en-US" sz="2400" b="1" dirty="0">
                <a:solidFill>
                  <a:srgbClr val="003F5B"/>
                </a:solidFill>
                <a:effectLst/>
                <a:latin typeface="Roboto" panose="02000000000000000000" pitchFamily="2" charset="0"/>
              </a:rPr>
              <a:t>Sustainability</a:t>
            </a:r>
            <a:endParaRPr lang="en-US" sz="2400" dirty="0">
              <a:latin typeface="Arial" panose="020B0604020202020204" pitchFamily="34" charset="0"/>
              <a:ea typeface="Roboto" panose="02000000000000000000" pitchFamily="2" charset="0"/>
              <a:cs typeface="Arial" panose="020B0604020202020204" pitchFamily="34" charset="0"/>
            </a:endParaRPr>
          </a:p>
        </p:txBody>
      </p:sp>
      <p:sp>
        <p:nvSpPr>
          <p:cNvPr id="18" name="Rectangle 17">
            <a:extLst>
              <a:ext uri="{FF2B5EF4-FFF2-40B4-BE49-F238E27FC236}">
                <a16:creationId xmlns:a16="http://schemas.microsoft.com/office/drawing/2014/main" id="{79400968-0484-2F1A-2EB1-146228539431}"/>
              </a:ext>
            </a:extLst>
          </p:cNvPr>
          <p:cNvSpPr/>
          <p:nvPr/>
        </p:nvSpPr>
        <p:spPr>
          <a:xfrm>
            <a:off x="0" y="0"/>
            <a:ext cx="4211332"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4877913-AC90-4905-D9C3-EA9A79BC0D6A}"/>
              </a:ext>
            </a:extLst>
          </p:cNvPr>
          <p:cNvSpPr txBox="1"/>
          <p:nvPr/>
        </p:nvSpPr>
        <p:spPr>
          <a:xfrm>
            <a:off x="67968" y="139700"/>
            <a:ext cx="3911123" cy="6491008"/>
          </a:xfrm>
          <a:prstGeom prst="rect">
            <a:avLst/>
          </a:prstGeom>
          <a:noFill/>
        </p:spPr>
        <p:txBody>
          <a:bodyPr wrap="square" lIns="91440" tIns="45720" rIns="91440" bIns="45720" rtlCol="0" anchor="t">
            <a:spAutoFit/>
          </a:bodyPr>
          <a:lstStyle/>
          <a:p>
            <a:r>
              <a:rPr lang="en-US" sz="2600" b="1" dirty="0">
                <a:solidFill>
                  <a:schemeClr val="accent1">
                    <a:lumMod val="50000"/>
                  </a:schemeClr>
                </a:solidFill>
                <a:latin typeface="Helvetica" pitchFamily="2" charset="0"/>
                <a:ea typeface="Roboto SemiBold" panose="02000000000000000000" pitchFamily="2" charset="0"/>
                <a:cs typeface="Times New Roman" panose="02020603050405020304" pitchFamily="18" charset="0"/>
              </a:rPr>
              <a:t>Resilient And Inclusive Cities Hub (RICH)</a:t>
            </a:r>
          </a:p>
          <a:p>
            <a:pPr>
              <a:lnSpc>
                <a:spcPct val="130000"/>
              </a:lnSpc>
            </a:pPr>
            <a:endParaRPr lang="en-US" dirty="0">
              <a:solidFill>
                <a:schemeClr val="accent1">
                  <a:lumMod val="50000"/>
                </a:schemeClr>
              </a:solidFill>
              <a:latin typeface="Helvetica" pitchFamily="2" charset="0"/>
              <a:ea typeface="Roboto Medium" panose="02000000000000000000" pitchFamily="2" charset="0"/>
              <a:cs typeface="Times New Roman" panose="02020603050405020304" pitchFamily="18" charset="0"/>
            </a:endParaRPr>
          </a:p>
          <a:p>
            <a:pPr>
              <a:lnSpc>
                <a:spcPct val="130000"/>
              </a:lnSpc>
            </a:pPr>
            <a:r>
              <a:rPr lang="en-US" sz="2400" dirty="0">
                <a:solidFill>
                  <a:schemeClr val="accent1">
                    <a:lumMod val="50000"/>
                  </a:schemeClr>
                </a:solidFill>
                <a:latin typeface="Helvetica" pitchFamily="2" charset="0"/>
                <a:ea typeface="Roboto Medium"/>
                <a:cs typeface="Times New Roman"/>
              </a:rPr>
              <a:t>The Global Disability Fund </a:t>
            </a:r>
            <a:r>
              <a:rPr lang="en-US" sz="2400" b="1" dirty="0">
                <a:solidFill>
                  <a:schemeClr val="accent1">
                    <a:lumMod val="50000"/>
                  </a:schemeClr>
                </a:solidFill>
                <a:latin typeface="Helvetica" pitchFamily="2" charset="0"/>
                <a:ea typeface="Roboto Medium"/>
                <a:cs typeface="Times New Roman"/>
              </a:rPr>
              <a:t>has been selected to host this transformative initiative,</a:t>
            </a:r>
            <a:r>
              <a:rPr lang="en-US" sz="2400" dirty="0">
                <a:solidFill>
                  <a:schemeClr val="accent1">
                    <a:lumMod val="50000"/>
                  </a:schemeClr>
                </a:solidFill>
                <a:latin typeface="Helvetica" pitchFamily="2" charset="0"/>
                <a:ea typeface="Roboto Medium"/>
                <a:cs typeface="Times New Roman"/>
              </a:rPr>
              <a:t> seed-funded by the German Government to drive resilient and inclusive urban development through stakeholder engagement, collaborative learning, and innovative solutions.</a:t>
            </a:r>
          </a:p>
        </p:txBody>
      </p:sp>
      <p:sp>
        <p:nvSpPr>
          <p:cNvPr id="20" name="TextBox 19">
            <a:extLst>
              <a:ext uri="{FF2B5EF4-FFF2-40B4-BE49-F238E27FC236}">
                <a16:creationId xmlns:a16="http://schemas.microsoft.com/office/drawing/2014/main" id="{BB7C1656-2FE6-8558-749B-53C5BBF7A355}"/>
              </a:ext>
            </a:extLst>
          </p:cNvPr>
          <p:cNvSpPr txBox="1"/>
          <p:nvPr/>
        </p:nvSpPr>
        <p:spPr>
          <a:xfrm>
            <a:off x="4891982" y="5982059"/>
            <a:ext cx="6380117" cy="830997"/>
          </a:xfrm>
          <a:prstGeom prst="rect">
            <a:avLst/>
          </a:prstGeom>
          <a:noFill/>
        </p:spPr>
        <p:txBody>
          <a:bodyPr wrap="square" rtlCol="0">
            <a:spAutoFit/>
          </a:bodyPr>
          <a:lstStyle/>
          <a:p>
            <a:pPr algn="ctr"/>
            <a:r>
              <a:rPr lang="en-US" sz="2400" b="1" dirty="0">
                <a:solidFill>
                  <a:srgbClr val="003F5B"/>
                </a:solidFill>
                <a:effectLst/>
                <a:latin typeface="Roboto" panose="02000000000000000000" pitchFamily="2" charset="0"/>
                <a:ea typeface="Roboto" panose="02000000000000000000" pitchFamily="2" charset="0"/>
                <a:cs typeface="Roboto" panose="02000000000000000000" pitchFamily="2" charset="0"/>
              </a:rPr>
              <a:t>Together, we can create urban spaces where no one is left behind!</a:t>
            </a:r>
            <a:endParaRPr lang="en-US" sz="2400" dirty="0">
              <a:solidFill>
                <a:srgbClr val="003F5B"/>
              </a:solidFill>
              <a:effectLst/>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313037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1000"/>
                                        <p:tgtEl>
                                          <p:spTgt spid="19"/>
                                        </p:tgtEl>
                                      </p:cBhvr>
                                    </p:animEffect>
                                  </p:childTnLst>
                                </p:cTn>
                              </p:par>
                            </p:childTnLst>
                          </p:cTn>
                        </p:par>
                        <p:par>
                          <p:cTn id="8" fill="hold">
                            <p:stCondLst>
                              <p:cond delay="1000"/>
                            </p:stCondLst>
                            <p:childTnLst>
                              <p:par>
                                <p:cTn id="9" presetID="3" presetClass="entr" presetSubtype="10" fill="hold"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par>
                          <p:cTn id="16" fill="hold">
                            <p:stCondLst>
                              <p:cond delay="2500"/>
                            </p:stCondLst>
                            <p:childTnLst>
                              <p:par>
                                <p:cTn id="17" presetID="3" presetClass="entr" presetSubtype="1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par>
                          <p:cTn id="20" fill="hold">
                            <p:stCondLst>
                              <p:cond delay="3000"/>
                            </p:stCondLst>
                            <p:childTnLst>
                              <p:par>
                                <p:cTn id="21" presetID="18" presetClass="entr" presetSubtype="6"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strips(downRight)">
                                      <p:cBhvr>
                                        <p:cTn id="23" dur="500"/>
                                        <p:tgtEl>
                                          <p:spTgt spid="23"/>
                                        </p:tgtEl>
                                      </p:cBhvr>
                                    </p:animEffect>
                                  </p:childTnLst>
                                </p:cTn>
                              </p:par>
                            </p:childTnLst>
                          </p:cTn>
                        </p:par>
                        <p:par>
                          <p:cTn id="24" fill="hold">
                            <p:stCondLst>
                              <p:cond delay="3500"/>
                            </p:stCondLst>
                            <p:childTnLst>
                              <p:par>
                                <p:cTn id="25" presetID="22"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2000"/>
                                        <p:tgtEl>
                                          <p:spTgt spid="5"/>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up)">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strips(downRight)">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500"/>
                                  </p:stCondLst>
                                  <p:childTnLst>
                                    <p:set>
                                      <p:cBhvr>
                                        <p:cTn id="45" dur="1" fill="hold">
                                          <p:stCondLst>
                                            <p:cond delay="0"/>
                                          </p:stCondLst>
                                        </p:cTn>
                                        <p:tgtEl>
                                          <p:spTgt spid="20"/>
                                        </p:tgtEl>
                                        <p:attrNameLst>
                                          <p:attrName>style.visibility</p:attrName>
                                        </p:attrNameLst>
                                      </p:cBhvr>
                                      <p:to>
                                        <p:strVal val="visible"/>
                                      </p:to>
                                    </p:set>
                                    <p:animEffect transition="in" filter="blinds(horizontal)">
                                      <p:cBhvr>
                                        <p:cTn id="4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3885A-8360-354D-5522-B90CC0874B52}"/>
            </a:ext>
          </a:extLst>
        </p:cNvPr>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889AD04F-FEBA-C9D0-C5AD-44FEDD524FA9}"/>
              </a:ext>
            </a:extLst>
          </p:cNvPr>
          <p:cNvCxnSpPr/>
          <p:nvPr/>
        </p:nvCxnSpPr>
        <p:spPr>
          <a:xfrm>
            <a:off x="3238500" y="5880100"/>
            <a:ext cx="89535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FA1C3E3-B14B-C2E1-5829-1BD3C53FEA48}"/>
              </a:ext>
            </a:extLst>
          </p:cNvPr>
          <p:cNvCxnSpPr/>
          <p:nvPr/>
        </p:nvCxnSpPr>
        <p:spPr>
          <a:xfrm>
            <a:off x="3238500" y="1412776"/>
            <a:ext cx="89535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9010311-8F55-8142-D420-20B9ECABE5F3}"/>
              </a:ext>
            </a:extLst>
          </p:cNvPr>
          <p:cNvSpPr/>
          <p:nvPr/>
        </p:nvSpPr>
        <p:spPr>
          <a:xfrm>
            <a:off x="0" y="0"/>
            <a:ext cx="4211332"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3C3144F-572D-7B30-B375-84DF3C672C1D}"/>
              </a:ext>
            </a:extLst>
          </p:cNvPr>
          <p:cNvSpPr txBox="1"/>
          <p:nvPr/>
        </p:nvSpPr>
        <p:spPr>
          <a:xfrm>
            <a:off x="78737" y="139875"/>
            <a:ext cx="4021438" cy="6381747"/>
          </a:xfrm>
          <a:prstGeom prst="rect">
            <a:avLst/>
          </a:prstGeom>
          <a:noFill/>
        </p:spPr>
        <p:txBody>
          <a:bodyPr wrap="square" lIns="91440" tIns="45720" rIns="91440" bIns="45720" rtlCol="0" anchor="t">
            <a:spAutoFit/>
          </a:bodyPr>
          <a:lstStyle/>
          <a:p>
            <a:r>
              <a:rPr lang="en-US" sz="2600" b="1" dirty="0">
                <a:solidFill>
                  <a:schemeClr val="accent1">
                    <a:lumMod val="50000"/>
                  </a:schemeClr>
                </a:solidFill>
                <a:latin typeface="Helvetica" pitchFamily="2" charset="0"/>
                <a:ea typeface="Roboto SemiBold" panose="02000000000000000000" pitchFamily="2" charset="0"/>
                <a:cs typeface="Times New Roman" panose="02020603050405020304" pitchFamily="18" charset="0"/>
              </a:rPr>
              <a:t>Resilient And Inclusive Cities Hub (RICH)</a:t>
            </a:r>
          </a:p>
          <a:p>
            <a:pPr>
              <a:lnSpc>
                <a:spcPct val="130000"/>
              </a:lnSpc>
            </a:pPr>
            <a:endParaRPr lang="en-US" dirty="0">
              <a:solidFill>
                <a:schemeClr val="accent1">
                  <a:lumMod val="50000"/>
                </a:schemeClr>
              </a:solidFill>
              <a:latin typeface="Helvetica" pitchFamily="2" charset="0"/>
              <a:ea typeface="Roboto Medium" panose="02000000000000000000" pitchFamily="2" charset="0"/>
              <a:cs typeface="Times New Roman" panose="02020603050405020304" pitchFamily="18" charset="0"/>
            </a:endParaRPr>
          </a:p>
          <a:p>
            <a:pPr>
              <a:lnSpc>
                <a:spcPct val="130000"/>
              </a:lnSpc>
            </a:pPr>
            <a:r>
              <a:rPr lang="en-US" sz="2400" dirty="0">
                <a:solidFill>
                  <a:schemeClr val="accent1">
                    <a:lumMod val="50000"/>
                  </a:schemeClr>
                </a:solidFill>
                <a:latin typeface="Helvetica" pitchFamily="2" charset="0"/>
                <a:ea typeface="Roboto Medium"/>
                <a:cs typeface="Times New Roman"/>
              </a:rPr>
              <a:t>We are launching </a:t>
            </a:r>
            <a:r>
              <a:rPr lang="en-US" sz="2400" b="1" dirty="0">
                <a:solidFill>
                  <a:schemeClr val="accent1">
                    <a:lumMod val="50000"/>
                  </a:schemeClr>
                </a:solidFill>
                <a:latin typeface="Helvetica" pitchFamily="2" charset="0"/>
                <a:ea typeface="Roboto Medium"/>
                <a:cs typeface="Times New Roman"/>
              </a:rPr>
              <a:t>six pilot projects</a:t>
            </a:r>
            <a:r>
              <a:rPr lang="en-US" sz="2400" dirty="0">
                <a:solidFill>
                  <a:schemeClr val="accent1">
                    <a:lumMod val="50000"/>
                  </a:schemeClr>
                </a:solidFill>
                <a:latin typeface="Helvetica" pitchFamily="2" charset="0"/>
                <a:ea typeface="Roboto Medium"/>
                <a:cs typeface="Times New Roman"/>
              </a:rPr>
              <a:t> to test innovative approaches, build a global knowledge-sharing platform, and provide technical support and capacity-building resources to local governments and Organizations of Persons with Disabilities.</a:t>
            </a:r>
          </a:p>
          <a:p>
            <a:pPr>
              <a:lnSpc>
                <a:spcPct val="130000"/>
              </a:lnSpc>
            </a:pPr>
            <a:endParaRPr lang="en-US" dirty="0">
              <a:solidFill>
                <a:schemeClr val="accent1">
                  <a:lumMod val="50000"/>
                </a:schemeClr>
              </a:solidFill>
              <a:latin typeface="Roboto Medium" panose="02000000000000000000" pitchFamily="2" charset="0"/>
              <a:ea typeface="Roboto Medium" panose="02000000000000000000" pitchFamily="2" charset="0"/>
              <a:cs typeface="Times New Roman" panose="02020603050405020304" pitchFamily="18" charset="0"/>
            </a:endParaRPr>
          </a:p>
        </p:txBody>
      </p:sp>
      <p:grpSp>
        <p:nvGrpSpPr>
          <p:cNvPr id="6" name="Group 5" descr="Map of the world with kigali, Rwanda, lima, Peru, Mopti, Mali, Amman, Jordan, Kisumu, Kenya and Baguio City, Philippines marked in yellow">
            <a:extLst>
              <a:ext uri="{FF2B5EF4-FFF2-40B4-BE49-F238E27FC236}">
                <a16:creationId xmlns:a16="http://schemas.microsoft.com/office/drawing/2014/main" id="{DFD2CB6C-D623-794E-33C4-262A54134D2A}"/>
              </a:ext>
            </a:extLst>
          </p:cNvPr>
          <p:cNvGrpSpPr/>
          <p:nvPr/>
        </p:nvGrpSpPr>
        <p:grpSpPr>
          <a:xfrm>
            <a:off x="3840972" y="783674"/>
            <a:ext cx="8721389" cy="5551743"/>
            <a:chOff x="3759200" y="1270000"/>
            <a:chExt cx="7785100" cy="4891375"/>
          </a:xfrm>
        </p:grpSpPr>
        <p:pic>
          <p:nvPicPr>
            <p:cNvPr id="2" name="Graphic 1">
              <a:extLst>
                <a:ext uri="{FF2B5EF4-FFF2-40B4-BE49-F238E27FC236}">
                  <a16:creationId xmlns:a16="http://schemas.microsoft.com/office/drawing/2014/main" id="{4EECA25D-73E6-FEA1-FDBF-BE9DA54A17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71900" y="1282700"/>
              <a:ext cx="7772400" cy="4878675"/>
            </a:xfrm>
            <a:prstGeom prst="rect">
              <a:avLst/>
            </a:prstGeom>
          </p:spPr>
        </p:pic>
        <p:pic>
          <p:nvPicPr>
            <p:cNvPr id="3" name="Graphic 2">
              <a:extLst>
                <a:ext uri="{FF2B5EF4-FFF2-40B4-BE49-F238E27FC236}">
                  <a16:creationId xmlns:a16="http://schemas.microsoft.com/office/drawing/2014/main" id="{FAD10A13-0615-ACC4-BA4F-5E52FD4439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59200" y="1270000"/>
              <a:ext cx="7772400" cy="4878675"/>
            </a:xfrm>
            <a:prstGeom prst="rect">
              <a:avLst/>
            </a:prstGeom>
          </p:spPr>
        </p:pic>
      </p:grpSp>
      <p:sp>
        <p:nvSpPr>
          <p:cNvPr id="5" name="TextBox 4">
            <a:extLst>
              <a:ext uri="{FF2B5EF4-FFF2-40B4-BE49-F238E27FC236}">
                <a16:creationId xmlns:a16="http://schemas.microsoft.com/office/drawing/2014/main" id="{C93FA49F-B5B2-21C2-FA83-D2CBC9B92FC1}"/>
              </a:ext>
            </a:extLst>
          </p:cNvPr>
          <p:cNvSpPr txBox="1"/>
          <p:nvPr/>
        </p:nvSpPr>
        <p:spPr>
          <a:xfrm>
            <a:off x="4891982" y="5982059"/>
            <a:ext cx="6380117" cy="830997"/>
          </a:xfrm>
          <a:prstGeom prst="rect">
            <a:avLst/>
          </a:prstGeom>
          <a:noFill/>
        </p:spPr>
        <p:txBody>
          <a:bodyPr wrap="square" rtlCol="0">
            <a:spAutoFit/>
          </a:bodyPr>
          <a:lstStyle/>
          <a:p>
            <a:pPr algn="ctr"/>
            <a:r>
              <a:rPr lang="en-US" sz="2400" b="1" dirty="0">
                <a:solidFill>
                  <a:srgbClr val="003F5B"/>
                </a:solidFill>
                <a:effectLst/>
                <a:latin typeface="Roboto" panose="02000000000000000000" pitchFamily="2" charset="0"/>
              </a:rPr>
              <a:t>Together, we can create urban spaces where no one is left behind!</a:t>
            </a:r>
            <a:endParaRPr lang="en-US" sz="2400" dirty="0">
              <a:solidFill>
                <a:srgbClr val="003F5B"/>
              </a:solidFill>
              <a:effectLst/>
              <a:latin typeface="Roboto SemiBold" panose="02000000000000000000" pitchFamily="2" charset="0"/>
            </a:endParaRPr>
          </a:p>
        </p:txBody>
      </p:sp>
      <p:pic>
        <p:nvPicPr>
          <p:cNvPr id="7" name="Picture 6" descr="Logo for the federal German government">
            <a:extLst>
              <a:ext uri="{FF2B5EF4-FFF2-40B4-BE49-F238E27FC236}">
                <a16:creationId xmlns:a16="http://schemas.microsoft.com/office/drawing/2014/main" id="{0AD7EF13-5740-0D46-83B1-6D4BC65C273F}"/>
              </a:ext>
            </a:extLst>
          </p:cNvPr>
          <p:cNvPicPr>
            <a:picLocks noChangeAspect="1"/>
          </p:cNvPicPr>
          <p:nvPr/>
        </p:nvPicPr>
        <p:blipFill>
          <a:blip r:embed="rId6">
            <a:extLst>
              <a:ext uri="{28A0092B-C50C-407E-A947-70E740481C1C}">
                <a14:useLocalDpi xmlns:a14="http://schemas.microsoft.com/office/drawing/2010/main" val="0"/>
              </a:ext>
            </a:extLst>
          </a:blip>
          <a:srcRect l="12907" b="21429"/>
          <a:stretch/>
        </p:blipFill>
        <p:spPr>
          <a:xfrm>
            <a:off x="4339659" y="0"/>
            <a:ext cx="2432943" cy="1327142"/>
          </a:xfrm>
          <a:prstGeom prst="rect">
            <a:avLst/>
          </a:prstGeom>
        </p:spPr>
      </p:pic>
      <p:pic>
        <p:nvPicPr>
          <p:cNvPr id="8" name="Graphic 7" descr="Logo for IDA">
            <a:extLst>
              <a:ext uri="{FF2B5EF4-FFF2-40B4-BE49-F238E27FC236}">
                <a16:creationId xmlns:a16="http://schemas.microsoft.com/office/drawing/2014/main" id="{007B3F29-AA0D-D175-930B-CA215A9A932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96276" y="139700"/>
            <a:ext cx="2374900" cy="1187450"/>
          </a:xfrm>
          <a:prstGeom prst="rect">
            <a:avLst/>
          </a:prstGeom>
        </p:spPr>
      </p:pic>
      <p:pic>
        <p:nvPicPr>
          <p:cNvPr id="10" name="Graphic 9" descr="Logo for Global Disability fund">
            <a:extLst>
              <a:ext uri="{FF2B5EF4-FFF2-40B4-BE49-F238E27FC236}">
                <a16:creationId xmlns:a16="http://schemas.microsoft.com/office/drawing/2014/main" id="{302AE0AD-E730-AFEC-0ACE-5DC5847B0B4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07291" y="387206"/>
            <a:ext cx="2349500" cy="590693"/>
          </a:xfrm>
          <a:prstGeom prst="rect">
            <a:avLst/>
          </a:prstGeom>
        </p:spPr>
      </p:pic>
    </p:spTree>
    <p:extLst>
      <p:ext uri="{BB962C8B-B14F-4D97-AF65-F5344CB8AC3E}">
        <p14:creationId xmlns:p14="http://schemas.microsoft.com/office/powerpoint/2010/main" val="702223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1000"/>
                                        <p:tgtEl>
                                          <p:spTgt spid="19"/>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strips(downRight)">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strips(downRigh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50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1000"/>
                                        <p:tgtEl>
                                          <p:spTgt spid="5"/>
                                        </p:tgtEl>
                                      </p:cBhvr>
                                    </p:animEffect>
                                  </p:childTnLst>
                                </p:cTn>
                              </p:par>
                            </p:childTnLst>
                          </p:cTn>
                        </p:par>
                        <p:par>
                          <p:cTn id="22" fill="hold">
                            <p:stCondLst>
                              <p:cond delay="1500"/>
                            </p:stCondLst>
                            <p:childTnLst>
                              <p:par>
                                <p:cTn id="23" presetID="3" presetClass="entr" presetSubtype="10" fill="hold" nodeType="afterEffect">
                                  <p:stCondLst>
                                    <p:cond delay="50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par>
                          <p:cTn id="26" fill="hold">
                            <p:stCondLst>
                              <p:cond delay="2500"/>
                            </p:stCondLst>
                            <p:childTnLst>
                              <p:par>
                                <p:cTn id="27" presetID="3" presetClass="entr" presetSubtype="1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childTnLst>
                          </p:cTn>
                        </p:par>
                        <p:par>
                          <p:cTn id="30" fill="hold">
                            <p:stCondLst>
                              <p:cond delay="3000"/>
                            </p:stCondLst>
                            <p:childTnLst>
                              <p:par>
                                <p:cTn id="31" presetID="3" presetClass="entr" presetSubtype="1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03D9F-28BF-B14F-A83E-35420F11C54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F670AE2-22BD-BD7E-4C3B-05C00504D94C}"/>
              </a:ext>
            </a:extLst>
          </p:cNvPr>
          <p:cNvSpPr txBox="1"/>
          <p:nvPr/>
        </p:nvSpPr>
        <p:spPr>
          <a:xfrm>
            <a:off x="838200" y="1690688"/>
            <a:ext cx="10991850" cy="4832092"/>
          </a:xfrm>
          <a:prstGeom prst="rect">
            <a:avLst/>
          </a:prstGeom>
          <a:noFill/>
        </p:spPr>
        <p:txBody>
          <a:bodyPr wrap="square">
            <a:spAutoFit/>
          </a:bodyPr>
          <a:lstStyle/>
          <a:p>
            <a:r>
              <a:rPr lang="en-GB" sz="4400" b="1" i="0" dirty="0">
                <a:solidFill>
                  <a:srgbClr val="3F42DF"/>
                </a:solidFill>
                <a:effectLst/>
                <a:latin typeface="Helvetica" pitchFamily="2" charset="0"/>
              </a:rPr>
              <a:t>The World Blind Union (WBU) </a:t>
            </a:r>
            <a:r>
              <a:rPr lang="en-GB" sz="4400" i="0" dirty="0">
                <a:solidFill>
                  <a:srgbClr val="000000"/>
                </a:solidFill>
                <a:effectLst/>
                <a:latin typeface="Helvetica" pitchFamily="2" charset="0"/>
              </a:rPr>
              <a:t>is a global organization bringing together international organizations of and for blind persons and those organizations providing services to people with low vision to work on the issues affecting the quality of their life</a:t>
            </a:r>
            <a:r>
              <a:rPr lang="en-GB" sz="4400" b="1" i="0" dirty="0">
                <a:solidFill>
                  <a:srgbClr val="000000"/>
                </a:solidFill>
                <a:effectLst/>
                <a:latin typeface="Helvetica" pitchFamily="2" charset="0"/>
              </a:rPr>
              <a:t>.</a:t>
            </a:r>
          </a:p>
          <a:p>
            <a:pPr marL="0" indent="0">
              <a:buNone/>
            </a:pPr>
            <a:endParaRPr lang="en-GB" sz="4400" dirty="0">
              <a:solidFill>
                <a:srgbClr val="002060"/>
              </a:solidFill>
              <a:latin typeface="Arial" panose="020B0604020202020204" pitchFamily="34" charset="0"/>
              <a:cs typeface="Arial" panose="020B0604020202020204" pitchFamily="34" charset="0"/>
            </a:endParaRPr>
          </a:p>
        </p:txBody>
      </p:sp>
      <p:pic>
        <p:nvPicPr>
          <p:cNvPr id="3" name="Picture 2" descr="Logo for World Blind Union">
            <a:extLst>
              <a:ext uri="{FF2B5EF4-FFF2-40B4-BE49-F238E27FC236}">
                <a16:creationId xmlns:a16="http://schemas.microsoft.com/office/drawing/2014/main" id="{FD2C52C1-AF27-EA4B-2CDB-209EC5309A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3787" y="365210"/>
            <a:ext cx="2598438" cy="769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7298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975de44-d9eb-43eb-81b2-eca7299b8d2d">
      <Terms xmlns="http://schemas.microsoft.com/office/infopath/2007/PartnerControls"/>
    </lcf76f155ced4ddcb4097134ff3c332f>
    <TaxCatchAll xmlns="e63feb9d-61de-4795-a5bc-8e55c44ca56e" xsi:nil="true"/>
    <_Flow_SignoffStatus xmlns="1975de44-d9eb-43eb-81b2-eca7299b8d2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2E685B5BA1AC42BCE1355565C9EF29" ma:contentTypeVersion="21" ma:contentTypeDescription="Create a new document." ma:contentTypeScope="" ma:versionID="9f5ca61d112466ee33ca5f84d3594071">
  <xsd:schema xmlns:xsd="http://www.w3.org/2001/XMLSchema" xmlns:xs="http://www.w3.org/2001/XMLSchema" xmlns:p="http://schemas.microsoft.com/office/2006/metadata/properties" xmlns:ns2="e63feb9d-61de-4795-a5bc-8e55c44ca56e" xmlns:ns3="1975de44-d9eb-43eb-81b2-eca7299b8d2d" targetNamespace="http://schemas.microsoft.com/office/2006/metadata/properties" ma:root="true" ma:fieldsID="b97447c1ba9768bf610112607cf976de" ns2:_="" ns3:_="">
    <xsd:import namespace="e63feb9d-61de-4795-a5bc-8e55c44ca56e"/>
    <xsd:import namespace="1975de44-d9eb-43eb-81b2-eca7299b8d2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_Flow_SignoffStatu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3feb9d-61de-4795-a5bc-8e55c44ca56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2b2c0520-251b-47a1-a340-3f703d543e68}" ma:internalName="TaxCatchAll" ma:showField="CatchAllData" ma:web="e63feb9d-61de-4795-a5bc-8e55c44ca56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975de44-d9eb-43eb-81b2-eca7299b8d2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79a89b1-2c2c-4f7f-9bd7-7914fb13a02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BA91CA-A708-4DE1-A7AA-D6CCC28044D4}">
  <ds:schemaRefs>
    <ds:schemaRef ds:uri="http://schemas.microsoft.com/office/2006/metadata/properties"/>
    <ds:schemaRef ds:uri="http://schemas.microsoft.com/office/infopath/2007/PartnerControls"/>
    <ds:schemaRef ds:uri="16efdea2-84b9-4d83-bcf0-86411cf131fe"/>
    <ds:schemaRef ds:uri="a2b3ef00-6b20-443c-8d3b-85e159c1d6e0"/>
    <ds:schemaRef ds:uri="56c0b5c7-2fd2-408e-96f9-6246d91ec493"/>
    <ds:schemaRef ds:uri="d330ff85-5fa9-4f2a-abef-936cd1825cd1"/>
    <ds:schemaRef ds:uri="1975de44-d9eb-43eb-81b2-eca7299b8d2d"/>
    <ds:schemaRef ds:uri="e63feb9d-61de-4795-a5bc-8e55c44ca56e"/>
  </ds:schemaRefs>
</ds:datastoreItem>
</file>

<file path=customXml/itemProps2.xml><?xml version="1.0" encoding="utf-8"?>
<ds:datastoreItem xmlns:ds="http://schemas.openxmlformats.org/officeDocument/2006/customXml" ds:itemID="{4D8F56A2-5226-44AF-82C4-2BD1DF8C6508}">
  <ds:schemaRefs>
    <ds:schemaRef ds:uri="http://schemas.microsoft.com/sharepoint/v3/contenttype/forms"/>
  </ds:schemaRefs>
</ds:datastoreItem>
</file>

<file path=customXml/itemProps3.xml><?xml version="1.0" encoding="utf-8"?>
<ds:datastoreItem xmlns:ds="http://schemas.openxmlformats.org/officeDocument/2006/customXml" ds:itemID="{D9255D3A-720A-453B-AC17-D769F3D0AD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3feb9d-61de-4795-a5bc-8e55c44ca56e"/>
    <ds:schemaRef ds:uri="1975de44-d9eb-43eb-81b2-eca7299b8d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5884</TotalTime>
  <Words>461</Words>
  <Application>Microsoft Office PowerPoint</Application>
  <PresentationFormat>Widescreen</PresentationFormat>
  <Paragraphs>41</Paragraphs>
  <Slides>13</Slides>
  <Notes>5</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Accessibility2030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Chandni Ahuja</dc:creator>
  <cp:lastModifiedBy>Muldowney, Annamae</cp:lastModifiedBy>
  <cp:revision>15</cp:revision>
  <dcterms:created xsi:type="dcterms:W3CDTF">2024-09-09T17:04:36Z</dcterms:created>
  <dcterms:modified xsi:type="dcterms:W3CDTF">2025-03-25T16:02:52Z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0x010100C62E685B5BA1AC42BCE1355565C9EF29</vt:lpwstr>
  </property>
  <property fmtid="{D5CDD505-2E9C-101B-9397-08002B2CF9AE}" pid="3" name="MediaServiceImageTags">
    <vt:lpwstr/>
  </property>
  <property fmtid="{D5CDD505-2E9C-101B-9397-08002B2CF9AE}" pid="4" name="MSIP_Label_e463cba9-5f6c-478d-9329-7b2295e4e8ed_Enabled">
    <vt:lpwstr>true</vt:lpwstr>
  </property>
  <property fmtid="{D5CDD505-2E9C-101B-9397-08002B2CF9AE}" pid="5" name="MSIP_Label_e463cba9-5f6c-478d-9329-7b2295e4e8ed_SetDate">
    <vt:lpwstr>2025-02-28T14:46:17Z</vt:lpwstr>
  </property>
  <property fmtid="{D5CDD505-2E9C-101B-9397-08002B2CF9AE}" pid="6" name="MSIP_Label_e463cba9-5f6c-478d-9329-7b2295e4e8ed_Method">
    <vt:lpwstr>Standard</vt:lpwstr>
  </property>
  <property fmtid="{D5CDD505-2E9C-101B-9397-08002B2CF9AE}" pid="7" name="MSIP_Label_e463cba9-5f6c-478d-9329-7b2295e4e8ed_Name">
    <vt:lpwstr>All Employees_2</vt:lpwstr>
  </property>
  <property fmtid="{D5CDD505-2E9C-101B-9397-08002B2CF9AE}" pid="8" name="MSIP_Label_e463cba9-5f6c-478d-9329-7b2295e4e8ed_SiteId">
    <vt:lpwstr>33440fc6-b7c7-412c-bb73-0e70b0198d5a</vt:lpwstr>
  </property>
  <property fmtid="{D5CDD505-2E9C-101B-9397-08002B2CF9AE}" pid="9" name="MSIP_Label_e463cba9-5f6c-478d-9329-7b2295e4e8ed_ActionId">
    <vt:lpwstr>aae31e8a-93bd-4484-9c92-5d425101255c</vt:lpwstr>
  </property>
  <property fmtid="{D5CDD505-2E9C-101B-9397-08002B2CF9AE}" pid="10" name="MSIP_Label_e463cba9-5f6c-478d-9329-7b2295e4e8ed_ContentBits">
    <vt:lpwstr>0</vt:lpwstr>
  </property>
  <property fmtid="{D5CDD505-2E9C-101B-9397-08002B2CF9AE}" pid="11" name="MSIP_Label_e463cba9-5f6c-478d-9329-7b2295e4e8ed_Tag">
    <vt:lpwstr>10, 3, 0, 1</vt:lpwstr>
  </property>
</Properties>
</file>