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y="10287000" cx="18288000"/>
  <p:notesSz cx="6858000" cy="9144000"/>
  <p:embeddedFontLst>
    <p:embeddedFont>
      <p:font typeface="Play"/>
      <p:regular r:id="rId65"/>
      <p:bold r:id="rId66"/>
    </p:embeddedFont>
    <p:embeddedFont>
      <p:font typeface="Source Sans 3 SemiBold"/>
      <p:regular r:id="rId67"/>
      <p:bold r:id="rId68"/>
      <p:italic r:id="rId69"/>
      <p:boldItalic r:id="rId70"/>
    </p:embeddedFont>
    <p:embeddedFont>
      <p:font typeface="Montserrat"/>
      <p:regular r:id="rId71"/>
      <p:bold r:id="rId72"/>
      <p:italic r:id="rId73"/>
      <p:boldItalic r:id="rId74"/>
    </p:embeddedFont>
    <p:embeddedFont>
      <p:font typeface="Source Sans 3 Medium"/>
      <p:regular r:id="rId75"/>
      <p:bold r:id="rId76"/>
      <p:italic r:id="rId77"/>
      <p:boldItalic r:id="rId78"/>
    </p:embeddedFont>
    <p:embeddedFont>
      <p:font typeface="Source Sans 3"/>
      <p:regular r:id="rId79"/>
      <p:bold r:id="rId80"/>
      <p:italic r:id="rId81"/>
      <p:boldItalic r:id="rId82"/>
    </p:embeddedFont>
    <p:embeddedFont>
      <p:font typeface="Helvetica Neue"/>
      <p:regular r:id="rId83"/>
      <p:bold r:id="rId84"/>
      <p:italic r:id="rId85"/>
      <p:boldItalic r:id="rId86"/>
    </p:embeddedFont>
    <p:embeddedFont>
      <p:font typeface="Arial Black"/>
      <p:regular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8" roundtripDataSignature="AMtx7mjoIGvYSVI6Y8CZA/D2AztJBhW11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CF0B646-BDA9-4AFE-8180-2034E3C666AB}">
  <a:tblStyle styleId="{1CF0B646-BDA9-4AFE-8180-2034E3C666AB}" styleName="Table_0">
    <a:wholeTbl>
      <a:tcTxStyle b="off" i="off">
        <a:font>
          <a:latin typeface="Calibri"/>
          <a:ea typeface="Calibri"/>
          <a:cs typeface="Calibri"/>
        </a:font>
        <a:schemeClr val="dk1"/>
      </a:tcTxStyle>
      <a:tcStyle>
        <a:tcBdr>
          <a:left>
            <a:ln cap="flat" cmpd="sng" w="12700">
              <a:solidFill>
                <a:schemeClr val="accent2"/>
              </a:solidFill>
              <a:prstDash val="solid"/>
              <a:round/>
              <a:headEnd len="sm" w="sm" type="none"/>
              <a:tailEnd len="sm" w="sm" type="none"/>
            </a:ln>
          </a:left>
          <a:right>
            <a:ln cap="flat" cmpd="sng" w="12700">
              <a:solidFill>
                <a:schemeClr val="accent2"/>
              </a:solidFill>
              <a:prstDash val="solid"/>
              <a:round/>
              <a:headEnd len="sm" w="sm" type="none"/>
              <a:tailEnd len="sm" w="sm" type="none"/>
            </a:ln>
          </a:right>
          <a:top>
            <a:ln cap="flat" cmpd="sng" w="12700">
              <a:solidFill>
                <a:schemeClr val="accent2"/>
              </a:solidFill>
              <a:prstDash val="solid"/>
              <a:round/>
              <a:headEnd len="sm" w="sm" type="none"/>
              <a:tailEnd len="sm" w="sm" type="none"/>
            </a:ln>
          </a:top>
          <a:bottom>
            <a:ln cap="flat" cmpd="sng" w="12700">
              <a:solidFill>
                <a:schemeClr val="accent2"/>
              </a:solidFill>
              <a:prstDash val="solid"/>
              <a:round/>
              <a:headEnd len="sm" w="sm" type="none"/>
              <a:tailEnd len="sm" w="sm" type="none"/>
            </a:ln>
          </a:bottom>
          <a:insideH>
            <a:ln cap="flat" cmpd="sng" w="12700">
              <a:solidFill>
                <a:schemeClr val="accent2"/>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FCECE7"/>
          </a:solidFill>
        </a:fill>
      </a:tcStyle>
    </a:band1H>
    <a:band2H>
      <a:tcTxStyle/>
    </a:band2H>
    <a:band1V>
      <a:tcTxStyle/>
      <a:tcStyle>
        <a:fill>
          <a:solidFill>
            <a:srgbClr val="FCECE7"/>
          </a:solidFill>
        </a:fill>
      </a:tcStyle>
    </a:band1V>
    <a:band2V>
      <a:tcTxStyle/>
    </a:band2V>
    <a:lastCol>
      <a:tcTxStyle b="on" i="off"/>
    </a:lastCol>
    <a:firstCol>
      <a:tcTxStyle b="on" i="off"/>
    </a:firstCol>
    <a:lastRow>
      <a:tcTxStyle b="on" i="off"/>
      <a:tcStyle>
        <a:tcBdr>
          <a:top>
            <a:ln cap="flat" cmpd="sng" w="50800">
              <a:solidFill>
                <a:schemeClr val="accent2"/>
              </a:solidFill>
              <a:prstDash val="solid"/>
              <a:round/>
              <a:headEnd len="sm" w="sm" type="none"/>
              <a:tailEnd len="sm" w="sm" type="none"/>
            </a:ln>
          </a:top>
        </a:tcBdr>
        <a:fill>
          <a:solidFill>
            <a:schemeClr val="lt1"/>
          </a:solidFill>
        </a:fill>
      </a:tcStyle>
    </a:lastRow>
    <a:seCell>
      <a:tcTxStyle/>
    </a:seCell>
    <a:swCell>
      <a:tcTxStyle/>
    </a:swCell>
    <a:firstRow>
      <a:tcTxStyle b="on" i="off">
        <a:font>
          <a:latin typeface="Calibri"/>
          <a:ea typeface="Calibri"/>
          <a:cs typeface="Calibri"/>
        </a:font>
        <a:schemeClr val="lt1"/>
      </a:tcTxStyle>
      <a:tcStyle>
        <a:fill>
          <a:solidFill>
            <a:schemeClr val="accent2"/>
          </a:solidFill>
        </a:fill>
      </a:tcStyle>
    </a:firstRow>
    <a:neCell>
      <a:tcTxStyle/>
    </a:neCell>
    <a:nwCell>
      <a:tcTxStyle/>
    </a:nwCell>
  </a:tblStyle>
  <a:tblStyle styleId="{F3584CE0-9D30-49A9-83A6-DCB4C0F37B3D}" styleName="Table_1">
    <a:wholeTbl>
      <a:tcTxStyle b="off" i="off">
        <a:font>
          <a:latin typeface="Calibri"/>
          <a:ea typeface="Calibri"/>
          <a:cs typeface="Calibri"/>
        </a:font>
        <a:schemeClr val="dk1"/>
      </a:tcTxStyle>
      <a:tcStyle>
        <a:tcBdr>
          <a:left>
            <a:ln cap="flat" cmpd="sng" w="12700">
              <a:solidFill>
                <a:schemeClr val="accent2"/>
              </a:solidFill>
              <a:prstDash val="solid"/>
              <a:round/>
              <a:headEnd len="sm" w="sm" type="none"/>
              <a:tailEnd len="sm" w="sm" type="none"/>
            </a:ln>
          </a:left>
          <a:right>
            <a:ln cap="flat" cmpd="sng" w="12700">
              <a:solidFill>
                <a:schemeClr val="accent2"/>
              </a:solidFill>
              <a:prstDash val="solid"/>
              <a:round/>
              <a:headEnd len="sm" w="sm" type="none"/>
              <a:tailEnd len="sm" w="sm" type="none"/>
            </a:ln>
          </a:right>
          <a:top>
            <a:ln cap="flat" cmpd="sng" w="12700">
              <a:solidFill>
                <a:schemeClr val="accent2"/>
              </a:solidFill>
              <a:prstDash val="solid"/>
              <a:round/>
              <a:headEnd len="sm" w="sm" type="none"/>
              <a:tailEnd len="sm" w="sm" type="none"/>
            </a:ln>
          </a:top>
          <a:bottom>
            <a:ln cap="flat" cmpd="sng" w="12700">
              <a:solidFill>
                <a:schemeClr val="accent2"/>
              </a:solidFill>
              <a:prstDash val="solid"/>
              <a:round/>
              <a:headEnd len="sm" w="sm" type="none"/>
              <a:tailEnd len="sm" w="sm" type="none"/>
            </a:ln>
          </a:bottom>
          <a:insideH>
            <a:ln cap="flat" cmpd="sng" w="12700">
              <a:solidFill>
                <a:schemeClr val="accent2"/>
              </a:solidFill>
              <a:prstDash val="solid"/>
              <a:round/>
              <a:headEnd len="sm" w="sm" type="none"/>
              <a:tailEnd len="sm" w="sm" type="none"/>
            </a:ln>
          </a:insideH>
          <a:insideV>
            <a:ln cap="flat" cmpd="sng" w="12700">
              <a:solidFill>
                <a:schemeClr val="accent2"/>
              </a:solidFill>
              <a:prstDash val="solid"/>
              <a:round/>
              <a:headEnd len="sm" w="sm" type="none"/>
              <a:tailEnd len="sm" w="sm" type="none"/>
            </a:ln>
          </a:insideV>
        </a:tcBdr>
        <a:fill>
          <a:solidFill>
            <a:srgbClr val="FFFFFF">
              <a:alpha val="0"/>
            </a:srgbClr>
          </a:solidFill>
        </a:fill>
      </a:tcStyle>
    </a:wholeTbl>
    <a:band1H>
      <a:tcTxStyle/>
      <a:tcStyle>
        <a:fill>
          <a:solidFill>
            <a:schemeClr val="accent2">
              <a:alpha val="20000"/>
            </a:schemeClr>
          </a:solidFill>
        </a:fill>
      </a:tcStyle>
    </a:band1H>
    <a:band2H>
      <a:tcTxStyle/>
    </a:band2H>
    <a:band1V>
      <a:tcTxStyle/>
      <a:tcStyle>
        <a:fill>
          <a:solidFill>
            <a:schemeClr val="accent2">
              <a:alpha val="20000"/>
            </a:schemeClr>
          </a:solidFill>
        </a:fill>
      </a:tcStyle>
    </a:band1V>
    <a:band2V>
      <a:tcTxStyle/>
    </a:band2V>
    <a:lastCol>
      <a:tcTxStyle b="on" i="off"/>
    </a:lastCol>
    <a:firstCol>
      <a:tcTxStyle b="on" i="off"/>
    </a:firstCol>
    <a:lastRow>
      <a:tcTxStyle b="on" i="off"/>
      <a:tcStyle>
        <a:tcBdr>
          <a:top>
            <a:ln cap="flat" cmpd="sng" w="50800">
              <a:solidFill>
                <a:schemeClr val="accent2"/>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accent2"/>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HelveticaNeue-bold.fntdata"/><Relationship Id="rId83" Type="http://schemas.openxmlformats.org/officeDocument/2006/relationships/font" Target="fonts/HelveticaNeue-regular.fntdata"/><Relationship Id="rId42" Type="http://schemas.openxmlformats.org/officeDocument/2006/relationships/slide" Target="slides/slide36.xml"/><Relationship Id="rId86" Type="http://schemas.openxmlformats.org/officeDocument/2006/relationships/font" Target="fonts/HelveticaNeue-boldItalic.fntdata"/><Relationship Id="rId41" Type="http://schemas.openxmlformats.org/officeDocument/2006/relationships/slide" Target="slides/slide35.xml"/><Relationship Id="rId85" Type="http://schemas.openxmlformats.org/officeDocument/2006/relationships/font" Target="fonts/HelveticaNeue-italic.fntdata"/><Relationship Id="rId44" Type="http://schemas.openxmlformats.org/officeDocument/2006/relationships/slide" Target="slides/slide38.xml"/><Relationship Id="rId88" Type="http://customschemas.google.com/relationships/presentationmetadata" Target="metadata"/><Relationship Id="rId43" Type="http://schemas.openxmlformats.org/officeDocument/2006/relationships/slide" Target="slides/slide37.xml"/><Relationship Id="rId87" Type="http://schemas.openxmlformats.org/officeDocument/2006/relationships/font" Target="fonts/ArialBlack-regular.fntdata"/><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SourceSans3-bold.fntdata"/><Relationship Id="rId82" Type="http://schemas.openxmlformats.org/officeDocument/2006/relationships/font" Target="fonts/SourceSans3-boldItalic.fntdata"/><Relationship Id="rId81" Type="http://schemas.openxmlformats.org/officeDocument/2006/relationships/font" Target="fonts/SourceSans3-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Montserrat-italic.fntdata"/><Relationship Id="rId72" Type="http://schemas.openxmlformats.org/officeDocument/2006/relationships/font" Target="fonts/Montserrat-bold.fntdata"/><Relationship Id="rId31" Type="http://schemas.openxmlformats.org/officeDocument/2006/relationships/slide" Target="slides/slide25.xml"/><Relationship Id="rId75" Type="http://schemas.openxmlformats.org/officeDocument/2006/relationships/font" Target="fonts/SourceSans3Medium-regular.fntdata"/><Relationship Id="rId30" Type="http://schemas.openxmlformats.org/officeDocument/2006/relationships/slide" Target="slides/slide24.xml"/><Relationship Id="rId74" Type="http://schemas.openxmlformats.org/officeDocument/2006/relationships/font" Target="fonts/Montserrat-boldItalic.fntdata"/><Relationship Id="rId33" Type="http://schemas.openxmlformats.org/officeDocument/2006/relationships/slide" Target="slides/slide27.xml"/><Relationship Id="rId77" Type="http://schemas.openxmlformats.org/officeDocument/2006/relationships/font" Target="fonts/SourceSans3Medium-italic.fntdata"/><Relationship Id="rId32" Type="http://schemas.openxmlformats.org/officeDocument/2006/relationships/slide" Target="slides/slide26.xml"/><Relationship Id="rId76" Type="http://schemas.openxmlformats.org/officeDocument/2006/relationships/font" Target="fonts/SourceSans3Medium-bold.fntdata"/><Relationship Id="rId35" Type="http://schemas.openxmlformats.org/officeDocument/2006/relationships/slide" Target="slides/slide29.xml"/><Relationship Id="rId79" Type="http://schemas.openxmlformats.org/officeDocument/2006/relationships/font" Target="fonts/SourceSans3-regular.fntdata"/><Relationship Id="rId34" Type="http://schemas.openxmlformats.org/officeDocument/2006/relationships/slide" Target="slides/slide28.xml"/><Relationship Id="rId78" Type="http://schemas.openxmlformats.org/officeDocument/2006/relationships/font" Target="fonts/SourceSans3Medium-boldItalic.fntdata"/><Relationship Id="rId71" Type="http://schemas.openxmlformats.org/officeDocument/2006/relationships/font" Target="fonts/Montserrat-regular.fntdata"/><Relationship Id="rId70" Type="http://schemas.openxmlformats.org/officeDocument/2006/relationships/font" Target="fonts/SourceSans3SemiBold-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Play-bold.fntdata"/><Relationship Id="rId21" Type="http://schemas.openxmlformats.org/officeDocument/2006/relationships/slide" Target="slides/slide15.xml"/><Relationship Id="rId65" Type="http://schemas.openxmlformats.org/officeDocument/2006/relationships/font" Target="fonts/Play-regular.fntdata"/><Relationship Id="rId24" Type="http://schemas.openxmlformats.org/officeDocument/2006/relationships/slide" Target="slides/slide18.xml"/><Relationship Id="rId68" Type="http://schemas.openxmlformats.org/officeDocument/2006/relationships/font" Target="fonts/SourceSans3SemiBold-bold.fntdata"/><Relationship Id="rId23" Type="http://schemas.openxmlformats.org/officeDocument/2006/relationships/slide" Target="slides/slide17.xml"/><Relationship Id="rId67" Type="http://schemas.openxmlformats.org/officeDocument/2006/relationships/font" Target="fonts/SourceSans3SemiBold-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SourceSans3Semi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d52ba82a47_0_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d52ba82a47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d52ba82a47_0_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d52ba82a47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d52ba82a47_0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d52ba82a47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d52ba82a47_0_1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d52ba82a47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d52ba82a47_0_1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d52ba82a47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d52ba82a47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d52ba82a47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000"/>
              <a:buFont typeface="Arial"/>
              <a:buChar char="•"/>
            </a:pPr>
            <a:r>
              <a:rPr lang="en-US" sz="1000"/>
              <a:t>Our work has significantly increased global commitments towards inclusion and accessibility. We’ve strengthened WBU’s leadership in urban development by working together with cities, UN agencies, and key stakeholders to prioritize accessibility. This effort has helped advance our mission on a global scale.</a:t>
            </a:r>
            <a:endParaRPr/>
          </a:p>
          <a:p>
            <a:pPr indent="-171450" lvl="0" marL="171450" rtl="0" algn="l">
              <a:spcBef>
                <a:spcPts val="0"/>
              </a:spcBef>
              <a:spcAft>
                <a:spcPts val="0"/>
              </a:spcAft>
              <a:buClr>
                <a:schemeClr val="dk1"/>
              </a:buClr>
              <a:buSzPts val="1000"/>
              <a:buFont typeface="Arial"/>
              <a:buChar char="•"/>
            </a:pPr>
            <a:r>
              <a:rPr lang="en-US" sz="1000"/>
              <a:t>We've made history by becoming the first global OPD to partner with </a:t>
            </a:r>
            <a:r>
              <a:rPr b="1" lang="en-US" sz="1000"/>
              <a:t>UN-Habitat</a:t>
            </a:r>
            <a:r>
              <a:rPr lang="en-US" sz="1000"/>
              <a:t> and </a:t>
            </a:r>
            <a:r>
              <a:rPr b="1" lang="en-US" sz="1000"/>
              <a:t>UCLG</a:t>
            </a:r>
            <a:r>
              <a:rPr lang="en-US" sz="1000"/>
              <a:t>, giving us the opportunity to engage over 240,000 local and regional governments. This partnership allows us to put disability inclusion at the forefront of urban development.</a:t>
            </a:r>
            <a:endParaRPr/>
          </a:p>
          <a:p>
            <a:pPr indent="-171450" lvl="0" marL="171450" rtl="0" algn="l">
              <a:spcBef>
                <a:spcPts val="0"/>
              </a:spcBef>
              <a:spcAft>
                <a:spcPts val="0"/>
              </a:spcAft>
              <a:buClr>
                <a:schemeClr val="dk1"/>
              </a:buClr>
              <a:buSzPts val="1000"/>
              <a:buFont typeface="Arial"/>
              <a:buChar char="•"/>
            </a:pPr>
            <a:r>
              <a:rPr lang="en-US" sz="1000"/>
              <a:t>WBU has also been leading Disability Caucuses at the </a:t>
            </a:r>
            <a:r>
              <a:rPr b="1" lang="en-US" sz="1000"/>
              <a:t>World Urban Forums</a:t>
            </a:r>
            <a:r>
              <a:rPr lang="en-US" sz="1000"/>
              <a:t>. We signed the </a:t>
            </a:r>
            <a:r>
              <a:rPr b="1" lang="en-US" sz="1000"/>
              <a:t>Global Compact on Inclusive Cities</a:t>
            </a:r>
            <a:r>
              <a:rPr lang="en-US" sz="1000"/>
              <a:t>, a major milestone in advocating for universal accessibility. Our influence even extended to shaping UN-Habitat resolutions that emphasize the importance of accessibility in urban planning.</a:t>
            </a:r>
            <a:endParaRPr/>
          </a:p>
          <a:p>
            <a:pPr indent="-171450" lvl="0" marL="171450" rtl="0" algn="l">
              <a:spcBef>
                <a:spcPts val="0"/>
              </a:spcBef>
              <a:spcAft>
                <a:spcPts val="0"/>
              </a:spcAft>
              <a:buClr>
                <a:schemeClr val="dk1"/>
              </a:buClr>
              <a:buSzPts val="1000"/>
              <a:buFont typeface="Arial"/>
              <a:buChar char="•"/>
            </a:pPr>
            <a:r>
              <a:rPr lang="en-US" sz="1000"/>
              <a:t>We’ve earned influential roles in advisory bodies such as </a:t>
            </a:r>
            <a:r>
              <a:rPr b="1" lang="en-US" sz="1000"/>
              <a:t>UN-Habitat’s Stakeholder Advisory Group Enterprise (SAGE)</a:t>
            </a:r>
            <a:r>
              <a:rPr lang="en-US" sz="1000"/>
              <a:t>, and we co-chair key disability advocacy groups. Through these roles, we’ve directly influenced global urban policies and ensured that the needs of persons with disabilities are addressed.</a:t>
            </a:r>
            <a:endParaRPr/>
          </a:p>
          <a:p>
            <a:pPr indent="-171450" lvl="0" marL="171450" rtl="0" algn="l">
              <a:spcBef>
                <a:spcPts val="0"/>
              </a:spcBef>
              <a:spcAft>
                <a:spcPts val="0"/>
              </a:spcAft>
              <a:buClr>
                <a:schemeClr val="dk1"/>
              </a:buClr>
              <a:buSzPts val="1000"/>
              <a:buFont typeface="Arial"/>
              <a:buChar char="•"/>
            </a:pPr>
            <a:r>
              <a:rPr lang="en-US" sz="1000"/>
              <a:t>Another highlight is the co-development of </a:t>
            </a:r>
            <a:r>
              <a:rPr b="1" lang="en-US" sz="1000"/>
              <a:t>Accessibility GO! with CBM Global</a:t>
            </a:r>
            <a:r>
              <a:rPr lang="en-US" sz="1000"/>
              <a:t>, a valuable resource supporting UN agencies and other partners in crafting accessibility policies and strategies. Additionally, we published a special issue on universal public spaces focusing on important issues raised by WBU community, reaching over 16,900 readers worldwide. This is part of our broader mission to ensure that knowledge on accessibility reaches as many stakeholders as possible</a:t>
            </a:r>
            <a:endParaRPr/>
          </a:p>
          <a:p>
            <a:pPr indent="0" lvl="0" marL="0" rtl="0" algn="l">
              <a:spcBef>
                <a:spcPts val="0"/>
              </a:spcBef>
              <a:spcAft>
                <a:spcPts val="0"/>
              </a:spcAft>
              <a:buNone/>
            </a:pPr>
            <a:r>
              <a:t/>
            </a:r>
            <a:endParaRPr sz="1000"/>
          </a:p>
        </p:txBody>
      </p:sp>
      <p:sp>
        <p:nvSpPr>
          <p:cNvPr id="299" name="Google Shape;299;g2d52ba82a47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d52ba82a47_0_1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d52ba82a47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d52ba82a47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d52ba82a47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d52ba82a47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d52ba82a47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d52ba82a47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d52ba82a47_0_2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d52ba82a47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d52ba82a47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d52ba82a47_0_3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g2d52ba82a47_0_3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d52ba82a47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d52ba82a47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d52ba82a47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d52ba82a47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d52ba82a47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d52ba82a47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d52ba82a47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d52ba82a47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d52ba82a47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d52ba82a47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d52ba82a47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d52ba82a47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d52ba82a47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d52ba82a47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d52ba82a47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d52ba82a47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d52ba82a4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d52ba82a4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d52ba82a47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d52ba82a47_0_7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d52ba82a47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d52ba82a47_0_4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d52ba82a47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d52ba82a47_0_4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d52ba82a47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d52ba82a47_0_4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d52ba82a47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d52ba82a47_0_5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d52ba82a47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d52ba82a47_0_5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d52ba82a47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d52ba82a47_0_5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d52ba82a47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d52ba82a47_0_5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d52ba82a47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d52ba82a47_0_6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d52ba82a47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2d52ba82a47_0_6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d52ba82a47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d52ba82a47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d52ba82a47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2d52ba82a47_0_6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1195987710_1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g31195987710_18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1195987710_14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31195987710_1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1195987710_14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31195987710_14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31195987710_14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31195987710_14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31195987710_14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g31195987710_14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31195987710_14_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g31195987710_14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31195987710_14_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g31195987710_14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31195987710_14_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g31195987710_14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31195987710_14_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g31195987710_14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d52ba82a47_0_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d52ba82a47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31195987710_14_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31195987710_14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31195987710_14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g31195987710_14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g31195987710_14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31195987710_14_1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g31195987710_14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31195987710_14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31195987710_14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g31195987710_14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31195987710_14_1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g31195987710_14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31195987710_14_1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g31195987710_14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31195987710_14_1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g31195987710_14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31195987710_16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g31195987710_16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d52ba82a47_0_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d52ba82a47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52ba82a47_0_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d52ba82a47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d52ba82a47_0_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d52ba82a47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d52ba82a47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2d52ba82a47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2d52ba82a47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jpg"/><Relationship Id="rId3" Type="http://schemas.openxmlformats.org/officeDocument/2006/relationships/image" Target="../media/image3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g2d52ba82a47_0_427"/>
          <p:cNvSpPr txBox="1"/>
          <p:nvPr>
            <p:ph type="title"/>
          </p:nvPr>
        </p:nvSpPr>
        <p:spPr>
          <a:xfrm>
            <a:off x="623400" y="890050"/>
            <a:ext cx="17041200" cy="1145400"/>
          </a:xfrm>
          <a:prstGeom prst="rect">
            <a:avLst/>
          </a:prstGeom>
        </p:spPr>
        <p:txBody>
          <a:bodyPr anchorCtr="0" anchor="ctr"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g2d52ba82a47_0_427"/>
          <p:cNvSpPr txBox="1"/>
          <p:nvPr>
            <p:ph idx="1" type="body"/>
          </p:nvPr>
        </p:nvSpPr>
        <p:spPr>
          <a:xfrm>
            <a:off x="623400" y="2304950"/>
            <a:ext cx="17041200" cy="6832800"/>
          </a:xfrm>
          <a:prstGeom prst="rect">
            <a:avLst/>
          </a:prstGeom>
        </p:spPr>
        <p:txBody>
          <a:bodyPr anchorCtr="0" anchor="t" bIns="45700" lIns="91425" spcFirstLastPara="1" rIns="91425" wrap="square" tIns="45700">
            <a:normAutofit/>
          </a:bodyPr>
          <a:lstStyle>
            <a:lvl1pPr indent="-431800" lvl="0" marL="457200">
              <a:spcBef>
                <a:spcPts val="640"/>
              </a:spcBef>
              <a:spcAft>
                <a:spcPts val="0"/>
              </a:spcAft>
              <a:buSzPts val="3200"/>
              <a:buChar char="•"/>
              <a:defRPr/>
            </a:lvl1pPr>
            <a:lvl2pPr indent="-406400" lvl="1" marL="914400">
              <a:spcBef>
                <a:spcPts val="560"/>
              </a:spcBef>
              <a:spcAft>
                <a:spcPts val="0"/>
              </a:spcAft>
              <a:buSzPts val="2800"/>
              <a:buChar char="–"/>
              <a:defRPr/>
            </a:lvl2pPr>
            <a:lvl3pPr indent="-381000" lvl="2" marL="1371600">
              <a:spcBef>
                <a:spcPts val="480"/>
              </a:spcBef>
              <a:spcAft>
                <a:spcPts val="0"/>
              </a:spcAft>
              <a:buSzPts val="24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83" name="Google Shape;83;g2d52ba82a47_0_427"/>
          <p:cNvSpPr txBox="1"/>
          <p:nvPr>
            <p:ph idx="12" type="sldNum"/>
          </p:nvPr>
        </p:nvSpPr>
        <p:spPr>
          <a:xfrm>
            <a:off x="16944916" y="9326434"/>
            <a:ext cx="1097400" cy="7872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content">
  <p:cSld name="General content">
    <p:spTree>
      <p:nvGrpSpPr>
        <p:cNvPr id="84" name="Shape 84"/>
        <p:cNvGrpSpPr/>
        <p:nvPr/>
      </p:nvGrpSpPr>
      <p:grpSpPr>
        <a:xfrm>
          <a:off x="0" y="0"/>
          <a:ext cx="0" cy="0"/>
          <a:chOff x="0" y="0"/>
          <a:chExt cx="0" cy="0"/>
        </a:xfrm>
      </p:grpSpPr>
      <p:sp>
        <p:nvSpPr>
          <p:cNvPr id="85" name="Google Shape;85;g31195987710_14_215"/>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lvl1pPr lvl="0" marR="0" algn="l">
              <a:lnSpc>
                <a:spcPct val="90000"/>
              </a:lnSpc>
              <a:spcBef>
                <a:spcPts val="0"/>
              </a:spcBef>
              <a:spcAft>
                <a:spcPts val="0"/>
              </a:spcAft>
              <a:buClr>
                <a:schemeClr val="dk1"/>
              </a:buClr>
              <a:buSzPts val="3000"/>
              <a:buFont typeface="Helvetica Neue"/>
              <a:buNone/>
              <a:defRPr b="1" i="0" sz="30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2700"/>
            </a:lvl2pPr>
            <a:lvl3pPr lvl="2">
              <a:spcBef>
                <a:spcPts val="0"/>
              </a:spcBef>
              <a:spcAft>
                <a:spcPts val="0"/>
              </a:spcAft>
              <a:buSzPts val="1400"/>
              <a:buNone/>
              <a:defRPr sz="2700"/>
            </a:lvl3pPr>
            <a:lvl4pPr lvl="3">
              <a:spcBef>
                <a:spcPts val="0"/>
              </a:spcBef>
              <a:spcAft>
                <a:spcPts val="0"/>
              </a:spcAft>
              <a:buSzPts val="1400"/>
              <a:buNone/>
              <a:defRPr sz="2700"/>
            </a:lvl4pPr>
            <a:lvl5pPr lvl="4">
              <a:spcBef>
                <a:spcPts val="0"/>
              </a:spcBef>
              <a:spcAft>
                <a:spcPts val="0"/>
              </a:spcAft>
              <a:buSzPts val="1400"/>
              <a:buNone/>
              <a:defRPr sz="2700"/>
            </a:lvl5pPr>
            <a:lvl6pPr lvl="5">
              <a:spcBef>
                <a:spcPts val="0"/>
              </a:spcBef>
              <a:spcAft>
                <a:spcPts val="0"/>
              </a:spcAft>
              <a:buSzPts val="1400"/>
              <a:buNone/>
              <a:defRPr sz="2700"/>
            </a:lvl6pPr>
            <a:lvl7pPr lvl="6">
              <a:spcBef>
                <a:spcPts val="0"/>
              </a:spcBef>
              <a:spcAft>
                <a:spcPts val="0"/>
              </a:spcAft>
              <a:buSzPts val="1400"/>
              <a:buNone/>
              <a:defRPr sz="2700"/>
            </a:lvl7pPr>
            <a:lvl8pPr lvl="7">
              <a:spcBef>
                <a:spcPts val="0"/>
              </a:spcBef>
              <a:spcAft>
                <a:spcPts val="0"/>
              </a:spcAft>
              <a:buSzPts val="1400"/>
              <a:buNone/>
              <a:defRPr sz="2700"/>
            </a:lvl8pPr>
            <a:lvl9pPr lvl="8">
              <a:spcBef>
                <a:spcPts val="0"/>
              </a:spcBef>
              <a:spcAft>
                <a:spcPts val="0"/>
              </a:spcAft>
              <a:buSzPts val="1400"/>
              <a:buNone/>
              <a:defRPr sz="2700"/>
            </a:lvl9pPr>
          </a:lstStyle>
          <a:p/>
        </p:txBody>
      </p:sp>
      <p:sp>
        <p:nvSpPr>
          <p:cNvPr id="86" name="Google Shape;86;g31195987710_14_215"/>
          <p:cNvSpPr/>
          <p:nvPr/>
        </p:nvSpPr>
        <p:spPr>
          <a:xfrm>
            <a:off x="0" y="9937439"/>
            <a:ext cx="18288000" cy="349800"/>
          </a:xfrm>
          <a:prstGeom prst="rect">
            <a:avLst/>
          </a:prstGeom>
          <a:solidFill>
            <a:srgbClr val="F04E5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sp>
        <p:nvSpPr>
          <p:cNvPr id="87" name="Google Shape;87;g31195987710_14_215"/>
          <p:cNvSpPr/>
          <p:nvPr/>
        </p:nvSpPr>
        <p:spPr>
          <a:xfrm>
            <a:off x="356882" y="224123"/>
            <a:ext cx="148500" cy="685500"/>
          </a:xfrm>
          <a:prstGeom prst="rect">
            <a:avLst/>
          </a:prstGeom>
          <a:solidFill>
            <a:srgbClr val="F04E53"/>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pic>
        <p:nvPicPr>
          <p:cNvPr descr="Diagram&#10;&#10;Description automatically generated with medium confidence" id="88" name="Google Shape;88;g31195987710_14_215"/>
          <p:cNvPicPr preferRelativeResize="0"/>
          <p:nvPr/>
        </p:nvPicPr>
        <p:blipFill rotWithShape="1">
          <a:blip r:embed="rId2">
            <a:alphaModFix/>
          </a:blip>
          <a:srcRect b="0" l="0" r="0" t="0"/>
          <a:stretch/>
        </p:blipFill>
        <p:spPr>
          <a:xfrm>
            <a:off x="15631946" y="0"/>
            <a:ext cx="2656057" cy="1632644"/>
          </a:xfrm>
          <a:prstGeom prst="rect">
            <a:avLst/>
          </a:prstGeom>
          <a:noFill/>
          <a:ln>
            <a:noFill/>
          </a:ln>
        </p:spPr>
      </p:pic>
      <p:pic>
        <p:nvPicPr>
          <p:cNvPr descr="UCL logo&#10;" id="89" name="Google Shape;89;g31195987710_14_215"/>
          <p:cNvPicPr preferRelativeResize="0"/>
          <p:nvPr/>
        </p:nvPicPr>
        <p:blipFill rotWithShape="1">
          <a:blip r:embed="rId3">
            <a:alphaModFix/>
          </a:blip>
          <a:srcRect b="0" l="0" r="0" t="0"/>
          <a:stretch/>
        </p:blipFill>
        <p:spPr>
          <a:xfrm>
            <a:off x="13528847" y="515086"/>
            <a:ext cx="1793783" cy="602473"/>
          </a:xfrm>
          <a:prstGeom prst="rect">
            <a:avLst/>
          </a:prstGeom>
          <a:noFill/>
          <a:ln>
            <a:noFill/>
          </a:ln>
        </p:spPr>
      </p:pic>
      <p:sp>
        <p:nvSpPr>
          <p:cNvPr id="90" name="Google Shape;90;g31195987710_14_215"/>
          <p:cNvSpPr txBox="1"/>
          <p:nvPr>
            <p:ph idx="1" type="body"/>
          </p:nvPr>
        </p:nvSpPr>
        <p:spPr>
          <a:xfrm>
            <a:off x="431135" y="1632645"/>
            <a:ext cx="13994700" cy="7320300"/>
          </a:xfrm>
          <a:prstGeom prst="rect">
            <a:avLst/>
          </a:prstGeom>
          <a:noFill/>
          <a:ln>
            <a:noFill/>
          </a:ln>
        </p:spPr>
        <p:txBody>
          <a:bodyPr anchorCtr="0" anchor="t" bIns="68550" lIns="137150" spcFirstLastPara="1" rIns="137150" wrap="square" tIns="68550">
            <a:normAutofit/>
          </a:bodyPr>
          <a:lstStyle>
            <a:lvl1pPr indent="-438150" lvl="0" marL="457200" marR="0" algn="l">
              <a:lnSpc>
                <a:spcPct val="90000"/>
              </a:lnSpc>
              <a:spcBef>
                <a:spcPts val="1500"/>
              </a:spcBef>
              <a:spcAft>
                <a:spcPts val="0"/>
              </a:spcAft>
              <a:buClr>
                <a:srgbClr val="262626"/>
              </a:buClr>
              <a:buSzPts val="3300"/>
              <a:buFont typeface="Arial"/>
              <a:buChar char="•"/>
              <a:defRPr b="0" i="0" sz="3300" u="none" cap="none" strike="noStrike">
                <a:solidFill>
                  <a:srgbClr val="262626"/>
                </a:solidFill>
                <a:latin typeface="Helvetica Neue"/>
                <a:ea typeface="Helvetica Neue"/>
                <a:cs typeface="Helvetica Neue"/>
                <a:sym typeface="Helvetica Neue"/>
              </a:defRPr>
            </a:lvl1pPr>
            <a:lvl2pPr indent="-431800" lvl="1" marL="914400" marR="0" algn="l">
              <a:lnSpc>
                <a:spcPct val="90000"/>
              </a:lnSpc>
              <a:spcBef>
                <a:spcPts val="800"/>
              </a:spcBef>
              <a:spcAft>
                <a:spcPts val="0"/>
              </a:spcAft>
              <a:buClr>
                <a:srgbClr val="262626"/>
              </a:buClr>
              <a:buSzPts val="3200"/>
              <a:buFont typeface="Arial"/>
              <a:buChar char="•"/>
              <a:defRPr b="0" i="0" sz="3200" u="none" cap="none" strike="noStrike">
                <a:solidFill>
                  <a:srgbClr val="262626"/>
                </a:solidFill>
                <a:latin typeface="Helvetica Neue"/>
                <a:ea typeface="Helvetica Neue"/>
                <a:cs typeface="Helvetica Neue"/>
                <a:sym typeface="Helvetica Neue"/>
              </a:defRPr>
            </a:lvl2pPr>
            <a:lvl3pPr indent="-419100" lvl="2" marL="1371600" marR="0" algn="l">
              <a:lnSpc>
                <a:spcPct val="90000"/>
              </a:lnSpc>
              <a:spcBef>
                <a:spcPts val="800"/>
              </a:spcBef>
              <a:spcAft>
                <a:spcPts val="0"/>
              </a:spcAft>
              <a:buClr>
                <a:srgbClr val="262626"/>
              </a:buClr>
              <a:buSzPts val="3000"/>
              <a:buFont typeface="Arial"/>
              <a:buChar char="•"/>
              <a:defRPr b="0" i="0" sz="3000" u="none" cap="none" strike="noStrike">
                <a:solidFill>
                  <a:srgbClr val="262626"/>
                </a:solidFill>
                <a:latin typeface="Helvetica Neue"/>
                <a:ea typeface="Helvetica Neue"/>
                <a:cs typeface="Helvetica Neue"/>
                <a:sym typeface="Helvetica Neue"/>
              </a:defRPr>
            </a:lvl3pPr>
            <a:lvl4pPr indent="-400050" lvl="3" marL="1828800" marR="0" algn="l">
              <a:lnSpc>
                <a:spcPct val="90000"/>
              </a:lnSpc>
              <a:spcBef>
                <a:spcPts val="800"/>
              </a:spcBef>
              <a:spcAft>
                <a:spcPts val="0"/>
              </a:spcAft>
              <a:buClr>
                <a:srgbClr val="262626"/>
              </a:buClr>
              <a:buSzPts val="2700"/>
              <a:buFont typeface="Arial"/>
              <a:buChar char="•"/>
              <a:defRPr b="0" i="0" sz="2700" u="none" cap="none" strike="noStrike">
                <a:solidFill>
                  <a:srgbClr val="262626"/>
                </a:solidFill>
                <a:latin typeface="Helvetica Neue"/>
                <a:ea typeface="Helvetica Neue"/>
                <a:cs typeface="Helvetica Neue"/>
                <a:sym typeface="Helvetica Neue"/>
              </a:defRPr>
            </a:lvl4pPr>
            <a:lvl5pPr indent="-400050" lvl="4" marL="2286000" marR="0" algn="l">
              <a:lnSpc>
                <a:spcPct val="90000"/>
              </a:lnSpc>
              <a:spcBef>
                <a:spcPts val="800"/>
              </a:spcBef>
              <a:spcAft>
                <a:spcPts val="0"/>
              </a:spcAft>
              <a:buClr>
                <a:srgbClr val="262626"/>
              </a:buClr>
              <a:buSzPts val="2700"/>
              <a:buFont typeface="Arial"/>
              <a:buChar char="•"/>
              <a:defRPr b="0" i="0" sz="2700" u="none" cap="none" strike="noStrike">
                <a:solidFill>
                  <a:srgbClr val="262626"/>
                </a:solidFill>
                <a:latin typeface="Helvetica Neue"/>
                <a:ea typeface="Helvetica Neue"/>
                <a:cs typeface="Helvetica Neue"/>
                <a:sym typeface="Helvetica Neue"/>
              </a:defRPr>
            </a:lvl5pPr>
            <a:lvl6pPr indent="-400050" lvl="5" marL="2743200" marR="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417">
          <p15:clr>
            <a:srgbClr val="FBAE40"/>
          </p15:clr>
        </p15:guide>
        <p15:guide id="2" pos="453">
          <p15:clr>
            <a:srgbClr val="FBAE40"/>
          </p15:clr>
        </p15:guide>
        <p15:guide id="3" orient="horz" pos="6132">
          <p15:clr>
            <a:srgbClr val="FBAE40"/>
          </p15:clr>
        </p15:guide>
        <p15:guide id="4" pos="11067">
          <p15:clr>
            <a:srgbClr val="FBAE40"/>
          </p15:clr>
        </p15:guide>
        <p15:guide id="5" orient="horz" pos="5826">
          <p15:clr>
            <a:srgbClr val="FBAE40"/>
          </p15:clr>
        </p15:guide>
        <p15:guide id="6" orient="horz" pos="85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4"/>
          <p:cNvSpPr/>
          <p:nvPr>
            <p:ph idx="2" type="pic"/>
          </p:nvPr>
        </p:nvSpPr>
        <p:spPr>
          <a:xfrm>
            <a:off x="1792288" y="612775"/>
            <a:ext cx="5486400" cy="4114800"/>
          </a:xfrm>
          <a:prstGeom prst="rect">
            <a:avLst/>
          </a:prstGeom>
          <a:noFill/>
          <a:ln>
            <a:noFill/>
          </a:ln>
        </p:spPr>
      </p:sp>
      <p:sp>
        <p:nvSpPr>
          <p:cNvPr id="64" name="Google Shape;64;p2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7.jpg"/><Relationship Id="rId11" Type="http://schemas.openxmlformats.org/officeDocument/2006/relationships/image" Target="../media/image8.png"/><Relationship Id="rId22" Type="http://schemas.openxmlformats.org/officeDocument/2006/relationships/image" Target="../media/image21.png"/><Relationship Id="rId10" Type="http://schemas.openxmlformats.org/officeDocument/2006/relationships/image" Target="../media/image9.png"/><Relationship Id="rId21" Type="http://schemas.openxmlformats.org/officeDocument/2006/relationships/image" Target="../media/image32.png"/><Relationship Id="rId13" Type="http://schemas.openxmlformats.org/officeDocument/2006/relationships/image" Target="../media/image18.png"/><Relationship Id="rId12"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7.jpg"/><Relationship Id="rId15" Type="http://schemas.openxmlformats.org/officeDocument/2006/relationships/image" Target="../media/image10.png"/><Relationship Id="rId14" Type="http://schemas.openxmlformats.org/officeDocument/2006/relationships/image" Target="../media/image6.png"/><Relationship Id="rId17" Type="http://schemas.openxmlformats.org/officeDocument/2006/relationships/image" Target="../media/image11.png"/><Relationship Id="rId16" Type="http://schemas.openxmlformats.org/officeDocument/2006/relationships/image" Target="../media/image16.png"/><Relationship Id="rId5" Type="http://schemas.openxmlformats.org/officeDocument/2006/relationships/image" Target="../media/image4.png"/><Relationship Id="rId19" Type="http://schemas.openxmlformats.org/officeDocument/2006/relationships/image" Target="../media/image13.jpg"/><Relationship Id="rId6" Type="http://schemas.openxmlformats.org/officeDocument/2006/relationships/image" Target="../media/image3.png"/><Relationship Id="rId18" Type="http://schemas.openxmlformats.org/officeDocument/2006/relationships/image" Target="../media/image14.png"/><Relationship Id="rId7" Type="http://schemas.openxmlformats.org/officeDocument/2006/relationships/image" Target="../media/image1.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6.jpg"/><Relationship Id="rId4" Type="http://schemas.openxmlformats.org/officeDocument/2006/relationships/image" Target="../media/image56.png"/><Relationship Id="rId5" Type="http://schemas.openxmlformats.org/officeDocument/2006/relationships/image" Target="../media/image4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0.png"/><Relationship Id="rId6"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jp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1.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3.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hyperlink" Target="https://en.wikipedia.org/wiki/Visual_impairment" TargetMode="External"/><Relationship Id="rId8" Type="http://schemas.openxmlformats.org/officeDocument/2006/relationships/hyperlink" Target="https://en.wikipedia.org/wiki/Toronto"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5.png"/><Relationship Id="rId4" Type="http://schemas.openxmlformats.org/officeDocument/2006/relationships/image" Target="../media/image69.png"/><Relationship Id="rId5"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3.png"/><Relationship Id="rId4" Type="http://schemas.openxmlformats.org/officeDocument/2006/relationships/image" Target="../media/image57.png"/><Relationship Id="rId5" Type="http://schemas.openxmlformats.org/officeDocument/2006/relationships/image" Target="../media/image60.jpg"/><Relationship Id="rId6" Type="http://schemas.openxmlformats.org/officeDocument/2006/relationships/image" Target="../media/image66.png"/><Relationship Id="rId7" Type="http://schemas.openxmlformats.org/officeDocument/2006/relationships/image" Target="../media/image59.png"/><Relationship Id="rId8"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0.jpg"/><Relationship Id="rId4" Type="http://schemas.openxmlformats.org/officeDocument/2006/relationships/image" Target="../media/image62.png"/><Relationship Id="rId5" Type="http://schemas.openxmlformats.org/officeDocument/2006/relationships/image" Target="../media/image15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61.jpg"/><Relationship Id="rId4" Type="http://schemas.openxmlformats.org/officeDocument/2006/relationships/image" Target="../media/image68.png"/><Relationship Id="rId5" Type="http://schemas.openxmlformats.org/officeDocument/2006/relationships/image" Target="../media/image111.png"/><Relationship Id="rId6" Type="http://schemas.openxmlformats.org/officeDocument/2006/relationships/image" Target="../media/image113.png"/><Relationship Id="rId7" Type="http://schemas.openxmlformats.org/officeDocument/2006/relationships/image" Target="../media/image133.png"/><Relationship Id="rId8" Type="http://schemas.openxmlformats.org/officeDocument/2006/relationships/image" Target="../media/image10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53.jp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02.jpg"/><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52.jpg"/><Relationship Id="rId4" Type="http://schemas.openxmlformats.org/officeDocument/2006/relationships/image" Target="../media/image1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97.jp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55.jpg"/><Relationship Id="rId4" Type="http://schemas.openxmlformats.org/officeDocument/2006/relationships/image" Target="../media/image95.jpg"/><Relationship Id="rId5"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2.png"/><Relationship Id="rId4" Type="http://schemas.openxmlformats.org/officeDocument/2006/relationships/hyperlink" Target="mailto:f.poitier@uclg.org" TargetMode="External"/><Relationship Id="rId5"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7.jpg"/><Relationship Id="rId4" Type="http://schemas.openxmlformats.org/officeDocument/2006/relationships/image" Target="../media/image8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1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51.jp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15.jpg"/><Relationship Id="rId8"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15.jpg"/><Relationship Id="rId8" Type="http://schemas.openxmlformats.org/officeDocument/2006/relationships/image" Target="../media/image8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2.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15.jpg"/><Relationship Id="rId8" Type="http://schemas.openxmlformats.org/officeDocument/2006/relationships/image" Target="../media/image8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15.jpg"/><Relationship Id="rId8" Type="http://schemas.openxmlformats.org/officeDocument/2006/relationships/image" Target="../media/image8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15.jpg"/><Relationship Id="rId8" Type="http://schemas.openxmlformats.org/officeDocument/2006/relationships/image" Target="../media/image8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15.jpg"/><Relationship Id="rId8" Type="http://schemas.openxmlformats.org/officeDocument/2006/relationships/image" Target="../media/image8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7.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15.jpg"/><Relationship Id="rId8" Type="http://schemas.openxmlformats.org/officeDocument/2006/relationships/image" Target="../media/image8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0.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15.jpg"/><Relationship Id="rId8" Type="http://schemas.openxmlformats.org/officeDocument/2006/relationships/image" Target="../media/image1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2.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15.jpg"/><Relationship Id="rId8" Type="http://schemas.openxmlformats.org/officeDocument/2006/relationships/image" Target="../media/image8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3.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15.jpg"/><Relationship Id="rId8"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99.png"/><Relationship Id="rId4" Type="http://schemas.openxmlformats.org/officeDocument/2006/relationships/image" Target="../media/image55.jpg"/><Relationship Id="rId5" Type="http://schemas.openxmlformats.org/officeDocument/2006/relationships/image" Target="../media/image98.png"/><Relationship Id="rId6" Type="http://schemas.openxmlformats.org/officeDocument/2006/relationships/image" Target="../media/image100.png"/><Relationship Id="rId7" Type="http://schemas.openxmlformats.org/officeDocument/2006/relationships/image" Target="../media/image10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10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03.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103.png"/><Relationship Id="rId4" Type="http://schemas.openxmlformats.org/officeDocument/2006/relationships/image" Target="../media/image106.png"/><Relationship Id="rId5" Type="http://schemas.openxmlformats.org/officeDocument/2006/relationships/image" Target="../media/image10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03.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03.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03.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7.jp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103.png"/><Relationship Id="rId4" Type="http://schemas.openxmlformats.org/officeDocument/2006/relationships/image" Target="../media/image106.png"/><Relationship Id="rId5" Type="http://schemas.openxmlformats.org/officeDocument/2006/relationships/image" Target="../media/image1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103.png"/><Relationship Id="rId4" Type="http://schemas.openxmlformats.org/officeDocument/2006/relationships/image" Target="../media/image106.png"/><Relationship Id="rId5" Type="http://schemas.openxmlformats.org/officeDocument/2006/relationships/image" Target="../media/image1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118.png"/><Relationship Id="rId4" Type="http://schemas.openxmlformats.org/officeDocument/2006/relationships/image" Target="../media/image103.png"/><Relationship Id="rId5" Type="http://schemas.openxmlformats.org/officeDocument/2006/relationships/image" Target="../media/image10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103.png"/><Relationship Id="rId4" Type="http://schemas.openxmlformats.org/officeDocument/2006/relationships/image" Target="../media/image106.png"/><Relationship Id="rId5" Type="http://schemas.openxmlformats.org/officeDocument/2006/relationships/image" Target="../media/image12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103.png"/><Relationship Id="rId4" Type="http://schemas.openxmlformats.org/officeDocument/2006/relationships/image" Target="../media/image106.png"/><Relationship Id="rId5" Type="http://schemas.openxmlformats.org/officeDocument/2006/relationships/image" Target="../media/image112.png"/><Relationship Id="rId6" Type="http://schemas.openxmlformats.org/officeDocument/2006/relationships/image" Target="../media/image114.png"/><Relationship Id="rId7" Type="http://schemas.openxmlformats.org/officeDocument/2006/relationships/image" Target="../media/image115.png"/></Relationships>
</file>

<file path=ppt/slides/_rels/slide55.xml.rels><?xml version="1.0" encoding="UTF-8" standalone="yes"?><Relationships xmlns="http://schemas.openxmlformats.org/package/2006/relationships"><Relationship Id="rId11" Type="http://schemas.openxmlformats.org/officeDocument/2006/relationships/image" Target="../media/image131.png"/><Relationship Id="rId10"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103.png"/><Relationship Id="rId4" Type="http://schemas.openxmlformats.org/officeDocument/2006/relationships/image" Target="../media/image106.png"/><Relationship Id="rId9"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127.png"/><Relationship Id="rId8" Type="http://schemas.openxmlformats.org/officeDocument/2006/relationships/image" Target="../media/image12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126.png"/><Relationship Id="rId4" Type="http://schemas.openxmlformats.org/officeDocument/2006/relationships/image" Target="../media/image103.png"/><Relationship Id="rId5" Type="http://schemas.openxmlformats.org/officeDocument/2006/relationships/image" Target="../media/image106.png"/><Relationship Id="rId6" Type="http://schemas.openxmlformats.org/officeDocument/2006/relationships/image" Target="../media/image129.png"/><Relationship Id="rId7" Type="http://schemas.openxmlformats.org/officeDocument/2006/relationships/image" Target="../media/image13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103.png"/><Relationship Id="rId4" Type="http://schemas.openxmlformats.org/officeDocument/2006/relationships/image" Target="../media/image106.png"/><Relationship Id="rId5" Type="http://schemas.openxmlformats.org/officeDocument/2006/relationships/image" Target="../media/image148.png"/></Relationships>
</file>

<file path=ppt/slides/_rels/slide58.xml.rels><?xml version="1.0" encoding="UTF-8" standalone="yes"?><Relationships xmlns="http://schemas.openxmlformats.org/package/2006/relationships"><Relationship Id="rId20" Type="http://schemas.openxmlformats.org/officeDocument/2006/relationships/image" Target="../media/image17.jpg"/><Relationship Id="rId11" Type="http://schemas.openxmlformats.org/officeDocument/2006/relationships/image" Target="../media/image8.png"/><Relationship Id="rId10" Type="http://schemas.openxmlformats.org/officeDocument/2006/relationships/image" Target="../media/image9.png"/><Relationship Id="rId13" Type="http://schemas.openxmlformats.org/officeDocument/2006/relationships/image" Target="../media/image11.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png"/><Relationship Id="rId4" Type="http://schemas.openxmlformats.org/officeDocument/2006/relationships/image" Target="../media/image130.png"/><Relationship Id="rId9" Type="http://schemas.openxmlformats.org/officeDocument/2006/relationships/image" Target="../media/image7.jpg"/><Relationship Id="rId15" Type="http://schemas.openxmlformats.org/officeDocument/2006/relationships/image" Target="../media/image14.png"/><Relationship Id="rId14" Type="http://schemas.openxmlformats.org/officeDocument/2006/relationships/image" Target="../media/image15.jpg"/><Relationship Id="rId17" Type="http://schemas.openxmlformats.org/officeDocument/2006/relationships/image" Target="../media/image6.png"/><Relationship Id="rId16" Type="http://schemas.openxmlformats.org/officeDocument/2006/relationships/image" Target="../media/image18.png"/><Relationship Id="rId5" Type="http://schemas.openxmlformats.org/officeDocument/2006/relationships/image" Target="../media/image4.png"/><Relationship Id="rId19" Type="http://schemas.openxmlformats.org/officeDocument/2006/relationships/image" Target="../media/image10.png"/><Relationship Id="rId6" Type="http://schemas.openxmlformats.org/officeDocument/2006/relationships/image" Target="../media/image3.png"/><Relationship Id="rId18" Type="http://schemas.openxmlformats.org/officeDocument/2006/relationships/image" Target="../media/image13.jpg"/><Relationship Id="rId7" Type="http://schemas.openxmlformats.org/officeDocument/2006/relationships/image" Target="../media/image1.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7.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7.jpg"/><Relationship Id="rId4" Type="http://schemas.openxmlformats.org/officeDocument/2006/relationships/image" Target="../media/image28.png"/><Relationship Id="rId9"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7.jpg"/><Relationship Id="rId4" Type="http://schemas.openxmlformats.org/officeDocument/2006/relationships/image" Target="../media/image36.png"/><Relationship Id="rId5" Type="http://schemas.openxmlformats.org/officeDocument/2006/relationships/image" Target="../media/image41.png"/><Relationship Id="rId6"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
          <p:cNvSpPr/>
          <p:nvPr/>
        </p:nvSpPr>
        <p:spPr>
          <a:xfrm>
            <a:off x="36" y="0"/>
            <a:ext cx="1901336" cy="1903716"/>
          </a:xfrm>
          <a:custGeom>
            <a:rect b="b" l="l" r="r" t="t"/>
            <a:pathLst>
              <a:path extrusionOk="0" h="1903716" w="1901336">
                <a:moveTo>
                  <a:pt x="0" y="0"/>
                </a:moveTo>
                <a:lnTo>
                  <a:pt x="1901336" y="0"/>
                </a:lnTo>
                <a:lnTo>
                  <a:pt x="1901336" y="1903716"/>
                </a:lnTo>
                <a:lnTo>
                  <a:pt x="0" y="19037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
          <p:cNvSpPr/>
          <p:nvPr/>
        </p:nvSpPr>
        <p:spPr>
          <a:xfrm>
            <a:off x="530862" y="0"/>
            <a:ext cx="1370510" cy="1139896"/>
          </a:xfrm>
          <a:custGeom>
            <a:rect b="b" l="l" r="r" t="t"/>
            <a:pathLst>
              <a:path extrusionOk="0" h="1139896" w="1370510">
                <a:moveTo>
                  <a:pt x="0" y="0"/>
                </a:moveTo>
                <a:lnTo>
                  <a:pt x="1370510" y="0"/>
                </a:lnTo>
                <a:lnTo>
                  <a:pt x="1370510" y="1139896"/>
                </a:lnTo>
                <a:lnTo>
                  <a:pt x="0" y="1139896"/>
                </a:lnTo>
                <a:lnTo>
                  <a:pt x="0" y="0"/>
                </a:lnTo>
                <a:close/>
              </a:path>
            </a:pathLst>
          </a:custGeom>
          <a:blipFill rotWithShape="1">
            <a:blip r:embed="rId4">
              <a:alphaModFix/>
            </a:blip>
            <a:stretch>
              <a:fillRect b="-19251" l="-7" r="-2096"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
          <p:cNvSpPr/>
          <p:nvPr/>
        </p:nvSpPr>
        <p:spPr>
          <a:xfrm>
            <a:off x="179495" y="9439275"/>
            <a:ext cx="1055884" cy="648889"/>
          </a:xfrm>
          <a:custGeom>
            <a:rect b="b" l="l" r="r" t="t"/>
            <a:pathLst>
              <a:path extrusionOk="0" h="648889" w="1055884">
                <a:moveTo>
                  <a:pt x="0" y="0"/>
                </a:moveTo>
                <a:lnTo>
                  <a:pt x="1055884" y="0"/>
                </a:lnTo>
                <a:lnTo>
                  <a:pt x="1055884" y="648889"/>
                </a:lnTo>
                <a:lnTo>
                  <a:pt x="0" y="64888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1"/>
          <p:cNvSpPr/>
          <p:nvPr/>
        </p:nvSpPr>
        <p:spPr>
          <a:xfrm>
            <a:off x="3497586" y="9461410"/>
            <a:ext cx="879710" cy="607799"/>
          </a:xfrm>
          <a:custGeom>
            <a:rect b="b" l="l" r="r" t="t"/>
            <a:pathLst>
              <a:path extrusionOk="0" h="607799" w="879710">
                <a:moveTo>
                  <a:pt x="0" y="0"/>
                </a:moveTo>
                <a:lnTo>
                  <a:pt x="879709" y="0"/>
                </a:lnTo>
                <a:lnTo>
                  <a:pt x="879709" y="607799"/>
                </a:lnTo>
                <a:lnTo>
                  <a:pt x="0" y="60779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
          <p:cNvSpPr/>
          <p:nvPr/>
        </p:nvSpPr>
        <p:spPr>
          <a:xfrm>
            <a:off x="1450958" y="9500063"/>
            <a:ext cx="604109" cy="504998"/>
          </a:xfrm>
          <a:custGeom>
            <a:rect b="b" l="l" r="r" t="t"/>
            <a:pathLst>
              <a:path extrusionOk="0" h="504998" w="604109">
                <a:moveTo>
                  <a:pt x="0" y="0"/>
                </a:moveTo>
                <a:lnTo>
                  <a:pt x="604109" y="0"/>
                </a:lnTo>
                <a:lnTo>
                  <a:pt x="604109" y="504997"/>
                </a:lnTo>
                <a:lnTo>
                  <a:pt x="0" y="504997"/>
                </a:lnTo>
                <a:lnTo>
                  <a:pt x="0" y="0"/>
                </a:lnTo>
                <a:close/>
              </a:path>
            </a:pathLst>
          </a:custGeom>
          <a:blipFill rotWithShape="1">
            <a:blip r:embed="rId7">
              <a:alphaModFix/>
            </a:blip>
            <a:stretch>
              <a:fillRect b="-18128" l="-13694" r="-13601" t="-1545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
          <p:cNvSpPr/>
          <p:nvPr/>
        </p:nvSpPr>
        <p:spPr>
          <a:xfrm>
            <a:off x="4672930" y="9543923"/>
            <a:ext cx="490728" cy="525286"/>
          </a:xfrm>
          <a:custGeom>
            <a:rect b="b" l="l" r="r" t="t"/>
            <a:pathLst>
              <a:path extrusionOk="0" h="525286" w="490728">
                <a:moveTo>
                  <a:pt x="0" y="0"/>
                </a:moveTo>
                <a:lnTo>
                  <a:pt x="490728" y="0"/>
                </a:lnTo>
                <a:lnTo>
                  <a:pt x="490728" y="525286"/>
                </a:lnTo>
                <a:lnTo>
                  <a:pt x="0" y="525286"/>
                </a:lnTo>
                <a:lnTo>
                  <a:pt x="0" y="0"/>
                </a:lnTo>
                <a:close/>
              </a:path>
            </a:pathLst>
          </a:custGeom>
          <a:blipFill rotWithShape="1">
            <a:blip r:embed="rId8">
              <a:alphaModFix/>
            </a:blip>
            <a:stretch>
              <a:fillRect b="-7138" l="-5974" r="-7483" t="-729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
          <p:cNvSpPr/>
          <p:nvPr/>
        </p:nvSpPr>
        <p:spPr>
          <a:xfrm>
            <a:off x="5453946" y="9511397"/>
            <a:ext cx="1122381" cy="557811"/>
          </a:xfrm>
          <a:custGeom>
            <a:rect b="b" l="l" r="r" t="t"/>
            <a:pathLst>
              <a:path extrusionOk="0" h="557811" w="1122381">
                <a:moveTo>
                  <a:pt x="0" y="0"/>
                </a:moveTo>
                <a:lnTo>
                  <a:pt x="1122381" y="0"/>
                </a:lnTo>
                <a:lnTo>
                  <a:pt x="1122381" y="557812"/>
                </a:lnTo>
                <a:lnTo>
                  <a:pt x="0" y="557812"/>
                </a:lnTo>
                <a:lnTo>
                  <a:pt x="0" y="0"/>
                </a:lnTo>
                <a:close/>
              </a:path>
            </a:pathLst>
          </a:custGeom>
          <a:blipFill rotWithShape="1">
            <a:blip r:embed="rId9">
              <a:alphaModFix/>
            </a:blip>
            <a:stretch>
              <a:fillRect b="-23163" l="0" r="0" t="-2316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
          <p:cNvSpPr/>
          <p:nvPr/>
        </p:nvSpPr>
        <p:spPr>
          <a:xfrm>
            <a:off x="2286695" y="9526861"/>
            <a:ext cx="979262" cy="473718"/>
          </a:xfrm>
          <a:custGeom>
            <a:rect b="b" l="l" r="r" t="t"/>
            <a:pathLst>
              <a:path extrusionOk="0" h="473718" w="979262">
                <a:moveTo>
                  <a:pt x="0" y="0"/>
                </a:moveTo>
                <a:lnTo>
                  <a:pt x="979262" y="0"/>
                </a:lnTo>
                <a:lnTo>
                  <a:pt x="979262" y="473717"/>
                </a:lnTo>
                <a:lnTo>
                  <a:pt x="0" y="47371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1"/>
          <p:cNvSpPr/>
          <p:nvPr/>
        </p:nvSpPr>
        <p:spPr>
          <a:xfrm>
            <a:off x="12619936" y="9585570"/>
            <a:ext cx="1088748" cy="465250"/>
          </a:xfrm>
          <a:custGeom>
            <a:rect b="b" l="l" r="r" t="t"/>
            <a:pathLst>
              <a:path extrusionOk="0" h="465250" w="1088748">
                <a:moveTo>
                  <a:pt x="0" y="0"/>
                </a:moveTo>
                <a:lnTo>
                  <a:pt x="1088748" y="0"/>
                </a:lnTo>
                <a:lnTo>
                  <a:pt x="1088748" y="465250"/>
                </a:lnTo>
                <a:lnTo>
                  <a:pt x="0" y="465250"/>
                </a:lnTo>
                <a:lnTo>
                  <a:pt x="0" y="0"/>
                </a:lnTo>
                <a:close/>
              </a:path>
            </a:pathLst>
          </a:custGeom>
          <a:blipFill rotWithShape="1">
            <a:blip r:embed="rId11">
              <a:alphaModFix/>
            </a:blip>
            <a:stretch>
              <a:fillRect b="0" l="-217" r="-21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1"/>
          <p:cNvSpPr/>
          <p:nvPr/>
        </p:nvSpPr>
        <p:spPr>
          <a:xfrm>
            <a:off x="13899184" y="9649575"/>
            <a:ext cx="1094234" cy="338562"/>
          </a:xfrm>
          <a:custGeom>
            <a:rect b="b" l="l" r="r" t="t"/>
            <a:pathLst>
              <a:path extrusionOk="0" h="338562" w="1094234">
                <a:moveTo>
                  <a:pt x="0" y="0"/>
                </a:moveTo>
                <a:lnTo>
                  <a:pt x="1094234" y="0"/>
                </a:lnTo>
                <a:lnTo>
                  <a:pt x="1094234" y="338563"/>
                </a:lnTo>
                <a:lnTo>
                  <a:pt x="0" y="338563"/>
                </a:lnTo>
                <a:lnTo>
                  <a:pt x="0" y="0"/>
                </a:lnTo>
                <a:close/>
              </a:path>
            </a:pathLst>
          </a:custGeom>
          <a:blipFill rotWithShape="1">
            <a:blip r:embed="rId12">
              <a:alphaModFix/>
            </a:blip>
            <a:stretch>
              <a:fillRect b="-8762" l="0" r="0" t="-876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
          <p:cNvSpPr/>
          <p:nvPr/>
        </p:nvSpPr>
        <p:spPr>
          <a:xfrm>
            <a:off x="17609687" y="9560703"/>
            <a:ext cx="506958" cy="504705"/>
          </a:xfrm>
          <a:custGeom>
            <a:rect b="b" l="l" r="r" t="t"/>
            <a:pathLst>
              <a:path extrusionOk="0" h="504705" w="506958">
                <a:moveTo>
                  <a:pt x="0" y="0"/>
                </a:moveTo>
                <a:lnTo>
                  <a:pt x="506958" y="0"/>
                </a:lnTo>
                <a:lnTo>
                  <a:pt x="506958" y="504705"/>
                </a:lnTo>
                <a:lnTo>
                  <a:pt x="0" y="504705"/>
                </a:lnTo>
                <a:lnTo>
                  <a:pt x="0" y="0"/>
                </a:lnTo>
                <a:close/>
              </a:path>
            </a:pathLst>
          </a:custGeom>
          <a:blipFill rotWithShape="1">
            <a:blip r:embed="rId13">
              <a:alphaModFix/>
            </a:blip>
            <a:stretch>
              <a:fillRect b="-38" l="0" r="0" t="-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1"/>
          <p:cNvSpPr/>
          <p:nvPr/>
        </p:nvSpPr>
        <p:spPr>
          <a:xfrm>
            <a:off x="15394047" y="9649575"/>
            <a:ext cx="935401" cy="337239"/>
          </a:xfrm>
          <a:custGeom>
            <a:rect b="b" l="l" r="r" t="t"/>
            <a:pathLst>
              <a:path extrusionOk="0" h="337239" w="935401">
                <a:moveTo>
                  <a:pt x="0" y="0"/>
                </a:moveTo>
                <a:lnTo>
                  <a:pt x="935402" y="0"/>
                </a:lnTo>
                <a:lnTo>
                  <a:pt x="935402" y="337239"/>
                </a:lnTo>
                <a:lnTo>
                  <a:pt x="0" y="337239"/>
                </a:lnTo>
                <a:lnTo>
                  <a:pt x="0" y="0"/>
                </a:lnTo>
                <a:close/>
              </a:path>
            </a:pathLst>
          </a:custGeom>
          <a:blipFill rotWithShape="1">
            <a:blip r:embed="rId14">
              <a:alphaModFix/>
            </a:blip>
            <a:stretch>
              <a:fillRect b="0" l="-72" r="-7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1"/>
          <p:cNvSpPr/>
          <p:nvPr/>
        </p:nvSpPr>
        <p:spPr>
          <a:xfrm>
            <a:off x="16521798" y="9665525"/>
            <a:ext cx="963953" cy="282082"/>
          </a:xfrm>
          <a:custGeom>
            <a:rect b="b" l="l" r="r" t="t"/>
            <a:pathLst>
              <a:path extrusionOk="0" h="282082" w="963953">
                <a:moveTo>
                  <a:pt x="0" y="0"/>
                </a:moveTo>
                <a:lnTo>
                  <a:pt x="963953" y="0"/>
                </a:lnTo>
                <a:lnTo>
                  <a:pt x="963953" y="282082"/>
                </a:lnTo>
                <a:lnTo>
                  <a:pt x="0" y="282082"/>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
          <p:cNvSpPr/>
          <p:nvPr/>
        </p:nvSpPr>
        <p:spPr>
          <a:xfrm>
            <a:off x="6804927" y="9488028"/>
            <a:ext cx="1154759" cy="577380"/>
          </a:xfrm>
          <a:custGeom>
            <a:rect b="b" l="l" r="r" t="t"/>
            <a:pathLst>
              <a:path extrusionOk="0" h="577380" w="1154759">
                <a:moveTo>
                  <a:pt x="0" y="0"/>
                </a:moveTo>
                <a:lnTo>
                  <a:pt x="1154759" y="0"/>
                </a:lnTo>
                <a:lnTo>
                  <a:pt x="1154759" y="577380"/>
                </a:lnTo>
                <a:lnTo>
                  <a:pt x="0" y="577380"/>
                </a:lnTo>
                <a:lnTo>
                  <a:pt x="0" y="0"/>
                </a:lnTo>
                <a:close/>
              </a:path>
            </a:pathLst>
          </a:custGeom>
          <a:blipFill rotWithShape="1">
            <a:blip r:embed="rId16">
              <a:alphaModFix/>
            </a:blip>
            <a:stretch>
              <a:fillRect b="-179" l="0" r="0" t="-18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1"/>
          <p:cNvSpPr/>
          <p:nvPr/>
        </p:nvSpPr>
        <p:spPr>
          <a:xfrm>
            <a:off x="8144749" y="9649575"/>
            <a:ext cx="920435" cy="275165"/>
          </a:xfrm>
          <a:custGeom>
            <a:rect b="b" l="l" r="r" t="t"/>
            <a:pathLst>
              <a:path extrusionOk="0" h="275165" w="920435">
                <a:moveTo>
                  <a:pt x="0" y="0"/>
                </a:moveTo>
                <a:lnTo>
                  <a:pt x="920435" y="0"/>
                </a:lnTo>
                <a:lnTo>
                  <a:pt x="920435" y="275165"/>
                </a:lnTo>
                <a:lnTo>
                  <a:pt x="0" y="275165"/>
                </a:lnTo>
                <a:lnTo>
                  <a:pt x="0" y="0"/>
                </a:lnTo>
                <a:close/>
              </a:path>
            </a:pathLst>
          </a:custGeom>
          <a:blipFill rotWithShape="1">
            <a:blip r:embed="rId17">
              <a:alphaModFix/>
            </a:blip>
            <a:stretch>
              <a:fillRect b="-10743" l="-4291" r="-3079" t="-1307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1"/>
          <p:cNvSpPr/>
          <p:nvPr/>
        </p:nvSpPr>
        <p:spPr>
          <a:xfrm>
            <a:off x="11495333" y="9624956"/>
            <a:ext cx="811393" cy="277526"/>
          </a:xfrm>
          <a:custGeom>
            <a:rect b="b" l="l" r="r" t="t"/>
            <a:pathLst>
              <a:path extrusionOk="0" h="277526" w="811393">
                <a:moveTo>
                  <a:pt x="0" y="0"/>
                </a:moveTo>
                <a:lnTo>
                  <a:pt x="811392" y="0"/>
                </a:lnTo>
                <a:lnTo>
                  <a:pt x="811392" y="277526"/>
                </a:lnTo>
                <a:lnTo>
                  <a:pt x="0" y="277526"/>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1"/>
          <p:cNvSpPr/>
          <p:nvPr/>
        </p:nvSpPr>
        <p:spPr>
          <a:xfrm>
            <a:off x="9471188" y="9461410"/>
            <a:ext cx="880221" cy="561876"/>
          </a:xfrm>
          <a:custGeom>
            <a:rect b="b" l="l" r="r" t="t"/>
            <a:pathLst>
              <a:path extrusionOk="0" h="561876" w="880221">
                <a:moveTo>
                  <a:pt x="0" y="0"/>
                </a:moveTo>
                <a:lnTo>
                  <a:pt x="880220" y="0"/>
                </a:lnTo>
                <a:lnTo>
                  <a:pt x="880220" y="561875"/>
                </a:lnTo>
                <a:lnTo>
                  <a:pt x="0" y="561875"/>
                </a:lnTo>
                <a:lnTo>
                  <a:pt x="0" y="0"/>
                </a:lnTo>
                <a:close/>
              </a:path>
            </a:pathLst>
          </a:custGeom>
          <a:blipFill rotWithShape="1">
            <a:blip r:embed="rId19">
              <a:alphaModFix/>
            </a:blip>
            <a:stretch>
              <a:fillRect b="-270" l="0" r="0" t="-27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1"/>
          <p:cNvSpPr/>
          <p:nvPr/>
        </p:nvSpPr>
        <p:spPr>
          <a:xfrm>
            <a:off x="10633606" y="9479611"/>
            <a:ext cx="548517" cy="666889"/>
          </a:xfrm>
          <a:custGeom>
            <a:rect b="b" l="l" r="r" t="t"/>
            <a:pathLst>
              <a:path extrusionOk="0" h="666889" w="548517">
                <a:moveTo>
                  <a:pt x="0" y="0"/>
                </a:moveTo>
                <a:lnTo>
                  <a:pt x="548516" y="0"/>
                </a:lnTo>
                <a:lnTo>
                  <a:pt x="548516" y="666889"/>
                </a:lnTo>
                <a:lnTo>
                  <a:pt x="0" y="666889"/>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3" name="Google Shape;113;p1"/>
          <p:cNvGrpSpPr/>
          <p:nvPr/>
        </p:nvGrpSpPr>
        <p:grpSpPr>
          <a:xfrm>
            <a:off x="10663773" y="9986462"/>
            <a:ext cx="488183" cy="100133"/>
            <a:chOff x="0" y="-9525"/>
            <a:chExt cx="217534" cy="44619"/>
          </a:xfrm>
        </p:grpSpPr>
        <p:sp>
          <p:nvSpPr>
            <p:cNvPr id="114" name="Google Shape;114;p1"/>
            <p:cNvSpPr/>
            <p:nvPr/>
          </p:nvSpPr>
          <p:spPr>
            <a:xfrm>
              <a:off x="0" y="0"/>
              <a:ext cx="217534" cy="35094"/>
            </a:xfrm>
            <a:custGeom>
              <a:rect b="b" l="l" r="r" t="t"/>
              <a:pathLst>
                <a:path extrusionOk="0" h="35094" w="217534">
                  <a:moveTo>
                    <a:pt x="0" y="0"/>
                  </a:moveTo>
                  <a:lnTo>
                    <a:pt x="217534" y="0"/>
                  </a:lnTo>
                  <a:lnTo>
                    <a:pt x="217534" y="35094"/>
                  </a:lnTo>
                  <a:lnTo>
                    <a:pt x="0" y="3509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1"/>
            <p:cNvSpPr txBox="1"/>
            <p:nvPr/>
          </p:nvSpPr>
          <p:spPr>
            <a:xfrm>
              <a:off x="0" y="-9525"/>
              <a:ext cx="217534" cy="44619"/>
            </a:xfrm>
            <a:prstGeom prst="rect">
              <a:avLst/>
            </a:prstGeom>
            <a:noFill/>
            <a:ln>
              <a:noFill/>
            </a:ln>
          </p:spPr>
          <p:txBody>
            <a:bodyPr anchorCtr="0" anchor="ctr" bIns="9575" lIns="9575" spcFirstLastPara="1" rIns="9575" wrap="square" tIns="9575">
              <a:noAutofit/>
            </a:bodyPr>
            <a:lstStyle/>
            <a:p>
              <a:pPr indent="0" lvl="0" marL="0" marR="0" rtl="0" algn="ctr">
                <a:lnSpc>
                  <a:spcPct val="139896"/>
                </a:lnSpc>
                <a:spcBef>
                  <a:spcPts val="0"/>
                </a:spcBef>
                <a:spcAft>
                  <a:spcPts val="0"/>
                </a:spcAft>
                <a:buNone/>
              </a:pPr>
              <a:r>
                <a:rPr lang="en-US" sz="193">
                  <a:solidFill>
                    <a:srgbClr val="39A49E"/>
                  </a:solidFill>
                  <a:latin typeface="Arial"/>
                  <a:ea typeface="Arial"/>
                  <a:cs typeface="Arial"/>
                  <a:sym typeface="Arial"/>
                </a:rPr>
                <a:t>PERSONS WITH DISABILITIES AND OLDER PERSONS CONSTITUENCY GROUP</a:t>
              </a:r>
              <a:endParaRPr/>
            </a:p>
          </p:txBody>
        </p:sp>
      </p:grpSp>
      <p:grpSp>
        <p:nvGrpSpPr>
          <p:cNvPr id="116" name="Google Shape;116;p1"/>
          <p:cNvGrpSpPr/>
          <p:nvPr/>
        </p:nvGrpSpPr>
        <p:grpSpPr>
          <a:xfrm>
            <a:off x="0" y="1686725"/>
            <a:ext cx="9144000" cy="7571575"/>
            <a:chOff x="0" y="-57150"/>
            <a:chExt cx="2404378" cy="1994160"/>
          </a:xfrm>
        </p:grpSpPr>
        <p:sp>
          <p:nvSpPr>
            <p:cNvPr id="117" name="Google Shape;117;p1"/>
            <p:cNvSpPr/>
            <p:nvPr/>
          </p:nvSpPr>
          <p:spPr>
            <a:xfrm>
              <a:off x="0" y="0"/>
              <a:ext cx="2404378" cy="1937010"/>
            </a:xfrm>
            <a:custGeom>
              <a:rect b="b" l="l" r="r" t="t"/>
              <a:pathLst>
                <a:path extrusionOk="0" h="1937010" w="2404378">
                  <a:moveTo>
                    <a:pt x="0" y="0"/>
                  </a:moveTo>
                  <a:lnTo>
                    <a:pt x="2404378" y="0"/>
                  </a:lnTo>
                  <a:lnTo>
                    <a:pt x="2404378" y="1937010"/>
                  </a:lnTo>
                  <a:lnTo>
                    <a:pt x="0" y="1937010"/>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1"/>
            <p:cNvSpPr txBox="1"/>
            <p:nvPr/>
          </p:nvSpPr>
          <p:spPr>
            <a:xfrm>
              <a:off x="0" y="-57150"/>
              <a:ext cx="2404378" cy="199416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9" name="Google Shape;119;p1"/>
          <p:cNvSpPr/>
          <p:nvPr/>
        </p:nvSpPr>
        <p:spPr>
          <a:xfrm>
            <a:off x="14876" y="6249446"/>
            <a:ext cx="2835845" cy="3008854"/>
          </a:xfrm>
          <a:custGeom>
            <a:rect b="b" l="l" r="r" t="t"/>
            <a:pathLst>
              <a:path extrusionOk="0" h="3008854" w="2835845">
                <a:moveTo>
                  <a:pt x="0" y="0"/>
                </a:moveTo>
                <a:lnTo>
                  <a:pt x="2835845" y="0"/>
                </a:lnTo>
                <a:lnTo>
                  <a:pt x="2835845" y="3008854"/>
                </a:lnTo>
                <a:lnTo>
                  <a:pt x="0" y="3008854"/>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0" name="Google Shape;120;p1"/>
          <p:cNvCxnSpPr/>
          <p:nvPr/>
        </p:nvCxnSpPr>
        <p:spPr>
          <a:xfrm>
            <a:off x="2" y="9245339"/>
            <a:ext cx="18287964" cy="25922"/>
          </a:xfrm>
          <a:prstGeom prst="straightConnector1">
            <a:avLst/>
          </a:prstGeom>
          <a:noFill/>
          <a:ln cap="flat" cmpd="sng" w="57150">
            <a:solidFill>
              <a:srgbClr val="000000"/>
            </a:solidFill>
            <a:prstDash val="solid"/>
            <a:round/>
            <a:headEnd len="sm" w="sm" type="none"/>
            <a:tailEnd len="sm" w="sm" type="none"/>
          </a:ln>
        </p:spPr>
      </p:cxnSp>
      <p:sp>
        <p:nvSpPr>
          <p:cNvPr id="121" name="Google Shape;121;p1"/>
          <p:cNvSpPr txBox="1"/>
          <p:nvPr/>
        </p:nvSpPr>
        <p:spPr>
          <a:xfrm>
            <a:off x="7382306" y="178764"/>
            <a:ext cx="9893012" cy="15461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0215">
                <a:solidFill>
                  <a:srgbClr val="000000"/>
                </a:solidFill>
                <a:latin typeface="Helvetica Neue"/>
                <a:ea typeface="Helvetica Neue"/>
                <a:cs typeface="Helvetica Neue"/>
                <a:sym typeface="Helvetica Neue"/>
              </a:rPr>
              <a:t>Accessibility</a:t>
            </a:r>
            <a:endParaRPr/>
          </a:p>
        </p:txBody>
      </p:sp>
      <p:sp>
        <p:nvSpPr>
          <p:cNvPr id="122" name="Google Shape;122;p1"/>
          <p:cNvSpPr txBox="1"/>
          <p:nvPr/>
        </p:nvSpPr>
        <p:spPr>
          <a:xfrm>
            <a:off x="14804132" y="130087"/>
            <a:ext cx="3848574" cy="168450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11065">
                <a:solidFill>
                  <a:srgbClr val="000000"/>
                </a:solidFill>
                <a:latin typeface="Helvetica Neue"/>
                <a:ea typeface="Helvetica Neue"/>
                <a:cs typeface="Helvetica Neue"/>
                <a:sym typeface="Helvetica Neue"/>
              </a:rPr>
              <a:t>2030</a:t>
            </a:r>
            <a:endParaRPr/>
          </a:p>
        </p:txBody>
      </p:sp>
      <p:sp>
        <p:nvSpPr>
          <p:cNvPr id="123" name="Google Shape;123;p1"/>
          <p:cNvSpPr txBox="1"/>
          <p:nvPr/>
        </p:nvSpPr>
        <p:spPr>
          <a:xfrm>
            <a:off x="1676890" y="3813504"/>
            <a:ext cx="5521560" cy="334707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lang="en-US" sz="7256">
                <a:solidFill>
                  <a:srgbClr val="FFFFFF"/>
                </a:solidFill>
                <a:latin typeface="Arial"/>
                <a:ea typeface="Arial"/>
                <a:cs typeface="Arial"/>
                <a:sym typeface="Arial"/>
              </a:rPr>
              <a:t>Accessibility</a:t>
            </a:r>
            <a:endParaRPr/>
          </a:p>
          <a:p>
            <a:pPr indent="0" lvl="0" marL="0" marR="0" rtl="0" algn="ctr">
              <a:lnSpc>
                <a:spcPct val="119997"/>
              </a:lnSpc>
              <a:spcBef>
                <a:spcPts val="0"/>
              </a:spcBef>
              <a:spcAft>
                <a:spcPts val="0"/>
              </a:spcAft>
              <a:buNone/>
            </a:pPr>
            <a:r>
              <a:rPr lang="en-US" sz="7256">
                <a:solidFill>
                  <a:srgbClr val="FFFFFF"/>
                </a:solidFill>
                <a:latin typeface="Arial"/>
                <a:ea typeface="Arial"/>
                <a:cs typeface="Arial"/>
                <a:sym typeface="Arial"/>
              </a:rPr>
              <a:t>Starts </a:t>
            </a:r>
            <a:endParaRPr/>
          </a:p>
          <a:p>
            <a:pPr indent="0" lvl="0" marL="0" marR="0" rtl="0" algn="ctr">
              <a:lnSpc>
                <a:spcPct val="119997"/>
              </a:lnSpc>
              <a:spcBef>
                <a:spcPts val="0"/>
              </a:spcBef>
              <a:spcAft>
                <a:spcPts val="0"/>
              </a:spcAft>
              <a:buNone/>
            </a:pPr>
            <a:r>
              <a:rPr lang="en-US" sz="7256">
                <a:solidFill>
                  <a:srgbClr val="FFFFFF"/>
                </a:solidFill>
                <a:latin typeface="Arial"/>
                <a:ea typeface="Arial"/>
                <a:cs typeface="Arial"/>
                <a:sym typeface="Arial"/>
              </a:rPr>
              <a:t>Together..</a:t>
            </a:r>
            <a:endParaRPr/>
          </a:p>
        </p:txBody>
      </p:sp>
      <p:sp>
        <p:nvSpPr>
          <p:cNvPr id="124" name="Google Shape;124;p1"/>
          <p:cNvSpPr/>
          <p:nvPr/>
        </p:nvSpPr>
        <p:spPr>
          <a:xfrm rot="10800000">
            <a:off x="6737200" y="1953450"/>
            <a:ext cx="2406800" cy="2553634"/>
          </a:xfrm>
          <a:custGeom>
            <a:rect b="b" l="l" r="r" t="t"/>
            <a:pathLst>
              <a:path extrusionOk="0" h="2553634" w="2406800">
                <a:moveTo>
                  <a:pt x="2406800" y="2553634"/>
                </a:moveTo>
                <a:lnTo>
                  <a:pt x="0" y="2553634"/>
                </a:lnTo>
                <a:lnTo>
                  <a:pt x="0" y="0"/>
                </a:lnTo>
                <a:lnTo>
                  <a:pt x="2406800" y="0"/>
                </a:lnTo>
                <a:lnTo>
                  <a:pt x="2406800" y="2553634"/>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5" name="Google Shape;125;p1"/>
          <p:cNvCxnSpPr/>
          <p:nvPr/>
        </p:nvCxnSpPr>
        <p:spPr>
          <a:xfrm>
            <a:off x="14876" y="1904237"/>
            <a:ext cx="18287964" cy="25922"/>
          </a:xfrm>
          <a:prstGeom prst="straightConnector1">
            <a:avLst/>
          </a:prstGeom>
          <a:noFill/>
          <a:ln cap="flat" cmpd="sng" w="57150">
            <a:solidFill>
              <a:srgbClr val="000000"/>
            </a:solidFill>
            <a:prstDash val="solid"/>
            <a:round/>
            <a:headEnd len="sm" w="sm" type="none"/>
            <a:tailEnd len="sm" w="sm" type="none"/>
          </a:ln>
        </p:spPr>
      </p:cxnSp>
      <p:sp>
        <p:nvSpPr>
          <p:cNvPr id="126" name="Google Shape;126;p1"/>
          <p:cNvSpPr txBox="1"/>
          <p:nvPr/>
        </p:nvSpPr>
        <p:spPr>
          <a:xfrm>
            <a:off x="10297694" y="3267567"/>
            <a:ext cx="6821979" cy="437705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549">
                <a:solidFill>
                  <a:srgbClr val="000000"/>
                </a:solidFill>
                <a:latin typeface="Helvetica Neue"/>
                <a:ea typeface="Helvetica Neue"/>
                <a:cs typeface="Helvetica Neue"/>
                <a:sym typeface="Helvetica Neue"/>
              </a:rPr>
              <a:t>This programming is brought to you by a collaboration of dedicated partners, listed below, who are passionate about driving disability inclusion and accessibility for a fairer world.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sp>
        <p:nvSpPr>
          <p:cNvPr id="243" name="Google Shape;243;g2d52ba82a47_0_81"/>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pic>
        <p:nvPicPr>
          <p:cNvPr descr="A person and person sitting at a table&#10;&#10;Description automatically generated" id="244" name="Google Shape;244;g2d52ba82a47_0_81"/>
          <p:cNvPicPr preferRelativeResize="0"/>
          <p:nvPr>
            <p:ph idx="1" type="body"/>
          </p:nvPr>
        </p:nvPicPr>
        <p:blipFill rotWithShape="1">
          <a:blip r:embed="rId3">
            <a:alphaModFix/>
          </a:blip>
          <a:srcRect b="14302" l="0" r="0" t="0"/>
          <a:stretch/>
        </p:blipFill>
        <p:spPr>
          <a:xfrm>
            <a:off x="9" y="3"/>
            <a:ext cx="9000900" cy="5013900"/>
          </a:xfrm>
          <a:prstGeom prst="rect">
            <a:avLst/>
          </a:prstGeom>
          <a:noFill/>
          <a:ln>
            <a:noFill/>
          </a:ln>
        </p:spPr>
      </p:pic>
      <p:pic>
        <p:nvPicPr>
          <p:cNvPr descr="A group of people standing in a room&#10;&#10;Description automatically generated" id="245" name="Google Shape;245;g2d52ba82a47_0_81"/>
          <p:cNvPicPr preferRelativeResize="0"/>
          <p:nvPr/>
        </p:nvPicPr>
        <p:blipFill rotWithShape="1">
          <a:blip r:embed="rId4">
            <a:alphaModFix/>
          </a:blip>
          <a:srcRect b="0" l="21644" r="8150" t="0"/>
          <a:stretch/>
        </p:blipFill>
        <p:spPr>
          <a:xfrm>
            <a:off x="9286867" y="3"/>
            <a:ext cx="9001125" cy="5128280"/>
          </a:xfrm>
          <a:custGeom>
            <a:rect b="b" l="l" r="r" t="t"/>
            <a:pathLst>
              <a:path extrusionOk="0" h="3418853" w="6000750">
                <a:moveTo>
                  <a:pt x="0" y="0"/>
                </a:moveTo>
                <a:lnTo>
                  <a:pt x="6000750" y="0"/>
                </a:lnTo>
                <a:lnTo>
                  <a:pt x="6000750" y="227978"/>
                </a:lnTo>
                <a:lnTo>
                  <a:pt x="6000750" y="2065168"/>
                </a:lnTo>
                <a:lnTo>
                  <a:pt x="6000750" y="3342653"/>
                </a:lnTo>
                <a:lnTo>
                  <a:pt x="3248025" y="3418853"/>
                </a:lnTo>
                <a:lnTo>
                  <a:pt x="0" y="3210852"/>
                </a:lnTo>
                <a:close/>
              </a:path>
            </a:pathLst>
          </a:custGeom>
          <a:noFill/>
          <a:ln>
            <a:noFill/>
          </a:ln>
        </p:spPr>
      </p:pic>
      <p:grpSp>
        <p:nvGrpSpPr>
          <p:cNvPr id="246" name="Google Shape;246;g2d52ba82a47_0_81"/>
          <p:cNvGrpSpPr/>
          <p:nvPr/>
        </p:nvGrpSpPr>
        <p:grpSpPr>
          <a:xfrm>
            <a:off x="0" y="4439727"/>
            <a:ext cx="18288000" cy="1135752"/>
            <a:chOff x="0" y="2959818"/>
            <a:chExt cx="12192000" cy="757168"/>
          </a:xfrm>
        </p:grpSpPr>
        <p:sp>
          <p:nvSpPr>
            <p:cNvPr id="247" name="Google Shape;247;g2d52ba82a47_0_81"/>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rotWithShape="0" algn="t" dir="5400000" dist="152400">
                <a:srgbClr val="000000">
                  <a:alpha val="9800"/>
                </a:srgbClr>
              </a:outerShdw>
            </a:effectLst>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48" name="Google Shape;248;g2d52ba82a47_0_81"/>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5">
                <a:alphaModFix amt="57000"/>
              </a:blip>
              <a:tile algn="tl" flip="none" tx="0" sx="100000" ty="0" sy="100000"/>
            </a:blip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sp>
        <p:nvSpPr>
          <p:cNvPr id="249" name="Google Shape;249;g2d52ba82a47_0_81"/>
          <p:cNvSpPr txBox="1"/>
          <p:nvPr/>
        </p:nvSpPr>
        <p:spPr>
          <a:xfrm>
            <a:off x="919976" y="6272430"/>
            <a:ext cx="15907200" cy="2473200"/>
          </a:xfrm>
          <a:prstGeom prst="rect">
            <a:avLst/>
          </a:prstGeom>
          <a:noFill/>
          <a:ln>
            <a:noFill/>
          </a:ln>
        </p:spPr>
        <p:txBody>
          <a:bodyPr anchorCtr="0" anchor="t" bIns="68550" lIns="137150" spcFirstLastPara="1" rIns="137150" wrap="square" tIns="68550">
            <a:noAutofit/>
          </a:bodyPr>
          <a:lstStyle/>
          <a:p>
            <a:pPr indent="0" lvl="0" marL="0" marR="0" rtl="0" algn="l">
              <a:lnSpc>
                <a:spcPct val="90000"/>
              </a:lnSpc>
              <a:spcBef>
                <a:spcPts val="0"/>
              </a:spcBef>
              <a:spcAft>
                <a:spcPts val="0"/>
              </a:spcAft>
              <a:buNone/>
            </a:pPr>
            <a:r>
              <a:rPr b="1" i="0" lang="en-US" sz="6000">
                <a:solidFill>
                  <a:schemeClr val="lt1"/>
                </a:solidFill>
                <a:latin typeface="Arial"/>
                <a:ea typeface="Arial"/>
                <a:cs typeface="Arial"/>
                <a:sym typeface="Arial"/>
              </a:rPr>
              <a:t>World Blind Union </a:t>
            </a:r>
            <a:r>
              <a:rPr i="0" lang="en-US" sz="6000">
                <a:solidFill>
                  <a:schemeClr val="lt1"/>
                </a:solidFill>
                <a:latin typeface="Arial"/>
                <a:ea typeface="Arial"/>
                <a:cs typeface="Arial"/>
                <a:sym typeface="Arial"/>
              </a:rPr>
              <a:t>signed a milestone agreements with </a:t>
            </a:r>
            <a:r>
              <a:rPr b="1" i="0" lang="en-US" sz="6000">
                <a:solidFill>
                  <a:schemeClr val="lt1"/>
                </a:solidFill>
                <a:latin typeface="Arial"/>
                <a:ea typeface="Arial"/>
                <a:cs typeface="Arial"/>
                <a:sym typeface="Arial"/>
              </a:rPr>
              <a:t>UN Habitat </a:t>
            </a:r>
            <a:r>
              <a:rPr i="0" lang="en-US" sz="6000">
                <a:solidFill>
                  <a:schemeClr val="lt1"/>
                </a:solidFill>
                <a:latin typeface="Arial"/>
                <a:ea typeface="Arial"/>
                <a:cs typeface="Arial"/>
                <a:sym typeface="Arial"/>
              </a:rPr>
              <a:t>and </a:t>
            </a:r>
            <a:r>
              <a:rPr b="1" i="0" lang="en-US" sz="6000">
                <a:solidFill>
                  <a:schemeClr val="lt1"/>
                </a:solidFill>
                <a:latin typeface="Arial"/>
                <a:ea typeface="Arial"/>
                <a:cs typeface="Arial"/>
                <a:sym typeface="Arial"/>
              </a:rPr>
              <a:t>United Cities and Local Governments</a:t>
            </a:r>
            <a:r>
              <a:rPr i="0" lang="en-US" sz="6000">
                <a:solidFill>
                  <a:schemeClr val="lt1"/>
                </a:solidFill>
                <a:latin typeface="Arial"/>
                <a:ea typeface="Arial"/>
                <a:cs typeface="Arial"/>
                <a:sym typeface="Arial"/>
              </a:rPr>
              <a:t> to work together to make cities accessible for all</a:t>
            </a:r>
            <a:endParaRPr sz="2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g2d52ba82a47_0_91"/>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pic>
        <p:nvPicPr>
          <p:cNvPr descr="A group of people standing in a row&#10;&#10;Description automatically generated" id="255" name="Google Shape;255;g2d52ba82a47_0_91"/>
          <p:cNvPicPr preferRelativeResize="0"/>
          <p:nvPr/>
        </p:nvPicPr>
        <p:blipFill rotWithShape="1">
          <a:blip r:embed="rId3">
            <a:alphaModFix/>
          </a:blip>
          <a:srcRect b="21121" l="0" r="0" t="2460"/>
          <a:stretch/>
        </p:blipFill>
        <p:spPr>
          <a:xfrm>
            <a:off x="7324538" y="15"/>
            <a:ext cx="11127914" cy="5123200"/>
          </a:xfrm>
          <a:custGeom>
            <a:rect b="b" l="l" r="r" t="t"/>
            <a:pathLst>
              <a:path extrusionOk="0" h="3364992" w="7308975">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descr="A group of people sitting at a table&#10;&#10;Description automatically generated" id="256" name="Google Shape;256;g2d52ba82a47_0_91"/>
          <p:cNvPicPr preferRelativeResize="0"/>
          <p:nvPr/>
        </p:nvPicPr>
        <p:blipFill rotWithShape="1">
          <a:blip r:embed="rId4">
            <a:alphaModFix/>
          </a:blip>
          <a:srcRect b="0" l="0" r="2257" t="0"/>
          <a:stretch/>
        </p:blipFill>
        <p:spPr>
          <a:xfrm>
            <a:off x="7324538" y="5239512"/>
            <a:ext cx="10963463" cy="5047488"/>
          </a:xfrm>
          <a:custGeom>
            <a:rect b="b" l="l" r="r" t="t"/>
            <a:pathLst>
              <a:path extrusionOk="0" h="3364992" w="7308975">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257" name="Google Shape;257;g2d52ba82a47_0_91"/>
          <p:cNvSpPr/>
          <p:nvPr/>
        </p:nvSpPr>
        <p:spPr>
          <a:xfrm>
            <a:off x="0" y="0"/>
            <a:ext cx="9144002" cy="10287000"/>
          </a:xfrm>
          <a:custGeom>
            <a:rect b="b" l="l" r="r" t="t"/>
            <a:pathLst>
              <a:path extrusionOk="0" h="6858000" w="6096001">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0"/>
              </a:srgbClr>
            </a:outerShdw>
          </a:effectLst>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258" name="Google Shape;258;g2d52ba82a47_0_91"/>
          <p:cNvSpPr/>
          <p:nvPr/>
        </p:nvSpPr>
        <p:spPr>
          <a:xfrm>
            <a:off x="1" y="0"/>
            <a:ext cx="9130998" cy="10287000"/>
          </a:xfrm>
          <a:custGeom>
            <a:rect b="b" l="l" r="r" t="t"/>
            <a:pathLst>
              <a:path extrusionOk="0" h="6858000" w="6087332">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259" name="Google Shape;259;g2d52ba82a47_0_91"/>
          <p:cNvSpPr/>
          <p:nvPr/>
        </p:nvSpPr>
        <p:spPr>
          <a:xfrm>
            <a:off x="0" y="1728216"/>
            <a:ext cx="192300" cy="981000"/>
          </a:xfrm>
          <a:prstGeom prst="rect">
            <a:avLst/>
          </a:prstGeom>
          <a:solidFill>
            <a:schemeClr val="accent2"/>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260" name="Google Shape;260;g2d52ba82a47_0_91"/>
          <p:cNvSpPr/>
          <p:nvPr/>
        </p:nvSpPr>
        <p:spPr>
          <a:xfrm>
            <a:off x="674316" y="3291840"/>
            <a:ext cx="7338300" cy="276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261" name="Google Shape;261;g2d52ba82a47_0_91"/>
          <p:cNvSpPr/>
          <p:nvPr/>
        </p:nvSpPr>
        <p:spPr>
          <a:xfrm>
            <a:off x="674316" y="3291840"/>
            <a:ext cx="7338300" cy="27600"/>
          </a:xfrm>
          <a:prstGeom prst="rect">
            <a:avLst/>
          </a:prstGeom>
          <a:solidFill>
            <a:srgbClr val="D5D5D5"/>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262" name="Google Shape;262;g2d52ba82a47_0_91"/>
          <p:cNvSpPr txBox="1"/>
          <p:nvPr/>
        </p:nvSpPr>
        <p:spPr>
          <a:xfrm>
            <a:off x="661314" y="1728216"/>
            <a:ext cx="7076400" cy="5703900"/>
          </a:xfrm>
          <a:prstGeom prst="rect">
            <a:avLst/>
          </a:prstGeom>
          <a:noFill/>
          <a:ln>
            <a:noFill/>
          </a:ln>
        </p:spPr>
        <p:txBody>
          <a:bodyPr anchorCtr="0" anchor="t" bIns="68550" lIns="137150" spcFirstLastPara="1" rIns="137150" wrap="square" tIns="68550">
            <a:noAutofit/>
          </a:bodyPr>
          <a:lstStyle/>
          <a:p>
            <a:pPr indent="0" lvl="0" marL="0" marR="0" rtl="0" algn="l">
              <a:lnSpc>
                <a:spcPct val="90000"/>
              </a:lnSpc>
              <a:spcBef>
                <a:spcPts val="0"/>
              </a:spcBef>
              <a:spcAft>
                <a:spcPts val="0"/>
              </a:spcAft>
              <a:buNone/>
            </a:pPr>
            <a:r>
              <a:rPr b="1" i="0" lang="en-US" sz="6000">
                <a:solidFill>
                  <a:schemeClr val="dk1"/>
                </a:solidFill>
                <a:latin typeface="Arial"/>
                <a:ea typeface="Arial"/>
                <a:cs typeface="Arial"/>
                <a:sym typeface="Arial"/>
              </a:rPr>
              <a:t>World Blind Union </a:t>
            </a:r>
            <a:r>
              <a:rPr i="0" lang="en-US" sz="6000">
                <a:solidFill>
                  <a:schemeClr val="dk1"/>
                </a:solidFill>
                <a:latin typeface="Arial"/>
                <a:ea typeface="Arial"/>
                <a:cs typeface="Arial"/>
                <a:sym typeface="Arial"/>
              </a:rPr>
              <a:t>co-led global advocacy efforts to influence decisions and transform cities for a better urban future.</a:t>
            </a:r>
            <a:endParaRPr sz="6000">
              <a:solidFill>
                <a:schemeClr val="dk1"/>
              </a:solidFill>
              <a:latin typeface="Arial"/>
              <a:ea typeface="Arial"/>
              <a:cs typeface="Arial"/>
              <a:sym typeface="Arial"/>
            </a:endParaRPr>
          </a:p>
          <a:p>
            <a:pPr indent="0" lvl="0" marL="2019300" marR="0" rtl="0" algn="l">
              <a:lnSpc>
                <a:spcPct val="90000"/>
              </a:lnSpc>
              <a:spcBef>
                <a:spcPts val="900"/>
              </a:spcBef>
              <a:spcAft>
                <a:spcPts val="0"/>
              </a:spcAft>
              <a:buNone/>
            </a:pPr>
            <a:r>
              <a:rPr lang="en-US" sz="4800">
                <a:solidFill>
                  <a:schemeClr val="dk1"/>
                </a:solidFill>
                <a:latin typeface="Arial"/>
                <a:ea typeface="Arial"/>
                <a:cs typeface="Arial"/>
                <a:sym typeface="Arial"/>
              </a:rPr>
              <a:t>#</a:t>
            </a:r>
            <a:r>
              <a:rPr i="0" lang="en-US" sz="4800">
                <a:solidFill>
                  <a:schemeClr val="dk1"/>
                </a:solidFill>
                <a:latin typeface="Arial"/>
                <a:ea typeface="Arial"/>
                <a:cs typeface="Arial"/>
                <a:sym typeface="Arial"/>
              </a:rPr>
              <a:t>WUF10 #WUF11</a:t>
            </a:r>
            <a:endParaRPr sz="2100"/>
          </a:p>
          <a:p>
            <a:pPr indent="0" lvl="0" marL="2019300" marR="0" rtl="0" algn="l">
              <a:lnSpc>
                <a:spcPct val="90000"/>
              </a:lnSpc>
              <a:spcBef>
                <a:spcPts val="900"/>
              </a:spcBef>
              <a:spcAft>
                <a:spcPts val="0"/>
              </a:spcAft>
              <a:buNone/>
            </a:pPr>
            <a:r>
              <a:rPr lang="en-US" sz="4800">
                <a:solidFill>
                  <a:schemeClr val="dk1"/>
                </a:solidFill>
                <a:latin typeface="Arial"/>
                <a:ea typeface="Arial"/>
                <a:cs typeface="Arial"/>
                <a:sym typeface="Arial"/>
              </a:rPr>
              <a:t>#Cities4All</a:t>
            </a:r>
            <a:endParaRPr i="0" sz="48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 name="Shape 266"/>
        <p:cNvGrpSpPr/>
        <p:nvPr/>
      </p:nvGrpSpPr>
      <p:grpSpPr>
        <a:xfrm>
          <a:off x="0" y="0"/>
          <a:ext cx="0" cy="0"/>
          <a:chOff x="0" y="0"/>
          <a:chExt cx="0" cy="0"/>
        </a:xfrm>
      </p:grpSpPr>
      <p:sp>
        <p:nvSpPr>
          <p:cNvPr id="267" name="Google Shape;267;g2d52ba82a47_0_103"/>
          <p:cNvSpPr/>
          <p:nvPr/>
        </p:nvSpPr>
        <p:spPr>
          <a:xfrm>
            <a:off x="-1" y="0"/>
            <a:ext cx="182835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pic>
        <p:nvPicPr>
          <p:cNvPr id="268" name="Google Shape;268;g2d52ba82a47_0_103"/>
          <p:cNvPicPr preferRelativeResize="0"/>
          <p:nvPr/>
        </p:nvPicPr>
        <p:blipFill rotWithShape="1">
          <a:blip r:embed="rId3">
            <a:alphaModFix/>
          </a:blip>
          <a:srcRect b="28739" l="0" r="0" t="0"/>
          <a:stretch/>
        </p:blipFill>
        <p:spPr>
          <a:xfrm>
            <a:off x="1" y="15"/>
            <a:ext cx="10249011" cy="10287000"/>
          </a:xfrm>
          <a:custGeom>
            <a:rect b="b" l="l" r="r" t="t"/>
            <a:pathLst>
              <a:path extrusionOk="0" h="6858000" w="6832674">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a:noFill/>
          <a:ln>
            <a:noFill/>
          </a:ln>
        </p:spPr>
      </p:pic>
      <p:sp>
        <p:nvSpPr>
          <p:cNvPr id="269" name="Google Shape;269;g2d52ba82a47_0_103"/>
          <p:cNvSpPr txBox="1"/>
          <p:nvPr>
            <p:ph idx="1" type="body"/>
          </p:nvPr>
        </p:nvSpPr>
        <p:spPr>
          <a:xfrm>
            <a:off x="10249013" y="2841270"/>
            <a:ext cx="6884100" cy="4432500"/>
          </a:xfrm>
          <a:prstGeom prst="rect">
            <a:avLst/>
          </a:prstGeom>
          <a:noFill/>
          <a:ln>
            <a:noFill/>
          </a:ln>
        </p:spPr>
        <p:txBody>
          <a:bodyPr anchorCtr="0" anchor="t" bIns="68550" lIns="137150" spcFirstLastPara="1" rIns="137150" wrap="square" tIns="68550">
            <a:normAutofit lnSpcReduction="20000"/>
          </a:bodyPr>
          <a:lstStyle/>
          <a:p>
            <a:pPr indent="0" lvl="0" marL="0" rtl="0" algn="l">
              <a:lnSpc>
                <a:spcPct val="90000"/>
              </a:lnSpc>
              <a:spcBef>
                <a:spcPts val="0"/>
              </a:spcBef>
              <a:spcAft>
                <a:spcPts val="0"/>
              </a:spcAft>
              <a:buClr>
                <a:schemeClr val="dk1"/>
              </a:buClr>
              <a:buSzPts val="2600"/>
              <a:buNone/>
            </a:pPr>
            <a:r>
              <a:rPr b="1" lang="en-US" sz="2600">
                <a:latin typeface="Arial"/>
                <a:ea typeface="Arial"/>
                <a:cs typeface="Arial"/>
                <a:sym typeface="Arial"/>
              </a:rPr>
              <a:t>WBU and UCLG developed the</a:t>
            </a:r>
            <a:r>
              <a:rPr lang="en-US" sz="2600">
                <a:latin typeface="Arial"/>
                <a:ea typeface="Arial"/>
                <a:cs typeface="Arial"/>
                <a:sym typeface="Arial"/>
              </a:rPr>
              <a:t> ‘</a:t>
            </a:r>
            <a:r>
              <a:rPr b="1" lang="en-US" sz="2600">
                <a:latin typeface="Arial"/>
                <a:ea typeface="Arial"/>
                <a:cs typeface="Arial"/>
                <a:sym typeface="Arial"/>
              </a:rPr>
              <a:t>Policy Brief on Localization to Solve the Accessibility Crisis: Recommendations to States Parties for Immediate Action’ </a:t>
            </a:r>
            <a:endParaRPr/>
          </a:p>
          <a:p>
            <a:pPr indent="-177800" lvl="0" marL="342900" rtl="0" algn="l">
              <a:lnSpc>
                <a:spcPct val="90000"/>
              </a:lnSpc>
              <a:spcBef>
                <a:spcPts val="1500"/>
              </a:spcBef>
              <a:spcAft>
                <a:spcPts val="0"/>
              </a:spcAft>
              <a:buClr>
                <a:schemeClr val="dk1"/>
              </a:buClr>
              <a:buSzPts val="2600"/>
              <a:buNone/>
            </a:pPr>
            <a:r>
              <a:t/>
            </a:r>
            <a:endParaRPr b="1" sz="2600">
              <a:latin typeface="Arial"/>
              <a:ea typeface="Arial"/>
              <a:cs typeface="Arial"/>
              <a:sym typeface="Arial"/>
            </a:endParaRPr>
          </a:p>
          <a:p>
            <a:pPr indent="0" lvl="0" marL="0" rtl="0" algn="l">
              <a:lnSpc>
                <a:spcPct val="90000"/>
              </a:lnSpc>
              <a:spcBef>
                <a:spcPts val="1500"/>
              </a:spcBef>
              <a:spcAft>
                <a:spcPts val="0"/>
              </a:spcAft>
              <a:buClr>
                <a:schemeClr val="dk1"/>
              </a:buClr>
              <a:buSzPts val="2600"/>
              <a:buNone/>
            </a:pPr>
            <a:r>
              <a:rPr lang="en-US" sz="2600">
                <a:latin typeface="Arial"/>
                <a:ea typeface="Arial"/>
                <a:cs typeface="Arial"/>
                <a:sym typeface="Arial"/>
              </a:rPr>
              <a:t>WBU worked with UCLG to successfully launch a </a:t>
            </a:r>
            <a:r>
              <a:rPr lang="en-US" sz="2600" u="sng">
                <a:latin typeface="Arial"/>
                <a:ea typeface="Arial"/>
                <a:cs typeface="Arial"/>
                <a:sym typeface="Arial"/>
              </a:rPr>
              <a:t>Global Survey on Accessibility and Engagement of Persons with Disabilities</a:t>
            </a:r>
            <a:r>
              <a:rPr b="1" lang="en-US" sz="2600">
                <a:latin typeface="Arial"/>
                <a:ea typeface="Arial"/>
                <a:cs typeface="Arial"/>
                <a:sym typeface="Arial"/>
              </a:rPr>
              <a:t> </a:t>
            </a:r>
            <a:r>
              <a:rPr lang="en-US" sz="2600">
                <a:latin typeface="Arial"/>
                <a:ea typeface="Arial"/>
                <a:cs typeface="Arial"/>
                <a:sym typeface="Arial"/>
              </a:rPr>
              <a:t>which is a tool to map how local and regional governments are addressing accessibility and engaging with persons with disabilities.</a:t>
            </a:r>
            <a:endParaRPr sz="2600">
              <a:latin typeface="Arial"/>
              <a:ea typeface="Arial"/>
              <a:cs typeface="Arial"/>
              <a:sym typeface="Arial"/>
            </a:endParaRPr>
          </a:p>
          <a:p>
            <a:pPr indent="-177800" lvl="0" marL="342900" rtl="0" algn="l">
              <a:lnSpc>
                <a:spcPct val="90000"/>
              </a:lnSpc>
              <a:spcBef>
                <a:spcPts val="1500"/>
              </a:spcBef>
              <a:spcAft>
                <a:spcPts val="0"/>
              </a:spcAft>
              <a:buClr>
                <a:schemeClr val="dk1"/>
              </a:buClr>
              <a:buSzPts val="2600"/>
              <a:buNone/>
            </a:pPr>
            <a:r>
              <a:t/>
            </a:r>
            <a:endParaRPr sz="2600">
              <a:latin typeface="Arial"/>
              <a:ea typeface="Arial"/>
              <a:cs typeface="Arial"/>
              <a:sym typeface="Arial"/>
            </a:endParaRPr>
          </a:p>
        </p:txBody>
      </p:sp>
      <p:pic>
        <p:nvPicPr>
          <p:cNvPr descr="En bild som visar mönster, kvadrat, pixel, stygn&#10;&#10;Automatiskt genererad beskrivning" id="270" name="Google Shape;270;g2d52ba82a47_0_103"/>
          <p:cNvPicPr preferRelativeResize="0"/>
          <p:nvPr/>
        </p:nvPicPr>
        <p:blipFill rotWithShape="1">
          <a:blip r:embed="rId4">
            <a:alphaModFix/>
          </a:blip>
          <a:srcRect b="0" l="0" r="0" t="0"/>
          <a:stretch/>
        </p:blipFill>
        <p:spPr>
          <a:xfrm>
            <a:off x="10515408" y="7840004"/>
            <a:ext cx="2117149" cy="2117149"/>
          </a:xfrm>
          <a:prstGeom prst="rect">
            <a:avLst/>
          </a:prstGeom>
          <a:noFill/>
          <a:ln>
            <a:noFill/>
          </a:ln>
        </p:spPr>
      </p:pic>
      <p:pic>
        <p:nvPicPr>
          <p:cNvPr descr="En bild som visar mönster, kvadrat, pixel, stygn&#10;&#10;Automatiskt genererad beskrivning" id="271" name="Google Shape;271;g2d52ba82a47_0_103"/>
          <p:cNvPicPr preferRelativeResize="0"/>
          <p:nvPr/>
        </p:nvPicPr>
        <p:blipFill rotWithShape="1">
          <a:blip r:embed="rId5">
            <a:alphaModFix/>
          </a:blip>
          <a:srcRect b="0" l="0" r="0" t="0"/>
          <a:stretch/>
        </p:blipFill>
        <p:spPr>
          <a:xfrm>
            <a:off x="13141927" y="7840004"/>
            <a:ext cx="2117149" cy="2117149"/>
          </a:xfrm>
          <a:prstGeom prst="rect">
            <a:avLst/>
          </a:prstGeom>
          <a:noFill/>
          <a:ln>
            <a:noFill/>
          </a:ln>
        </p:spPr>
      </p:pic>
      <p:pic>
        <p:nvPicPr>
          <p:cNvPr descr="En bild som visar mönster, stygn, monokrom&#10;&#10;Automatiskt genererad beskrivning" id="272" name="Google Shape;272;g2d52ba82a47_0_103"/>
          <p:cNvPicPr preferRelativeResize="0"/>
          <p:nvPr/>
        </p:nvPicPr>
        <p:blipFill rotWithShape="1">
          <a:blip r:embed="rId6">
            <a:alphaModFix/>
          </a:blip>
          <a:srcRect b="0" l="0" r="0" t="0"/>
          <a:stretch/>
        </p:blipFill>
        <p:spPr>
          <a:xfrm>
            <a:off x="15876270" y="7915734"/>
            <a:ext cx="1989951" cy="1989951"/>
          </a:xfrm>
          <a:prstGeom prst="rect">
            <a:avLst/>
          </a:prstGeom>
          <a:noFill/>
          <a:ln>
            <a:noFill/>
          </a:ln>
        </p:spPr>
      </p:pic>
      <p:sp>
        <p:nvSpPr>
          <p:cNvPr id="273" name="Google Shape;273;g2d52ba82a47_0_103"/>
          <p:cNvSpPr txBox="1"/>
          <p:nvPr/>
        </p:nvSpPr>
        <p:spPr>
          <a:xfrm>
            <a:off x="10615611" y="7429805"/>
            <a:ext cx="1933200" cy="4617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b="1" lang="en-US" sz="2100">
                <a:solidFill>
                  <a:schemeClr val="dk1"/>
                </a:solidFill>
                <a:latin typeface="Arial"/>
                <a:ea typeface="Arial"/>
                <a:cs typeface="Arial"/>
                <a:sym typeface="Arial"/>
              </a:rPr>
              <a:t>English</a:t>
            </a:r>
            <a:r>
              <a:rPr lang="en-US" sz="2100">
                <a:solidFill>
                  <a:schemeClr val="dk1"/>
                </a:solidFill>
                <a:latin typeface="Arial"/>
                <a:ea typeface="Arial"/>
                <a:cs typeface="Arial"/>
                <a:sym typeface="Arial"/>
              </a:rPr>
              <a:t> </a:t>
            </a:r>
            <a:endParaRPr sz="2100">
              <a:solidFill>
                <a:schemeClr val="dk1"/>
              </a:solidFill>
              <a:latin typeface="Arial"/>
              <a:ea typeface="Arial"/>
              <a:cs typeface="Arial"/>
              <a:sym typeface="Arial"/>
            </a:endParaRPr>
          </a:p>
        </p:txBody>
      </p:sp>
      <p:sp>
        <p:nvSpPr>
          <p:cNvPr id="274" name="Google Shape;274;g2d52ba82a47_0_103"/>
          <p:cNvSpPr txBox="1"/>
          <p:nvPr/>
        </p:nvSpPr>
        <p:spPr>
          <a:xfrm>
            <a:off x="13233809" y="7429805"/>
            <a:ext cx="1933200" cy="4617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b="1" lang="en-US" sz="2100">
                <a:solidFill>
                  <a:schemeClr val="dk1"/>
                </a:solidFill>
                <a:latin typeface="Arial"/>
                <a:ea typeface="Arial"/>
                <a:cs typeface="Arial"/>
                <a:sym typeface="Arial"/>
              </a:rPr>
              <a:t>Français</a:t>
            </a:r>
            <a:r>
              <a:rPr lang="en-US" sz="2100">
                <a:solidFill>
                  <a:schemeClr val="dk1"/>
                </a:solidFill>
                <a:latin typeface="Arial"/>
                <a:ea typeface="Arial"/>
                <a:cs typeface="Arial"/>
                <a:sym typeface="Arial"/>
              </a:rPr>
              <a:t> </a:t>
            </a:r>
            <a:endParaRPr sz="2100">
              <a:solidFill>
                <a:schemeClr val="dk1"/>
              </a:solidFill>
              <a:latin typeface="Arial"/>
              <a:ea typeface="Arial"/>
              <a:cs typeface="Arial"/>
              <a:sym typeface="Arial"/>
            </a:endParaRPr>
          </a:p>
        </p:txBody>
      </p:sp>
      <p:sp>
        <p:nvSpPr>
          <p:cNvPr id="275" name="Google Shape;275;g2d52ba82a47_0_103"/>
          <p:cNvSpPr txBox="1"/>
          <p:nvPr/>
        </p:nvSpPr>
        <p:spPr>
          <a:xfrm>
            <a:off x="15876270" y="7429805"/>
            <a:ext cx="1933200" cy="4617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b="1" lang="en-US" sz="2100">
                <a:solidFill>
                  <a:schemeClr val="dk1"/>
                </a:solidFill>
                <a:latin typeface="Arial"/>
                <a:ea typeface="Arial"/>
                <a:cs typeface="Arial"/>
                <a:sym typeface="Arial"/>
              </a:rPr>
              <a:t>Español</a:t>
            </a:r>
            <a:r>
              <a:rPr lang="en-US" sz="2100">
                <a:solidFill>
                  <a:schemeClr val="dk1"/>
                </a:solidFill>
                <a:latin typeface="Arial"/>
                <a:ea typeface="Arial"/>
                <a:cs typeface="Arial"/>
                <a:sym typeface="Arial"/>
              </a:rPr>
              <a:t> </a:t>
            </a:r>
            <a:endParaRPr sz="210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9" name="Shape 279"/>
        <p:cNvGrpSpPr/>
        <p:nvPr/>
      </p:nvGrpSpPr>
      <p:grpSpPr>
        <a:xfrm>
          <a:off x="0" y="0"/>
          <a:ext cx="0" cy="0"/>
          <a:chOff x="0" y="0"/>
          <a:chExt cx="0" cy="0"/>
        </a:xfrm>
      </p:grpSpPr>
      <p:sp>
        <p:nvSpPr>
          <p:cNvPr id="280" name="Google Shape;280;g2d52ba82a47_0_115"/>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81" name="Google Shape;281;g2d52ba82a47_0_115"/>
          <p:cNvSpPr/>
          <p:nvPr/>
        </p:nvSpPr>
        <p:spPr>
          <a:xfrm>
            <a:off x="0" y="0"/>
            <a:ext cx="9144000" cy="10298400"/>
          </a:xfrm>
          <a:prstGeom prst="rect">
            <a:avLst/>
          </a:prstGeom>
          <a:solidFill>
            <a:srgbClr val="FAE2D5"/>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82" name="Google Shape;282;g2d52ba82a47_0_115"/>
          <p:cNvSpPr txBox="1"/>
          <p:nvPr>
            <p:ph idx="1" type="body"/>
          </p:nvPr>
        </p:nvSpPr>
        <p:spPr>
          <a:xfrm>
            <a:off x="791736" y="944532"/>
            <a:ext cx="7992900" cy="5655600"/>
          </a:xfrm>
          <a:prstGeom prst="rect">
            <a:avLst/>
          </a:prstGeom>
          <a:noFill/>
          <a:ln>
            <a:noFill/>
          </a:ln>
        </p:spPr>
        <p:txBody>
          <a:bodyPr anchorCtr="0" anchor="t" bIns="68550" lIns="137150" spcFirstLastPara="1" rIns="137150" wrap="square" tIns="68550">
            <a:normAutofit/>
          </a:bodyPr>
          <a:lstStyle/>
          <a:p>
            <a:pPr indent="0" lvl="0" marL="0" rtl="0" algn="l">
              <a:lnSpc>
                <a:spcPct val="90000"/>
              </a:lnSpc>
              <a:spcBef>
                <a:spcPts val="0"/>
              </a:spcBef>
              <a:spcAft>
                <a:spcPts val="0"/>
              </a:spcAft>
              <a:buClr>
                <a:srgbClr val="0A3041"/>
              </a:buClr>
              <a:buSzPts val="4200"/>
              <a:buNone/>
            </a:pPr>
            <a:r>
              <a:rPr b="1" lang="en-US">
                <a:solidFill>
                  <a:srgbClr val="0A3041"/>
                </a:solidFill>
                <a:latin typeface="Arial"/>
                <a:ea typeface="Arial"/>
                <a:cs typeface="Arial"/>
                <a:sym typeface="Arial"/>
              </a:rPr>
              <a:t>WBU &amp; City Space Architecture co-developed a special issue of </a:t>
            </a:r>
            <a:r>
              <a:rPr b="1" lang="en-US" u="sng">
                <a:solidFill>
                  <a:srgbClr val="0A3041"/>
                </a:solidFill>
                <a:latin typeface="Arial"/>
                <a:ea typeface="Arial"/>
                <a:cs typeface="Arial"/>
                <a:sym typeface="Arial"/>
              </a:rPr>
              <a:t>The Journal of Public Space on </a:t>
            </a:r>
            <a:endParaRPr/>
          </a:p>
          <a:p>
            <a:pPr indent="0" lvl="0" marL="0" rtl="0" algn="l">
              <a:lnSpc>
                <a:spcPct val="90000"/>
              </a:lnSpc>
              <a:spcBef>
                <a:spcPts val="1500"/>
              </a:spcBef>
              <a:spcAft>
                <a:spcPts val="0"/>
              </a:spcAft>
              <a:buClr>
                <a:srgbClr val="0A3041"/>
              </a:buClr>
              <a:buSzPts val="4200"/>
              <a:buNone/>
            </a:pPr>
            <a:r>
              <a:rPr b="1" lang="en-US" u="sng">
                <a:solidFill>
                  <a:srgbClr val="0A3041"/>
                </a:solidFill>
                <a:latin typeface="Arial"/>
                <a:ea typeface="Arial"/>
                <a:cs typeface="Arial"/>
                <a:sym typeface="Arial"/>
              </a:rPr>
              <a:t>Universally Public Spaces for All</a:t>
            </a:r>
            <a:r>
              <a:rPr b="1" lang="en-US">
                <a:solidFill>
                  <a:srgbClr val="0A3041"/>
                </a:solidFill>
                <a:latin typeface="Arial"/>
                <a:ea typeface="Arial"/>
                <a:cs typeface="Arial"/>
                <a:sym typeface="Arial"/>
              </a:rPr>
              <a:t>. </a:t>
            </a:r>
            <a:endParaRPr/>
          </a:p>
          <a:p>
            <a:pPr indent="0" lvl="0" marL="0" rtl="0" algn="l">
              <a:lnSpc>
                <a:spcPct val="90000"/>
              </a:lnSpc>
              <a:spcBef>
                <a:spcPts val="1500"/>
              </a:spcBef>
              <a:spcAft>
                <a:spcPts val="0"/>
              </a:spcAft>
              <a:buClr>
                <a:srgbClr val="0A3041"/>
              </a:buClr>
              <a:buSzPts val="3000"/>
              <a:buNone/>
            </a:pPr>
            <a:r>
              <a:rPr lang="en-US" sz="3000">
                <a:solidFill>
                  <a:srgbClr val="0A3041"/>
                </a:solidFill>
                <a:latin typeface="Arial"/>
                <a:ea typeface="Arial"/>
                <a:cs typeface="Arial"/>
                <a:sym typeface="Arial"/>
              </a:rPr>
              <a:t>The publication, launched at WUF 11, has reached 16 900 readers. It includes 8 academic articles, 7 non-academic articles and case studies, and 2 viewpoints from various cities, universities, organisations, and experts, showcasing methods and learnings from implementing accessibility.</a:t>
            </a:r>
            <a:endParaRPr sz="3000">
              <a:solidFill>
                <a:srgbClr val="0A3041"/>
              </a:solidFill>
            </a:endParaRPr>
          </a:p>
        </p:txBody>
      </p:sp>
      <p:pic>
        <p:nvPicPr>
          <p:cNvPr id="283" name="Google Shape;283;g2d52ba82a47_0_115"/>
          <p:cNvPicPr preferRelativeResize="0"/>
          <p:nvPr/>
        </p:nvPicPr>
        <p:blipFill rotWithShape="1">
          <a:blip r:embed="rId3">
            <a:alphaModFix/>
          </a:blip>
          <a:srcRect b="0" l="0" r="0" t="0"/>
          <a:stretch/>
        </p:blipFill>
        <p:spPr>
          <a:xfrm>
            <a:off x="10159245" y="152329"/>
            <a:ext cx="7337019" cy="9982340"/>
          </a:xfrm>
          <a:prstGeom prst="rect">
            <a:avLst/>
          </a:prstGeom>
          <a:noFill/>
          <a:ln>
            <a:noFill/>
          </a:ln>
        </p:spPr>
      </p:pic>
      <p:pic>
        <p:nvPicPr>
          <p:cNvPr descr="En bild som visar mönster, pixel, stygn&#10;&#10;Automatiskt genererad beskrivning" id="284" name="Google Shape;284;g2d52ba82a47_0_115"/>
          <p:cNvPicPr preferRelativeResize="0"/>
          <p:nvPr/>
        </p:nvPicPr>
        <p:blipFill rotWithShape="1">
          <a:blip r:embed="rId4">
            <a:alphaModFix/>
          </a:blip>
          <a:srcRect b="0" l="0" r="0" t="0"/>
          <a:stretch/>
        </p:blipFill>
        <p:spPr>
          <a:xfrm>
            <a:off x="791736" y="7383675"/>
            <a:ext cx="2750995" cy="2750995"/>
          </a:xfrm>
          <a:prstGeom prst="rect">
            <a:avLst/>
          </a:prstGeom>
          <a:noFill/>
          <a:ln>
            <a:noFill/>
          </a:ln>
        </p:spPr>
      </p:pic>
      <p:sp>
        <p:nvSpPr>
          <p:cNvPr id="285" name="Google Shape;285;g2d52ba82a47_0_115"/>
          <p:cNvSpPr txBox="1"/>
          <p:nvPr/>
        </p:nvSpPr>
        <p:spPr>
          <a:xfrm>
            <a:off x="791736" y="6808301"/>
            <a:ext cx="2751000" cy="5541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b="1" lang="en-US" sz="2700">
                <a:solidFill>
                  <a:schemeClr val="dk1"/>
                </a:solidFill>
                <a:latin typeface="Arial"/>
                <a:ea typeface="Arial"/>
                <a:cs typeface="Arial"/>
                <a:sym typeface="Arial"/>
              </a:rPr>
              <a:t>Scan to read  </a:t>
            </a:r>
            <a:endParaRPr b="1" sz="27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9" name="Shape 289"/>
        <p:cNvGrpSpPr/>
        <p:nvPr/>
      </p:nvGrpSpPr>
      <p:grpSpPr>
        <a:xfrm>
          <a:off x="0" y="0"/>
          <a:ext cx="0" cy="0"/>
          <a:chOff x="0" y="0"/>
          <a:chExt cx="0" cy="0"/>
        </a:xfrm>
      </p:grpSpPr>
      <p:sp>
        <p:nvSpPr>
          <p:cNvPr id="290" name="Google Shape;290;g2d52ba82a47_0_124"/>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91" name="Google Shape;291;g2d52ba82a47_0_124"/>
          <p:cNvSpPr/>
          <p:nvPr/>
        </p:nvSpPr>
        <p:spPr>
          <a:xfrm>
            <a:off x="0" y="0"/>
            <a:ext cx="8669700" cy="10287000"/>
          </a:xfrm>
          <a:prstGeom prst="rect">
            <a:avLst/>
          </a:prstGeom>
          <a:gradFill>
            <a:gsLst>
              <a:gs pos="0">
                <a:schemeClr val="accent1"/>
              </a:gs>
              <a:gs pos="100000">
                <a:schemeClr val="accent2"/>
              </a:gs>
            </a:gsLst>
            <a:lin ang="2700006"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pic>
        <p:nvPicPr>
          <p:cNvPr id="292" name="Google Shape;292;g2d52ba82a47_0_124"/>
          <p:cNvPicPr preferRelativeResize="0"/>
          <p:nvPr/>
        </p:nvPicPr>
        <p:blipFill rotWithShape="1">
          <a:blip r:embed="rId3">
            <a:alphaModFix/>
          </a:blip>
          <a:srcRect b="0" l="0" r="0" t="0"/>
          <a:stretch/>
        </p:blipFill>
        <p:spPr>
          <a:xfrm>
            <a:off x="1025497" y="449264"/>
            <a:ext cx="6618871" cy="9388475"/>
          </a:xfrm>
          <a:prstGeom prst="rect">
            <a:avLst/>
          </a:prstGeom>
          <a:noFill/>
          <a:ln>
            <a:noFill/>
          </a:ln>
        </p:spPr>
      </p:pic>
      <p:sp>
        <p:nvSpPr>
          <p:cNvPr id="293" name="Google Shape;293;g2d52ba82a47_0_124"/>
          <p:cNvSpPr txBox="1"/>
          <p:nvPr>
            <p:ph idx="1" type="body"/>
          </p:nvPr>
        </p:nvSpPr>
        <p:spPr>
          <a:xfrm>
            <a:off x="9701664" y="449264"/>
            <a:ext cx="6651900" cy="5565600"/>
          </a:xfrm>
          <a:prstGeom prst="rect">
            <a:avLst/>
          </a:prstGeom>
          <a:noFill/>
          <a:ln>
            <a:noFill/>
          </a:ln>
        </p:spPr>
        <p:txBody>
          <a:bodyPr anchorCtr="0" anchor="t" bIns="68550" lIns="137150" spcFirstLastPara="1" rIns="137150" wrap="square" tIns="68550">
            <a:normAutofit lnSpcReduction="20000"/>
          </a:bodyPr>
          <a:lstStyle/>
          <a:p>
            <a:pPr indent="0" lvl="0" marL="0" rtl="0" algn="l">
              <a:lnSpc>
                <a:spcPct val="90000"/>
              </a:lnSpc>
              <a:spcBef>
                <a:spcPts val="0"/>
              </a:spcBef>
              <a:spcAft>
                <a:spcPts val="0"/>
              </a:spcAft>
              <a:buClr>
                <a:srgbClr val="0A3041"/>
              </a:buClr>
              <a:buSzPts val="4800"/>
              <a:buNone/>
            </a:pPr>
            <a:r>
              <a:rPr b="1" lang="en-US" sz="4800" u="sng">
                <a:solidFill>
                  <a:srgbClr val="0A3041"/>
                </a:solidFill>
                <a:latin typeface="Arial"/>
                <a:ea typeface="Arial"/>
                <a:cs typeface="Arial"/>
                <a:sym typeface="Arial"/>
              </a:rPr>
              <a:t>Accessibility GO! A Guide to Action</a:t>
            </a:r>
            <a:r>
              <a:rPr b="1" i="1" lang="en-US" sz="4800">
                <a:solidFill>
                  <a:srgbClr val="0A3041"/>
                </a:solidFill>
                <a:latin typeface="Arial"/>
                <a:ea typeface="Arial"/>
                <a:cs typeface="Arial"/>
                <a:sym typeface="Arial"/>
              </a:rPr>
              <a:t> </a:t>
            </a:r>
            <a:r>
              <a:rPr b="1" lang="en-US" sz="4800">
                <a:solidFill>
                  <a:srgbClr val="0A3041"/>
                </a:solidFill>
                <a:latin typeface="Arial"/>
                <a:ea typeface="Arial"/>
                <a:cs typeface="Arial"/>
                <a:sym typeface="Arial"/>
              </a:rPr>
              <a:t>is a flagship resource co-developed by WBU and CBM Global.</a:t>
            </a:r>
            <a:endParaRPr/>
          </a:p>
          <a:p>
            <a:pPr indent="0" lvl="0" marL="0" rtl="0" algn="l">
              <a:lnSpc>
                <a:spcPct val="90000"/>
              </a:lnSpc>
              <a:spcBef>
                <a:spcPts val="1500"/>
              </a:spcBef>
              <a:spcAft>
                <a:spcPts val="0"/>
              </a:spcAft>
              <a:buClr>
                <a:schemeClr val="dk1"/>
              </a:buClr>
              <a:buSzPts val="3000"/>
              <a:buNone/>
            </a:pPr>
            <a:r>
              <a:rPr lang="en-US" sz="3000">
                <a:solidFill>
                  <a:schemeClr val="dk1"/>
                </a:solidFill>
                <a:latin typeface="Arial"/>
                <a:ea typeface="Arial"/>
                <a:cs typeface="Arial"/>
                <a:sym typeface="Arial"/>
              </a:rPr>
              <a:t>It serves as a comprehensive guide for implementing a whole-of-organisation approach to accessibility and inclusion, aligning with CRPD principles and the core commitment of leaving no one behind</a:t>
            </a:r>
            <a:endParaRPr sz="3000">
              <a:solidFill>
                <a:schemeClr val="dk1"/>
              </a:solidFill>
            </a:endParaRPr>
          </a:p>
        </p:txBody>
      </p:sp>
      <p:cxnSp>
        <p:nvCxnSpPr>
          <p:cNvPr id="294" name="Google Shape;294;g2d52ba82a47_0_124"/>
          <p:cNvCxnSpPr/>
          <p:nvPr/>
        </p:nvCxnSpPr>
        <p:spPr>
          <a:xfrm>
            <a:off x="17379243" y="5415591"/>
            <a:ext cx="0" cy="4858200"/>
          </a:xfrm>
          <a:prstGeom prst="straightConnector1">
            <a:avLst/>
          </a:prstGeom>
          <a:noFill/>
          <a:ln cap="sq" cmpd="sng" w="25400">
            <a:solidFill>
              <a:schemeClr val="accent1"/>
            </a:solidFill>
            <a:prstDash val="solid"/>
            <a:bevel/>
            <a:headEnd len="sm" w="sm" type="none"/>
            <a:tailEnd len="sm" w="sm" type="none"/>
          </a:ln>
        </p:spPr>
      </p:cxnSp>
      <p:pic>
        <p:nvPicPr>
          <p:cNvPr descr="En bild som visar mönster, stygn, pixel&#10;&#10;Automatiskt genererad beskrivning" id="295" name="Google Shape;295;g2d52ba82a47_0_124"/>
          <p:cNvPicPr preferRelativeResize="0"/>
          <p:nvPr/>
        </p:nvPicPr>
        <p:blipFill rotWithShape="1">
          <a:blip r:embed="rId4">
            <a:alphaModFix/>
          </a:blip>
          <a:srcRect b="0" l="0" r="0" t="0"/>
          <a:stretch/>
        </p:blipFill>
        <p:spPr>
          <a:xfrm>
            <a:off x="13690628" y="6464168"/>
            <a:ext cx="3571875" cy="3571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Digital numbers art" id="301" name="Google Shape;301;g2d52ba82a47_0_133"/>
          <p:cNvPicPr preferRelativeResize="0"/>
          <p:nvPr/>
        </p:nvPicPr>
        <p:blipFill rotWithShape="1">
          <a:blip r:embed="rId3">
            <a:alphaModFix/>
          </a:blip>
          <a:srcRect b="598" l="0" r="0" t="15134"/>
          <a:stretch/>
        </p:blipFill>
        <p:spPr>
          <a:xfrm>
            <a:off x="1" y="1"/>
            <a:ext cx="18288000" cy="10287001"/>
          </a:xfrm>
          <a:prstGeom prst="rect">
            <a:avLst/>
          </a:prstGeom>
          <a:noFill/>
          <a:ln>
            <a:noFill/>
          </a:ln>
        </p:spPr>
      </p:pic>
      <p:sp>
        <p:nvSpPr>
          <p:cNvPr id="302" name="Google Shape;302;g2d52ba82a47_0_133"/>
          <p:cNvSpPr/>
          <p:nvPr/>
        </p:nvSpPr>
        <p:spPr>
          <a:xfrm>
            <a:off x="9334504" y="624536"/>
            <a:ext cx="8345751" cy="1800493"/>
          </a:xfrm>
          <a:custGeom>
            <a:rect b="b" l="l" r="r" t="t"/>
            <a:pathLst>
              <a:path extrusionOk="0" fill="none" h="1200329" w="5563834">
                <a:moveTo>
                  <a:pt x="0" y="0"/>
                </a:moveTo>
                <a:cubicBezTo>
                  <a:pt x="161328" y="-28798"/>
                  <a:pt x="211272" y="28382"/>
                  <a:pt x="389468" y="0"/>
                </a:cubicBezTo>
                <a:cubicBezTo>
                  <a:pt x="567664" y="-28382"/>
                  <a:pt x="854541" y="42346"/>
                  <a:pt x="1057128" y="0"/>
                </a:cubicBezTo>
                <a:cubicBezTo>
                  <a:pt x="1259715" y="-42346"/>
                  <a:pt x="1333383" y="34983"/>
                  <a:pt x="1502235" y="0"/>
                </a:cubicBezTo>
                <a:cubicBezTo>
                  <a:pt x="1671087" y="-34983"/>
                  <a:pt x="1901134" y="21929"/>
                  <a:pt x="2002980" y="0"/>
                </a:cubicBezTo>
                <a:cubicBezTo>
                  <a:pt x="2104826" y="-21929"/>
                  <a:pt x="2300370" y="5240"/>
                  <a:pt x="2448087" y="0"/>
                </a:cubicBezTo>
                <a:cubicBezTo>
                  <a:pt x="2595804" y="-5240"/>
                  <a:pt x="2859382" y="27742"/>
                  <a:pt x="3115747" y="0"/>
                </a:cubicBezTo>
                <a:cubicBezTo>
                  <a:pt x="3372112" y="-27742"/>
                  <a:pt x="3436672" y="4416"/>
                  <a:pt x="3560854" y="0"/>
                </a:cubicBezTo>
                <a:cubicBezTo>
                  <a:pt x="3685036" y="-4416"/>
                  <a:pt x="3821714" y="59592"/>
                  <a:pt x="4061599" y="0"/>
                </a:cubicBezTo>
                <a:cubicBezTo>
                  <a:pt x="4301485" y="-59592"/>
                  <a:pt x="4287868" y="8403"/>
                  <a:pt x="4506706" y="0"/>
                </a:cubicBezTo>
                <a:cubicBezTo>
                  <a:pt x="4725544" y="-8403"/>
                  <a:pt x="5106874" y="106351"/>
                  <a:pt x="5563834" y="0"/>
                </a:cubicBezTo>
                <a:cubicBezTo>
                  <a:pt x="5567108" y="104584"/>
                  <a:pt x="5518732" y="226187"/>
                  <a:pt x="5563834" y="400110"/>
                </a:cubicBezTo>
                <a:cubicBezTo>
                  <a:pt x="5608936" y="574033"/>
                  <a:pt x="5524619" y="599763"/>
                  <a:pt x="5563834" y="788216"/>
                </a:cubicBezTo>
                <a:cubicBezTo>
                  <a:pt x="5603049" y="976669"/>
                  <a:pt x="5545292" y="1021341"/>
                  <a:pt x="5563834" y="1200329"/>
                </a:cubicBezTo>
                <a:cubicBezTo>
                  <a:pt x="5422814" y="1229015"/>
                  <a:pt x="5217213" y="1144652"/>
                  <a:pt x="5063089" y="1200329"/>
                </a:cubicBezTo>
                <a:cubicBezTo>
                  <a:pt x="4908965" y="1256006"/>
                  <a:pt x="4615334" y="1134237"/>
                  <a:pt x="4395429" y="1200329"/>
                </a:cubicBezTo>
                <a:cubicBezTo>
                  <a:pt x="4175524" y="1266421"/>
                  <a:pt x="4031656" y="1139255"/>
                  <a:pt x="3727769" y="1200329"/>
                </a:cubicBezTo>
                <a:cubicBezTo>
                  <a:pt x="3423882" y="1261403"/>
                  <a:pt x="3461961" y="1165727"/>
                  <a:pt x="3338300" y="1200329"/>
                </a:cubicBezTo>
                <a:cubicBezTo>
                  <a:pt x="3214639" y="1234931"/>
                  <a:pt x="2924765" y="1190769"/>
                  <a:pt x="2781917" y="1200329"/>
                </a:cubicBezTo>
                <a:cubicBezTo>
                  <a:pt x="2639069" y="1209889"/>
                  <a:pt x="2428038" y="1157089"/>
                  <a:pt x="2281172" y="1200329"/>
                </a:cubicBezTo>
                <a:cubicBezTo>
                  <a:pt x="2134306" y="1243569"/>
                  <a:pt x="2020360" y="1188848"/>
                  <a:pt x="1891704" y="1200329"/>
                </a:cubicBezTo>
                <a:cubicBezTo>
                  <a:pt x="1763048" y="1211810"/>
                  <a:pt x="1509103" y="1158460"/>
                  <a:pt x="1279682" y="1200329"/>
                </a:cubicBezTo>
                <a:cubicBezTo>
                  <a:pt x="1050261" y="1242198"/>
                  <a:pt x="935580" y="1190654"/>
                  <a:pt x="723298" y="1200329"/>
                </a:cubicBezTo>
                <a:cubicBezTo>
                  <a:pt x="511016" y="1210004"/>
                  <a:pt x="242442" y="1117373"/>
                  <a:pt x="0" y="1200329"/>
                </a:cubicBezTo>
                <a:cubicBezTo>
                  <a:pt x="-25299" y="1002040"/>
                  <a:pt x="6455" y="897909"/>
                  <a:pt x="0" y="788216"/>
                </a:cubicBezTo>
                <a:cubicBezTo>
                  <a:pt x="-6455" y="678523"/>
                  <a:pt x="20818" y="536503"/>
                  <a:pt x="0" y="400110"/>
                </a:cubicBezTo>
                <a:cubicBezTo>
                  <a:pt x="-20818" y="263717"/>
                  <a:pt x="47069" y="173370"/>
                  <a:pt x="0" y="0"/>
                </a:cubicBezTo>
                <a:close/>
              </a:path>
              <a:path extrusionOk="0" h="1200329" w="5563834">
                <a:moveTo>
                  <a:pt x="0" y="0"/>
                </a:moveTo>
                <a:cubicBezTo>
                  <a:pt x="101395" y="-37960"/>
                  <a:pt x="195121" y="18724"/>
                  <a:pt x="389468" y="0"/>
                </a:cubicBezTo>
                <a:cubicBezTo>
                  <a:pt x="583815" y="-18724"/>
                  <a:pt x="840300" y="70392"/>
                  <a:pt x="1001490" y="0"/>
                </a:cubicBezTo>
                <a:cubicBezTo>
                  <a:pt x="1162680" y="-70392"/>
                  <a:pt x="1491882" y="49688"/>
                  <a:pt x="1669150" y="0"/>
                </a:cubicBezTo>
                <a:cubicBezTo>
                  <a:pt x="1846418" y="-49688"/>
                  <a:pt x="1980905" y="31891"/>
                  <a:pt x="2281172" y="0"/>
                </a:cubicBezTo>
                <a:cubicBezTo>
                  <a:pt x="2581439" y="-31891"/>
                  <a:pt x="2630349" y="14011"/>
                  <a:pt x="2726279" y="0"/>
                </a:cubicBezTo>
                <a:cubicBezTo>
                  <a:pt x="2822209" y="-14011"/>
                  <a:pt x="3104024" y="24297"/>
                  <a:pt x="3338300" y="0"/>
                </a:cubicBezTo>
                <a:cubicBezTo>
                  <a:pt x="3572576" y="-24297"/>
                  <a:pt x="3754231" y="57673"/>
                  <a:pt x="3950322" y="0"/>
                </a:cubicBezTo>
                <a:cubicBezTo>
                  <a:pt x="4146413" y="-57673"/>
                  <a:pt x="4188387" y="14314"/>
                  <a:pt x="4339791" y="0"/>
                </a:cubicBezTo>
                <a:cubicBezTo>
                  <a:pt x="4491195" y="-14314"/>
                  <a:pt x="4873833" y="1975"/>
                  <a:pt x="5007451" y="0"/>
                </a:cubicBezTo>
                <a:cubicBezTo>
                  <a:pt x="5141069" y="-1975"/>
                  <a:pt x="5365270" y="21282"/>
                  <a:pt x="5563834" y="0"/>
                </a:cubicBezTo>
                <a:cubicBezTo>
                  <a:pt x="5592876" y="171710"/>
                  <a:pt x="5546624" y="254205"/>
                  <a:pt x="5563834" y="400110"/>
                </a:cubicBezTo>
                <a:cubicBezTo>
                  <a:pt x="5581044" y="546015"/>
                  <a:pt x="5541966" y="686447"/>
                  <a:pt x="5563834" y="776213"/>
                </a:cubicBezTo>
                <a:cubicBezTo>
                  <a:pt x="5585702" y="865979"/>
                  <a:pt x="5544558" y="1037783"/>
                  <a:pt x="5563834" y="1200329"/>
                </a:cubicBezTo>
                <a:cubicBezTo>
                  <a:pt x="5282245" y="1241376"/>
                  <a:pt x="5182292" y="1193210"/>
                  <a:pt x="4896174" y="1200329"/>
                </a:cubicBezTo>
                <a:cubicBezTo>
                  <a:pt x="4610056" y="1207448"/>
                  <a:pt x="4640728" y="1161597"/>
                  <a:pt x="4451067" y="1200329"/>
                </a:cubicBezTo>
                <a:cubicBezTo>
                  <a:pt x="4261406" y="1239061"/>
                  <a:pt x="4084235" y="1144762"/>
                  <a:pt x="3839045" y="1200329"/>
                </a:cubicBezTo>
                <a:cubicBezTo>
                  <a:pt x="3593855" y="1255896"/>
                  <a:pt x="3556551" y="1181856"/>
                  <a:pt x="3449577" y="1200329"/>
                </a:cubicBezTo>
                <a:cubicBezTo>
                  <a:pt x="3342603" y="1218802"/>
                  <a:pt x="3071669" y="1144419"/>
                  <a:pt x="2837555" y="1200329"/>
                </a:cubicBezTo>
                <a:cubicBezTo>
                  <a:pt x="2603441" y="1256239"/>
                  <a:pt x="2557617" y="1162894"/>
                  <a:pt x="2448087" y="1200329"/>
                </a:cubicBezTo>
                <a:cubicBezTo>
                  <a:pt x="2338557" y="1237764"/>
                  <a:pt x="2166795" y="1175090"/>
                  <a:pt x="2058619" y="1200329"/>
                </a:cubicBezTo>
                <a:cubicBezTo>
                  <a:pt x="1950443" y="1225568"/>
                  <a:pt x="1742646" y="1152276"/>
                  <a:pt x="1502235" y="1200329"/>
                </a:cubicBezTo>
                <a:cubicBezTo>
                  <a:pt x="1261824" y="1248382"/>
                  <a:pt x="1246642" y="1176120"/>
                  <a:pt x="1112767" y="1200329"/>
                </a:cubicBezTo>
                <a:cubicBezTo>
                  <a:pt x="978892" y="1224538"/>
                  <a:pt x="255610" y="1119330"/>
                  <a:pt x="0" y="1200329"/>
                </a:cubicBezTo>
                <a:cubicBezTo>
                  <a:pt x="-9630" y="1018152"/>
                  <a:pt x="26235" y="935576"/>
                  <a:pt x="0" y="800219"/>
                </a:cubicBezTo>
                <a:cubicBezTo>
                  <a:pt x="-26235" y="664862"/>
                  <a:pt x="34726" y="572887"/>
                  <a:pt x="0" y="436120"/>
                </a:cubicBezTo>
                <a:cubicBezTo>
                  <a:pt x="-34726" y="299353"/>
                  <a:pt x="30727" y="108831"/>
                  <a:pt x="0" y="0"/>
                </a:cubicBezTo>
                <a:close/>
              </a:path>
            </a:pathLst>
          </a:custGeom>
          <a:solidFill>
            <a:srgbClr val="FFFFFF">
              <a:alpha val="92160"/>
            </a:srgbClr>
          </a:solidFill>
          <a:ln cap="flat" cmpd="sng" w="9525">
            <a:solidFill>
              <a:schemeClr val="lt2"/>
            </a:solidFill>
            <a:prstDash val="solid"/>
            <a:round/>
            <a:headEnd len="sm" w="sm" type="none"/>
            <a:tailEnd len="sm" w="sm" type="none"/>
          </a:ln>
        </p:spPr>
        <p:txBody>
          <a:bodyPr anchorCtr="0" anchor="t" bIns="68550" lIns="137150" spcFirstLastPara="1" rIns="137150" wrap="square" tIns="68550">
            <a:noAutofit/>
          </a:bodyPr>
          <a:lstStyle/>
          <a:p>
            <a:pPr indent="0" lvl="0" marL="0" marR="0" rtl="0" algn="l">
              <a:spcBef>
                <a:spcPts val="0"/>
              </a:spcBef>
              <a:spcAft>
                <a:spcPts val="0"/>
              </a:spcAft>
              <a:buNone/>
            </a:pPr>
            <a:r>
              <a:rPr lang="en-US" sz="2700">
                <a:solidFill>
                  <a:srgbClr val="0A3041"/>
                </a:solidFill>
                <a:latin typeface="Arial"/>
                <a:ea typeface="Arial"/>
                <a:cs typeface="Arial"/>
                <a:sym typeface="Arial"/>
              </a:rPr>
              <a:t>Given the context of urbanisation, engaging with an OPD is key to UN-Habitat and the partnership with WBU makes us walk the talk and being intentional about the engagement</a:t>
            </a:r>
            <a:r>
              <a:rPr lang="en-US" sz="2400">
                <a:solidFill>
                  <a:srgbClr val="0A3041"/>
                </a:solidFill>
                <a:latin typeface="Arial"/>
                <a:ea typeface="Arial"/>
                <a:cs typeface="Arial"/>
                <a:sym typeface="Arial"/>
              </a:rPr>
              <a:t>. </a:t>
            </a:r>
            <a:r>
              <a:rPr b="1" lang="en-US" sz="2700">
                <a:solidFill>
                  <a:srgbClr val="0A3041"/>
                </a:solidFill>
                <a:latin typeface="Arial"/>
                <a:ea typeface="Arial"/>
                <a:cs typeface="Arial"/>
                <a:sym typeface="Arial"/>
              </a:rPr>
              <a:t>Angela Mwai, UN-Habitat</a:t>
            </a:r>
            <a:r>
              <a:rPr lang="en-US" sz="2700">
                <a:solidFill>
                  <a:srgbClr val="0A3041"/>
                </a:solidFill>
                <a:latin typeface="Arial"/>
                <a:ea typeface="Arial"/>
                <a:cs typeface="Arial"/>
                <a:sym typeface="Arial"/>
              </a:rPr>
              <a:t>. </a:t>
            </a:r>
            <a:endParaRPr sz="2700">
              <a:solidFill>
                <a:srgbClr val="0A3041"/>
              </a:solidFill>
              <a:latin typeface="Arial"/>
              <a:ea typeface="Arial"/>
              <a:cs typeface="Arial"/>
              <a:sym typeface="Arial"/>
            </a:endParaRPr>
          </a:p>
        </p:txBody>
      </p:sp>
      <p:pic>
        <p:nvPicPr>
          <p:cNvPr descr="Open quotation mark" id="303" name="Google Shape;303;g2d52ba82a47_0_133"/>
          <p:cNvPicPr preferRelativeResize="0"/>
          <p:nvPr/>
        </p:nvPicPr>
        <p:blipFill rotWithShape="1">
          <a:blip r:embed="rId4">
            <a:alphaModFix/>
          </a:blip>
          <a:srcRect b="0" l="0" r="0" t="0"/>
          <a:stretch/>
        </p:blipFill>
        <p:spPr>
          <a:xfrm>
            <a:off x="8648704" y="215105"/>
            <a:ext cx="685801" cy="685801"/>
          </a:xfrm>
          <a:prstGeom prst="rect">
            <a:avLst/>
          </a:prstGeom>
          <a:noFill/>
          <a:ln>
            <a:noFill/>
          </a:ln>
        </p:spPr>
      </p:pic>
      <p:sp>
        <p:nvSpPr>
          <p:cNvPr id="304" name="Google Shape;304;g2d52ba82a47_0_133"/>
          <p:cNvSpPr/>
          <p:nvPr/>
        </p:nvSpPr>
        <p:spPr>
          <a:xfrm>
            <a:off x="9334504" y="2789010"/>
            <a:ext cx="8345749" cy="2631489"/>
          </a:xfrm>
          <a:custGeom>
            <a:rect b="b" l="l" r="r" t="t"/>
            <a:pathLst>
              <a:path extrusionOk="0" fill="none" h="1754326" w="5563833">
                <a:moveTo>
                  <a:pt x="0" y="0"/>
                </a:moveTo>
                <a:cubicBezTo>
                  <a:pt x="138137" y="-19001"/>
                  <a:pt x="389623" y="47652"/>
                  <a:pt x="556383" y="0"/>
                </a:cubicBezTo>
                <a:cubicBezTo>
                  <a:pt x="723143" y="-47652"/>
                  <a:pt x="992966" y="32082"/>
                  <a:pt x="1168405" y="0"/>
                </a:cubicBezTo>
                <a:cubicBezTo>
                  <a:pt x="1343844" y="-32082"/>
                  <a:pt x="1420299" y="9473"/>
                  <a:pt x="1557873" y="0"/>
                </a:cubicBezTo>
                <a:cubicBezTo>
                  <a:pt x="1695447" y="-9473"/>
                  <a:pt x="1789412" y="11787"/>
                  <a:pt x="1947342" y="0"/>
                </a:cubicBezTo>
                <a:cubicBezTo>
                  <a:pt x="2105272" y="-11787"/>
                  <a:pt x="2234799" y="11543"/>
                  <a:pt x="2336810" y="0"/>
                </a:cubicBezTo>
                <a:cubicBezTo>
                  <a:pt x="2438821" y="-11543"/>
                  <a:pt x="2624816" y="27340"/>
                  <a:pt x="2837555" y="0"/>
                </a:cubicBezTo>
                <a:cubicBezTo>
                  <a:pt x="3050295" y="-27340"/>
                  <a:pt x="3099577" y="16235"/>
                  <a:pt x="3338300" y="0"/>
                </a:cubicBezTo>
                <a:cubicBezTo>
                  <a:pt x="3577023" y="-16235"/>
                  <a:pt x="3606585" y="22143"/>
                  <a:pt x="3727768" y="0"/>
                </a:cubicBezTo>
                <a:cubicBezTo>
                  <a:pt x="3848951" y="-22143"/>
                  <a:pt x="4187733" y="70858"/>
                  <a:pt x="4395428" y="0"/>
                </a:cubicBezTo>
                <a:cubicBezTo>
                  <a:pt x="4603123" y="-70858"/>
                  <a:pt x="4695648" y="52832"/>
                  <a:pt x="4951811" y="0"/>
                </a:cubicBezTo>
                <a:cubicBezTo>
                  <a:pt x="5207974" y="-52832"/>
                  <a:pt x="5375659" y="30980"/>
                  <a:pt x="5563833" y="0"/>
                </a:cubicBezTo>
                <a:cubicBezTo>
                  <a:pt x="5628401" y="207363"/>
                  <a:pt x="5562646" y="332324"/>
                  <a:pt x="5563833" y="584775"/>
                </a:cubicBezTo>
                <a:cubicBezTo>
                  <a:pt x="5565020" y="837226"/>
                  <a:pt x="5514728" y="888238"/>
                  <a:pt x="5563833" y="1187094"/>
                </a:cubicBezTo>
                <a:cubicBezTo>
                  <a:pt x="5612938" y="1485950"/>
                  <a:pt x="5511267" y="1493335"/>
                  <a:pt x="5563833" y="1754326"/>
                </a:cubicBezTo>
                <a:cubicBezTo>
                  <a:pt x="5435735" y="1781069"/>
                  <a:pt x="5206250" y="1689468"/>
                  <a:pt x="5007450" y="1754326"/>
                </a:cubicBezTo>
                <a:cubicBezTo>
                  <a:pt x="4808650" y="1819184"/>
                  <a:pt x="4645733" y="1751914"/>
                  <a:pt x="4451066" y="1754326"/>
                </a:cubicBezTo>
                <a:cubicBezTo>
                  <a:pt x="4256399" y="1756738"/>
                  <a:pt x="4189367" y="1750529"/>
                  <a:pt x="4061598" y="1754326"/>
                </a:cubicBezTo>
                <a:cubicBezTo>
                  <a:pt x="3933829" y="1758123"/>
                  <a:pt x="3724637" y="1744961"/>
                  <a:pt x="3449576" y="1754326"/>
                </a:cubicBezTo>
                <a:cubicBezTo>
                  <a:pt x="3174515" y="1763691"/>
                  <a:pt x="3042570" y="1724536"/>
                  <a:pt x="2781917" y="1754326"/>
                </a:cubicBezTo>
                <a:cubicBezTo>
                  <a:pt x="2521264" y="1784116"/>
                  <a:pt x="2407926" y="1734193"/>
                  <a:pt x="2281172" y="1754326"/>
                </a:cubicBezTo>
                <a:cubicBezTo>
                  <a:pt x="2154419" y="1774459"/>
                  <a:pt x="1859221" y="1691905"/>
                  <a:pt x="1669150" y="1754326"/>
                </a:cubicBezTo>
                <a:cubicBezTo>
                  <a:pt x="1479079" y="1816747"/>
                  <a:pt x="1258169" y="1713311"/>
                  <a:pt x="1112767" y="1754326"/>
                </a:cubicBezTo>
                <a:cubicBezTo>
                  <a:pt x="967365" y="1795341"/>
                  <a:pt x="830299" y="1734737"/>
                  <a:pt x="556383" y="1754326"/>
                </a:cubicBezTo>
                <a:cubicBezTo>
                  <a:pt x="282467" y="1773915"/>
                  <a:pt x="259249" y="1716279"/>
                  <a:pt x="0" y="1754326"/>
                </a:cubicBezTo>
                <a:cubicBezTo>
                  <a:pt x="-42276" y="1518269"/>
                  <a:pt x="35831" y="1403039"/>
                  <a:pt x="0" y="1222180"/>
                </a:cubicBezTo>
                <a:cubicBezTo>
                  <a:pt x="-35831" y="1041321"/>
                  <a:pt x="66326" y="910454"/>
                  <a:pt x="0" y="619862"/>
                </a:cubicBezTo>
                <a:cubicBezTo>
                  <a:pt x="-66326" y="329270"/>
                  <a:pt x="47022" y="237181"/>
                  <a:pt x="0" y="0"/>
                </a:cubicBezTo>
                <a:close/>
              </a:path>
              <a:path extrusionOk="0" h="1754326" w="5563833">
                <a:moveTo>
                  <a:pt x="0" y="0"/>
                </a:moveTo>
                <a:cubicBezTo>
                  <a:pt x="210650" y="-44676"/>
                  <a:pt x="447213" y="62295"/>
                  <a:pt x="612022" y="0"/>
                </a:cubicBezTo>
                <a:cubicBezTo>
                  <a:pt x="776831" y="-62295"/>
                  <a:pt x="884304" y="1023"/>
                  <a:pt x="1001490" y="0"/>
                </a:cubicBezTo>
                <a:cubicBezTo>
                  <a:pt x="1118676" y="-1023"/>
                  <a:pt x="1380935" y="69946"/>
                  <a:pt x="1669150" y="0"/>
                </a:cubicBezTo>
                <a:cubicBezTo>
                  <a:pt x="1957365" y="-69946"/>
                  <a:pt x="2058894" y="43098"/>
                  <a:pt x="2225533" y="0"/>
                </a:cubicBezTo>
                <a:cubicBezTo>
                  <a:pt x="2392172" y="-43098"/>
                  <a:pt x="2610360" y="34822"/>
                  <a:pt x="2893193" y="0"/>
                </a:cubicBezTo>
                <a:cubicBezTo>
                  <a:pt x="3176026" y="-34822"/>
                  <a:pt x="3214137" y="171"/>
                  <a:pt x="3338300" y="0"/>
                </a:cubicBezTo>
                <a:cubicBezTo>
                  <a:pt x="3462463" y="-171"/>
                  <a:pt x="3618959" y="22368"/>
                  <a:pt x="3727768" y="0"/>
                </a:cubicBezTo>
                <a:cubicBezTo>
                  <a:pt x="3836577" y="-22368"/>
                  <a:pt x="4138393" y="66710"/>
                  <a:pt x="4395428" y="0"/>
                </a:cubicBezTo>
                <a:cubicBezTo>
                  <a:pt x="4652463" y="-66710"/>
                  <a:pt x="4687572" y="41163"/>
                  <a:pt x="4784896" y="0"/>
                </a:cubicBezTo>
                <a:cubicBezTo>
                  <a:pt x="4882220" y="-41163"/>
                  <a:pt x="5391245" y="17774"/>
                  <a:pt x="5563833" y="0"/>
                </a:cubicBezTo>
                <a:cubicBezTo>
                  <a:pt x="5573111" y="211932"/>
                  <a:pt x="5505906" y="408300"/>
                  <a:pt x="5563833" y="532146"/>
                </a:cubicBezTo>
                <a:cubicBezTo>
                  <a:pt x="5621760" y="655992"/>
                  <a:pt x="5539317" y="1017192"/>
                  <a:pt x="5563833" y="1152007"/>
                </a:cubicBezTo>
                <a:cubicBezTo>
                  <a:pt x="5588349" y="1286822"/>
                  <a:pt x="5548012" y="1608361"/>
                  <a:pt x="5563833" y="1754326"/>
                </a:cubicBezTo>
                <a:cubicBezTo>
                  <a:pt x="5447391" y="1773638"/>
                  <a:pt x="5315811" y="1747168"/>
                  <a:pt x="5118726" y="1754326"/>
                </a:cubicBezTo>
                <a:cubicBezTo>
                  <a:pt x="4921641" y="1761484"/>
                  <a:pt x="4794543" y="1749172"/>
                  <a:pt x="4617981" y="1754326"/>
                </a:cubicBezTo>
                <a:cubicBezTo>
                  <a:pt x="4441419" y="1759480"/>
                  <a:pt x="4223769" y="1741043"/>
                  <a:pt x="3950321" y="1754326"/>
                </a:cubicBezTo>
                <a:cubicBezTo>
                  <a:pt x="3676873" y="1767609"/>
                  <a:pt x="3583247" y="1735552"/>
                  <a:pt x="3282661" y="1754326"/>
                </a:cubicBezTo>
                <a:cubicBezTo>
                  <a:pt x="2982075" y="1773100"/>
                  <a:pt x="2960583" y="1703547"/>
                  <a:pt x="2837555" y="1754326"/>
                </a:cubicBezTo>
                <a:cubicBezTo>
                  <a:pt x="2714527" y="1805105"/>
                  <a:pt x="2485239" y="1738951"/>
                  <a:pt x="2392448" y="1754326"/>
                </a:cubicBezTo>
                <a:cubicBezTo>
                  <a:pt x="2299657" y="1769701"/>
                  <a:pt x="2148057" y="1730109"/>
                  <a:pt x="1947342" y="1754326"/>
                </a:cubicBezTo>
                <a:cubicBezTo>
                  <a:pt x="1746627" y="1778543"/>
                  <a:pt x="1541973" y="1734334"/>
                  <a:pt x="1279682" y="1754326"/>
                </a:cubicBezTo>
                <a:cubicBezTo>
                  <a:pt x="1017391" y="1774318"/>
                  <a:pt x="887752" y="1702314"/>
                  <a:pt x="778937" y="1754326"/>
                </a:cubicBezTo>
                <a:cubicBezTo>
                  <a:pt x="670123" y="1806338"/>
                  <a:pt x="220327" y="1707455"/>
                  <a:pt x="0" y="1754326"/>
                </a:cubicBezTo>
                <a:cubicBezTo>
                  <a:pt x="-23245" y="1579960"/>
                  <a:pt x="57635" y="1295965"/>
                  <a:pt x="0" y="1152007"/>
                </a:cubicBezTo>
                <a:cubicBezTo>
                  <a:pt x="-57635" y="1008049"/>
                  <a:pt x="62734" y="857235"/>
                  <a:pt x="0" y="602319"/>
                </a:cubicBezTo>
                <a:cubicBezTo>
                  <a:pt x="-62734" y="347403"/>
                  <a:pt x="37922" y="201590"/>
                  <a:pt x="0" y="0"/>
                </a:cubicBezTo>
                <a:close/>
              </a:path>
            </a:pathLst>
          </a:custGeom>
          <a:solidFill>
            <a:srgbClr val="FFFFFF">
              <a:alpha val="92160"/>
            </a:srgbClr>
          </a:solidFill>
          <a:ln cap="flat" cmpd="sng" w="9525">
            <a:solidFill>
              <a:schemeClr val="lt2"/>
            </a:solidFill>
            <a:prstDash val="solid"/>
            <a:round/>
            <a:headEnd len="sm" w="sm" type="none"/>
            <a:tailEnd len="sm" w="sm" type="none"/>
          </a:ln>
        </p:spPr>
        <p:txBody>
          <a:bodyPr anchorCtr="0" anchor="t" bIns="68550" lIns="137150" spcFirstLastPara="1" rIns="137150" wrap="square" tIns="68550">
            <a:noAutofit/>
          </a:bodyPr>
          <a:lstStyle/>
          <a:p>
            <a:pPr indent="0" lvl="0" marL="0" marR="0" rtl="0" algn="l">
              <a:spcBef>
                <a:spcPts val="0"/>
              </a:spcBef>
              <a:spcAft>
                <a:spcPts val="0"/>
              </a:spcAft>
              <a:buNone/>
            </a:pPr>
            <a:r>
              <a:rPr lang="en-US" sz="2700">
                <a:solidFill>
                  <a:srgbClr val="0A3041"/>
                </a:solidFill>
                <a:latin typeface="Arial"/>
                <a:ea typeface="Arial"/>
                <a:cs typeface="Arial"/>
                <a:sym typeface="Arial"/>
              </a:rPr>
              <a:t>This has led to a lasting change for our policy priorities, with the understanding of the importance of accessibility as a critical pillar to truly build cities and territories for all. This progress would not have been possible without the engagement of the WBU. </a:t>
            </a:r>
            <a:r>
              <a:rPr b="1" lang="en-US" sz="2700">
                <a:solidFill>
                  <a:srgbClr val="0A3041"/>
                </a:solidFill>
                <a:latin typeface="Arial"/>
                <a:ea typeface="Arial"/>
                <a:cs typeface="Arial"/>
                <a:sym typeface="Arial"/>
              </a:rPr>
              <a:t>Federico Batista Poitier, UCLG</a:t>
            </a:r>
            <a:r>
              <a:rPr lang="en-US" sz="2700">
                <a:solidFill>
                  <a:srgbClr val="0A3041"/>
                </a:solidFill>
                <a:latin typeface="Arial"/>
                <a:ea typeface="Arial"/>
                <a:cs typeface="Arial"/>
                <a:sym typeface="Arial"/>
              </a:rPr>
              <a:t>.</a:t>
            </a:r>
            <a:endParaRPr sz="2700">
              <a:solidFill>
                <a:srgbClr val="0A3041"/>
              </a:solidFill>
              <a:latin typeface="Arial"/>
              <a:ea typeface="Arial"/>
              <a:cs typeface="Arial"/>
              <a:sym typeface="Arial"/>
            </a:endParaRPr>
          </a:p>
        </p:txBody>
      </p:sp>
      <p:sp>
        <p:nvSpPr>
          <p:cNvPr id="305" name="Google Shape;305;g2d52ba82a47_0_133"/>
          <p:cNvSpPr/>
          <p:nvPr/>
        </p:nvSpPr>
        <p:spPr>
          <a:xfrm>
            <a:off x="9334504" y="5784480"/>
            <a:ext cx="8345749" cy="3877985"/>
          </a:xfrm>
          <a:custGeom>
            <a:rect b="b" l="l" r="r" t="t"/>
            <a:pathLst>
              <a:path extrusionOk="0" fill="none" h="2585323" w="5563833">
                <a:moveTo>
                  <a:pt x="0" y="0"/>
                </a:moveTo>
                <a:cubicBezTo>
                  <a:pt x="228283" y="-29654"/>
                  <a:pt x="364623" y="30416"/>
                  <a:pt x="500745" y="0"/>
                </a:cubicBezTo>
                <a:cubicBezTo>
                  <a:pt x="636867" y="-30416"/>
                  <a:pt x="806779" y="55362"/>
                  <a:pt x="1057128" y="0"/>
                </a:cubicBezTo>
                <a:cubicBezTo>
                  <a:pt x="1307477" y="-55362"/>
                  <a:pt x="1357772" y="66673"/>
                  <a:pt x="1613512" y="0"/>
                </a:cubicBezTo>
                <a:cubicBezTo>
                  <a:pt x="1869252" y="-66673"/>
                  <a:pt x="1881300" y="11010"/>
                  <a:pt x="2058618" y="0"/>
                </a:cubicBezTo>
                <a:cubicBezTo>
                  <a:pt x="2235936" y="-11010"/>
                  <a:pt x="2254663" y="5356"/>
                  <a:pt x="2448087" y="0"/>
                </a:cubicBezTo>
                <a:cubicBezTo>
                  <a:pt x="2641511" y="-5356"/>
                  <a:pt x="2910185" y="71097"/>
                  <a:pt x="3060108" y="0"/>
                </a:cubicBezTo>
                <a:cubicBezTo>
                  <a:pt x="3210031" y="-71097"/>
                  <a:pt x="3307516" y="15280"/>
                  <a:pt x="3505215" y="0"/>
                </a:cubicBezTo>
                <a:cubicBezTo>
                  <a:pt x="3702914" y="-15280"/>
                  <a:pt x="3797000" y="22975"/>
                  <a:pt x="4005960" y="0"/>
                </a:cubicBezTo>
                <a:cubicBezTo>
                  <a:pt x="4214920" y="-22975"/>
                  <a:pt x="4314751" y="48024"/>
                  <a:pt x="4506705" y="0"/>
                </a:cubicBezTo>
                <a:cubicBezTo>
                  <a:pt x="4698660" y="-48024"/>
                  <a:pt x="5102978" y="92701"/>
                  <a:pt x="5563833" y="0"/>
                </a:cubicBezTo>
                <a:cubicBezTo>
                  <a:pt x="5586829" y="230118"/>
                  <a:pt x="5525595" y="412499"/>
                  <a:pt x="5563833" y="517065"/>
                </a:cubicBezTo>
                <a:cubicBezTo>
                  <a:pt x="5602071" y="621632"/>
                  <a:pt x="5526608" y="833559"/>
                  <a:pt x="5563833" y="982423"/>
                </a:cubicBezTo>
                <a:cubicBezTo>
                  <a:pt x="5601058" y="1131287"/>
                  <a:pt x="5558822" y="1243215"/>
                  <a:pt x="5563833" y="1499487"/>
                </a:cubicBezTo>
                <a:cubicBezTo>
                  <a:pt x="5568844" y="1755759"/>
                  <a:pt x="5529778" y="1776954"/>
                  <a:pt x="5563833" y="1938992"/>
                </a:cubicBezTo>
                <a:cubicBezTo>
                  <a:pt x="5597888" y="2101031"/>
                  <a:pt x="5541303" y="2329219"/>
                  <a:pt x="5563833" y="2585323"/>
                </a:cubicBezTo>
                <a:cubicBezTo>
                  <a:pt x="5364201" y="2625649"/>
                  <a:pt x="5177680" y="2581411"/>
                  <a:pt x="4896173" y="2585323"/>
                </a:cubicBezTo>
                <a:cubicBezTo>
                  <a:pt x="4614666" y="2589235"/>
                  <a:pt x="4673469" y="2569168"/>
                  <a:pt x="4506705" y="2585323"/>
                </a:cubicBezTo>
                <a:cubicBezTo>
                  <a:pt x="4339941" y="2601478"/>
                  <a:pt x="4085606" y="2550457"/>
                  <a:pt x="3950321" y="2585323"/>
                </a:cubicBezTo>
                <a:cubicBezTo>
                  <a:pt x="3815036" y="2620189"/>
                  <a:pt x="3480961" y="2544954"/>
                  <a:pt x="3338300" y="2585323"/>
                </a:cubicBezTo>
                <a:cubicBezTo>
                  <a:pt x="3195639" y="2625692"/>
                  <a:pt x="3034444" y="2564941"/>
                  <a:pt x="2837555" y="2585323"/>
                </a:cubicBezTo>
                <a:cubicBezTo>
                  <a:pt x="2640666" y="2605705"/>
                  <a:pt x="2542582" y="2554926"/>
                  <a:pt x="2392448" y="2585323"/>
                </a:cubicBezTo>
                <a:cubicBezTo>
                  <a:pt x="2242314" y="2615720"/>
                  <a:pt x="2133724" y="2559806"/>
                  <a:pt x="2002980" y="2585323"/>
                </a:cubicBezTo>
                <a:cubicBezTo>
                  <a:pt x="1872236" y="2610840"/>
                  <a:pt x="1669695" y="2535623"/>
                  <a:pt x="1390958" y="2585323"/>
                </a:cubicBezTo>
                <a:cubicBezTo>
                  <a:pt x="1112221" y="2635023"/>
                  <a:pt x="1147545" y="2546693"/>
                  <a:pt x="945852" y="2585323"/>
                </a:cubicBezTo>
                <a:cubicBezTo>
                  <a:pt x="744159" y="2623953"/>
                  <a:pt x="451367" y="2497714"/>
                  <a:pt x="0" y="2585323"/>
                </a:cubicBezTo>
                <a:cubicBezTo>
                  <a:pt x="-45220" y="2323944"/>
                  <a:pt x="20225" y="2230540"/>
                  <a:pt x="0" y="2042405"/>
                </a:cubicBezTo>
                <a:cubicBezTo>
                  <a:pt x="-20225" y="1854270"/>
                  <a:pt x="33848" y="1690866"/>
                  <a:pt x="0" y="1551194"/>
                </a:cubicBezTo>
                <a:cubicBezTo>
                  <a:pt x="-33848" y="1411522"/>
                  <a:pt x="50213" y="1127578"/>
                  <a:pt x="0" y="982423"/>
                </a:cubicBezTo>
                <a:cubicBezTo>
                  <a:pt x="-50213" y="837268"/>
                  <a:pt x="47107" y="213905"/>
                  <a:pt x="0" y="0"/>
                </a:cubicBezTo>
                <a:close/>
              </a:path>
              <a:path extrusionOk="0" h="2585323" w="5563833">
                <a:moveTo>
                  <a:pt x="0" y="0"/>
                </a:moveTo>
                <a:cubicBezTo>
                  <a:pt x="247497" y="-20507"/>
                  <a:pt x="393792" y="32170"/>
                  <a:pt x="500745" y="0"/>
                </a:cubicBezTo>
                <a:cubicBezTo>
                  <a:pt x="607699" y="-32170"/>
                  <a:pt x="786966" y="63986"/>
                  <a:pt x="1057128" y="0"/>
                </a:cubicBezTo>
                <a:cubicBezTo>
                  <a:pt x="1327290" y="-63986"/>
                  <a:pt x="1384242" y="43044"/>
                  <a:pt x="1502235" y="0"/>
                </a:cubicBezTo>
                <a:cubicBezTo>
                  <a:pt x="1620228" y="-43044"/>
                  <a:pt x="1869988" y="79710"/>
                  <a:pt x="2169895" y="0"/>
                </a:cubicBezTo>
                <a:cubicBezTo>
                  <a:pt x="2469802" y="-79710"/>
                  <a:pt x="2639972" y="70695"/>
                  <a:pt x="2781917" y="0"/>
                </a:cubicBezTo>
                <a:cubicBezTo>
                  <a:pt x="2923862" y="-70695"/>
                  <a:pt x="3013403" y="45069"/>
                  <a:pt x="3227023" y="0"/>
                </a:cubicBezTo>
                <a:cubicBezTo>
                  <a:pt x="3440643" y="-45069"/>
                  <a:pt x="3585890" y="48167"/>
                  <a:pt x="3839045" y="0"/>
                </a:cubicBezTo>
                <a:cubicBezTo>
                  <a:pt x="4092200" y="-48167"/>
                  <a:pt x="4153651" y="41835"/>
                  <a:pt x="4284151" y="0"/>
                </a:cubicBezTo>
                <a:cubicBezTo>
                  <a:pt x="4414651" y="-41835"/>
                  <a:pt x="4791913" y="48418"/>
                  <a:pt x="4951811" y="0"/>
                </a:cubicBezTo>
                <a:cubicBezTo>
                  <a:pt x="5111709" y="-48418"/>
                  <a:pt x="5349254" y="38035"/>
                  <a:pt x="5563833" y="0"/>
                </a:cubicBezTo>
                <a:cubicBezTo>
                  <a:pt x="5577252" y="186931"/>
                  <a:pt x="5536053" y="323286"/>
                  <a:pt x="5563833" y="568771"/>
                </a:cubicBezTo>
                <a:cubicBezTo>
                  <a:pt x="5591613" y="814256"/>
                  <a:pt x="5536060" y="922179"/>
                  <a:pt x="5563833" y="1059982"/>
                </a:cubicBezTo>
                <a:cubicBezTo>
                  <a:pt x="5591606" y="1197785"/>
                  <a:pt x="5537294" y="1377874"/>
                  <a:pt x="5563833" y="1602900"/>
                </a:cubicBezTo>
                <a:cubicBezTo>
                  <a:pt x="5590372" y="1827926"/>
                  <a:pt x="5531602" y="1880590"/>
                  <a:pt x="5563833" y="2094112"/>
                </a:cubicBezTo>
                <a:cubicBezTo>
                  <a:pt x="5596064" y="2307634"/>
                  <a:pt x="5526342" y="2423456"/>
                  <a:pt x="5563833" y="2585323"/>
                </a:cubicBezTo>
                <a:cubicBezTo>
                  <a:pt x="5350035" y="2593921"/>
                  <a:pt x="5306763" y="2547777"/>
                  <a:pt x="5063088" y="2585323"/>
                </a:cubicBezTo>
                <a:cubicBezTo>
                  <a:pt x="4819413" y="2622869"/>
                  <a:pt x="4782832" y="2533154"/>
                  <a:pt x="4562343" y="2585323"/>
                </a:cubicBezTo>
                <a:cubicBezTo>
                  <a:pt x="4341854" y="2637492"/>
                  <a:pt x="4201154" y="2548999"/>
                  <a:pt x="4061598" y="2585323"/>
                </a:cubicBezTo>
                <a:cubicBezTo>
                  <a:pt x="3922042" y="2621647"/>
                  <a:pt x="3765966" y="2566381"/>
                  <a:pt x="3672130" y="2585323"/>
                </a:cubicBezTo>
                <a:cubicBezTo>
                  <a:pt x="3578294" y="2604265"/>
                  <a:pt x="3376640" y="2579868"/>
                  <a:pt x="3282661" y="2585323"/>
                </a:cubicBezTo>
                <a:cubicBezTo>
                  <a:pt x="3188682" y="2590778"/>
                  <a:pt x="2888160" y="2566363"/>
                  <a:pt x="2670640" y="2585323"/>
                </a:cubicBezTo>
                <a:cubicBezTo>
                  <a:pt x="2453120" y="2604283"/>
                  <a:pt x="2433973" y="2565334"/>
                  <a:pt x="2225533" y="2585323"/>
                </a:cubicBezTo>
                <a:cubicBezTo>
                  <a:pt x="2017093" y="2605312"/>
                  <a:pt x="1791426" y="2545649"/>
                  <a:pt x="1557873" y="2585323"/>
                </a:cubicBezTo>
                <a:cubicBezTo>
                  <a:pt x="1324320" y="2624997"/>
                  <a:pt x="1215861" y="2558156"/>
                  <a:pt x="1057128" y="2585323"/>
                </a:cubicBezTo>
                <a:cubicBezTo>
                  <a:pt x="898396" y="2612490"/>
                  <a:pt x="695810" y="2569835"/>
                  <a:pt x="556383" y="2585323"/>
                </a:cubicBezTo>
                <a:cubicBezTo>
                  <a:pt x="416956" y="2600811"/>
                  <a:pt x="216874" y="2536519"/>
                  <a:pt x="0" y="2585323"/>
                </a:cubicBezTo>
                <a:cubicBezTo>
                  <a:pt x="-32603" y="2370775"/>
                  <a:pt x="30768" y="2170972"/>
                  <a:pt x="0" y="2042405"/>
                </a:cubicBezTo>
                <a:cubicBezTo>
                  <a:pt x="-30768" y="1913838"/>
                  <a:pt x="47705" y="1770372"/>
                  <a:pt x="0" y="1577047"/>
                </a:cubicBezTo>
                <a:cubicBezTo>
                  <a:pt x="-47705" y="1383722"/>
                  <a:pt x="35252" y="1309422"/>
                  <a:pt x="0" y="1137542"/>
                </a:cubicBezTo>
                <a:cubicBezTo>
                  <a:pt x="-35252" y="965662"/>
                  <a:pt x="28298" y="861281"/>
                  <a:pt x="0" y="646331"/>
                </a:cubicBezTo>
                <a:cubicBezTo>
                  <a:pt x="-28298" y="431381"/>
                  <a:pt x="71629" y="264519"/>
                  <a:pt x="0" y="0"/>
                </a:cubicBezTo>
                <a:close/>
              </a:path>
            </a:pathLst>
          </a:custGeom>
          <a:solidFill>
            <a:srgbClr val="FFFFFF">
              <a:alpha val="92160"/>
            </a:srgbClr>
          </a:solidFill>
          <a:ln cap="flat" cmpd="sng" w="9525">
            <a:solidFill>
              <a:schemeClr val="lt2"/>
            </a:solidFill>
            <a:prstDash val="solid"/>
            <a:round/>
            <a:headEnd len="sm" w="sm" type="none"/>
            <a:tailEnd len="sm" w="sm" type="none"/>
          </a:ln>
        </p:spPr>
        <p:txBody>
          <a:bodyPr anchorCtr="0" anchor="t" bIns="68550" lIns="137150" spcFirstLastPara="1" rIns="137150" wrap="square" tIns="68550">
            <a:noAutofit/>
          </a:bodyPr>
          <a:lstStyle/>
          <a:p>
            <a:pPr indent="0" lvl="0" marL="0" marR="0" rtl="0" algn="l">
              <a:spcBef>
                <a:spcPts val="0"/>
              </a:spcBef>
              <a:spcAft>
                <a:spcPts val="0"/>
              </a:spcAft>
              <a:buNone/>
            </a:pPr>
            <a:r>
              <a:rPr lang="en-US" sz="2700">
                <a:solidFill>
                  <a:srgbClr val="0A3041"/>
                </a:solidFill>
                <a:latin typeface="Arial"/>
                <a:ea typeface="Arial"/>
                <a:cs typeface="Arial"/>
                <a:sym typeface="Arial"/>
              </a:rPr>
              <a:t>The intersection of ageing and disability and urbanisation is absolutely critical and relevant and there was no connection before we entered in partnership. Without this collaboration, we would have been living in siloes. Ageing would not be on the agenda without the support from WBU. </a:t>
            </a:r>
            <a:r>
              <a:rPr b="1" lang="en-US" sz="2700">
                <a:solidFill>
                  <a:srgbClr val="0A3041"/>
                </a:solidFill>
                <a:latin typeface="Arial"/>
                <a:ea typeface="Arial"/>
                <a:cs typeface="Arial"/>
                <a:sym typeface="Arial"/>
              </a:rPr>
              <a:t>Katherine Kline, Co-Chair Older Persons, Partner Constituency Group, General Assembly of Partners.</a:t>
            </a:r>
            <a:endParaRPr b="1" sz="2700">
              <a:solidFill>
                <a:srgbClr val="0A3041"/>
              </a:solidFill>
              <a:latin typeface="Arial"/>
              <a:ea typeface="Arial"/>
              <a:cs typeface="Arial"/>
              <a:sym typeface="Arial"/>
            </a:endParaRPr>
          </a:p>
        </p:txBody>
      </p:sp>
      <p:grpSp>
        <p:nvGrpSpPr>
          <p:cNvPr id="306" name="Google Shape;306;g2d52ba82a47_0_133"/>
          <p:cNvGrpSpPr/>
          <p:nvPr/>
        </p:nvGrpSpPr>
        <p:grpSpPr>
          <a:xfrm>
            <a:off x="746262" y="807762"/>
            <a:ext cx="7665903" cy="8091318"/>
            <a:chOff x="1576385" y="-205497"/>
            <a:chExt cx="5110602" cy="5394212"/>
          </a:xfrm>
        </p:grpSpPr>
        <p:sp>
          <p:nvSpPr>
            <p:cNvPr id="307" name="Google Shape;307;g2d52ba82a47_0_133"/>
            <p:cNvSpPr/>
            <p:nvPr/>
          </p:nvSpPr>
          <p:spPr>
            <a:xfrm>
              <a:off x="3471392" y="2181850"/>
              <a:ext cx="2666700" cy="2666700"/>
            </a:xfrm>
            <a:custGeom>
              <a:rect b="b" l="l" r="r" t="t"/>
              <a:pathLst>
                <a:path extrusionOk="0" h="120000" w="120000">
                  <a:moveTo>
                    <a:pt x="85177" y="19133"/>
                  </a:moveTo>
                  <a:lnTo>
                    <a:pt x="94511" y="11300"/>
                  </a:lnTo>
                  <a:lnTo>
                    <a:pt x="101967" y="17557"/>
                  </a:lnTo>
                  <a:lnTo>
                    <a:pt x="95875" y="28109"/>
                  </a:lnTo>
                  <a:lnTo>
                    <a:pt x="95875" y="28109"/>
                  </a:lnTo>
                  <a:cubicBezTo>
                    <a:pt x="100207" y="32983"/>
                    <a:pt x="103501" y="38688"/>
                    <a:pt x="105555" y="44877"/>
                  </a:cubicBezTo>
                  <a:lnTo>
                    <a:pt x="117740" y="44877"/>
                  </a:lnTo>
                  <a:lnTo>
                    <a:pt x="119431" y="54463"/>
                  </a:lnTo>
                  <a:lnTo>
                    <a:pt x="107980" y="58630"/>
                  </a:lnTo>
                  <a:lnTo>
                    <a:pt x="107980" y="58630"/>
                  </a:lnTo>
                  <a:cubicBezTo>
                    <a:pt x="108167" y="65148"/>
                    <a:pt x="107023" y="71636"/>
                    <a:pt x="104618" y="77697"/>
                  </a:cubicBezTo>
                  <a:lnTo>
                    <a:pt x="113953" y="85530"/>
                  </a:lnTo>
                  <a:lnTo>
                    <a:pt x="109086" y="93960"/>
                  </a:lnTo>
                  <a:lnTo>
                    <a:pt x="97636" y="89792"/>
                  </a:lnTo>
                  <a:cubicBezTo>
                    <a:pt x="93588" y="94905"/>
                    <a:pt x="88542" y="99139"/>
                    <a:pt x="82804" y="102237"/>
                  </a:cubicBezTo>
                  <a:lnTo>
                    <a:pt x="84920" y="114237"/>
                  </a:lnTo>
                  <a:lnTo>
                    <a:pt x="75773" y="117566"/>
                  </a:lnTo>
                  <a:lnTo>
                    <a:pt x="69681" y="107014"/>
                  </a:lnTo>
                  <a:lnTo>
                    <a:pt x="69681" y="107014"/>
                  </a:lnTo>
                  <a:cubicBezTo>
                    <a:pt x="63294" y="108329"/>
                    <a:pt x="56706" y="108329"/>
                    <a:pt x="50319" y="107014"/>
                  </a:cubicBezTo>
                  <a:lnTo>
                    <a:pt x="44227" y="117566"/>
                  </a:lnTo>
                  <a:lnTo>
                    <a:pt x="35080" y="114237"/>
                  </a:lnTo>
                  <a:lnTo>
                    <a:pt x="37196" y="102237"/>
                  </a:lnTo>
                  <a:lnTo>
                    <a:pt x="37196" y="102237"/>
                  </a:lnTo>
                  <a:cubicBezTo>
                    <a:pt x="31458" y="99139"/>
                    <a:pt x="26412" y="94905"/>
                    <a:pt x="22364" y="89792"/>
                  </a:cubicBezTo>
                  <a:lnTo>
                    <a:pt x="10914" y="93960"/>
                  </a:lnTo>
                  <a:lnTo>
                    <a:pt x="6047" y="85530"/>
                  </a:lnTo>
                  <a:lnTo>
                    <a:pt x="15382" y="77697"/>
                  </a:lnTo>
                  <a:lnTo>
                    <a:pt x="15382" y="77697"/>
                  </a:lnTo>
                  <a:cubicBezTo>
                    <a:pt x="12977" y="71636"/>
                    <a:pt x="11833" y="65148"/>
                    <a:pt x="12020" y="58630"/>
                  </a:cubicBezTo>
                  <a:lnTo>
                    <a:pt x="569" y="54463"/>
                  </a:lnTo>
                  <a:lnTo>
                    <a:pt x="2260" y="44877"/>
                  </a:lnTo>
                  <a:lnTo>
                    <a:pt x="14445" y="44877"/>
                  </a:lnTo>
                  <a:lnTo>
                    <a:pt x="14445" y="44877"/>
                  </a:lnTo>
                  <a:cubicBezTo>
                    <a:pt x="16499" y="38688"/>
                    <a:pt x="19793" y="32983"/>
                    <a:pt x="24125" y="28109"/>
                  </a:cubicBezTo>
                  <a:lnTo>
                    <a:pt x="18033" y="17557"/>
                  </a:lnTo>
                  <a:lnTo>
                    <a:pt x="25489" y="11300"/>
                  </a:lnTo>
                  <a:lnTo>
                    <a:pt x="34823" y="19133"/>
                  </a:lnTo>
                  <a:lnTo>
                    <a:pt x="34823" y="19133"/>
                  </a:lnTo>
                  <a:cubicBezTo>
                    <a:pt x="40375" y="15712"/>
                    <a:pt x="46566" y="13459"/>
                    <a:pt x="53017" y="12511"/>
                  </a:cubicBezTo>
                  <a:lnTo>
                    <a:pt x="55133" y="511"/>
                  </a:lnTo>
                  <a:lnTo>
                    <a:pt x="64867" y="511"/>
                  </a:lnTo>
                  <a:lnTo>
                    <a:pt x="66983" y="12511"/>
                  </a:lnTo>
                  <a:lnTo>
                    <a:pt x="66983" y="12511"/>
                  </a:lnTo>
                  <a:cubicBezTo>
                    <a:pt x="73434" y="13459"/>
                    <a:pt x="79625" y="15712"/>
                    <a:pt x="85177" y="19133"/>
                  </a:cubicBezTo>
                  <a:close/>
                </a:path>
              </a:pathLst>
            </a:custGeom>
            <a:gradFill>
              <a:gsLst>
                <a:gs pos="0">
                  <a:schemeClr val="lt1"/>
                </a:gs>
                <a:gs pos="50000">
                  <a:schemeClr val="lt1"/>
                </a:gs>
                <a:gs pos="100000">
                  <a:schemeClr val="lt1"/>
                </a:gs>
              </a:gsLst>
              <a:lin ang="5400012" scaled="0"/>
            </a:gra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308" name="Google Shape;308;g2d52ba82a47_0_133"/>
            <p:cNvSpPr txBox="1"/>
            <p:nvPr/>
          </p:nvSpPr>
          <p:spPr>
            <a:xfrm>
              <a:off x="4007519" y="2806513"/>
              <a:ext cx="1594500" cy="13707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rgbClr val="0A3041"/>
                </a:buClr>
                <a:buSzPts val="3600"/>
                <a:buFont typeface="Arial"/>
                <a:buNone/>
              </a:pPr>
              <a:r>
                <a:rPr b="1" lang="en-US" sz="3600">
                  <a:solidFill>
                    <a:srgbClr val="0A3041"/>
                  </a:solidFill>
                  <a:latin typeface="Arial"/>
                  <a:ea typeface="Arial"/>
                  <a:cs typeface="Arial"/>
                  <a:sym typeface="Arial"/>
                </a:rPr>
                <a:t>CRPD</a:t>
              </a:r>
              <a:endParaRPr sz="2100"/>
            </a:p>
          </p:txBody>
        </p:sp>
        <p:sp>
          <p:nvSpPr>
            <p:cNvPr id="309" name="Google Shape;309;g2d52ba82a47_0_133"/>
            <p:cNvSpPr/>
            <p:nvPr/>
          </p:nvSpPr>
          <p:spPr>
            <a:xfrm>
              <a:off x="1810538" y="1442222"/>
              <a:ext cx="2158200" cy="2158200"/>
            </a:xfrm>
            <a:custGeom>
              <a:rect b="b" l="l" r="r" t="t"/>
              <a:pathLst>
                <a:path extrusionOk="0" h="120000" w="12000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gradFill>
              <a:gsLst>
                <a:gs pos="0">
                  <a:schemeClr val="lt1"/>
                </a:gs>
                <a:gs pos="50000">
                  <a:schemeClr val="lt1"/>
                </a:gs>
                <a:gs pos="100000">
                  <a:schemeClr val="lt1"/>
                </a:gs>
              </a:gsLst>
              <a:lin ang="5400012" scaled="0"/>
            </a:gra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310" name="Google Shape;310;g2d52ba82a47_0_133"/>
            <p:cNvSpPr txBox="1"/>
            <p:nvPr/>
          </p:nvSpPr>
          <p:spPr>
            <a:xfrm>
              <a:off x="2353834" y="1988802"/>
              <a:ext cx="1071600" cy="1065000"/>
            </a:xfrm>
            <a:prstGeom prst="rect">
              <a:avLst/>
            </a:prstGeom>
            <a:noFill/>
            <a:ln>
              <a:noFill/>
            </a:ln>
          </p:spPr>
          <p:txBody>
            <a:bodyPr anchorCtr="0" anchor="ctr" bIns="36200" lIns="36200" spcFirstLastPara="1" rIns="36200" wrap="square" tIns="36200">
              <a:noAutofit/>
            </a:bodyPr>
            <a:lstStyle/>
            <a:p>
              <a:pPr indent="0" lvl="0" marL="0" marR="0" rtl="0" algn="ctr">
                <a:lnSpc>
                  <a:spcPct val="90000"/>
                </a:lnSpc>
                <a:spcBef>
                  <a:spcPts val="0"/>
                </a:spcBef>
                <a:spcAft>
                  <a:spcPts val="0"/>
                </a:spcAft>
                <a:buClr>
                  <a:srgbClr val="0A3041"/>
                </a:buClr>
                <a:buSzPts val="2900"/>
                <a:buFont typeface="Arial"/>
                <a:buNone/>
              </a:pPr>
              <a:r>
                <a:rPr b="1" lang="en-US" sz="2900">
                  <a:solidFill>
                    <a:srgbClr val="0A3041"/>
                  </a:solidFill>
                  <a:latin typeface="Arial"/>
                  <a:ea typeface="Arial"/>
                  <a:cs typeface="Arial"/>
                  <a:sym typeface="Arial"/>
                </a:rPr>
                <a:t>Global Agendas</a:t>
              </a:r>
              <a:endParaRPr sz="2100"/>
            </a:p>
          </p:txBody>
        </p:sp>
        <p:sp>
          <p:nvSpPr>
            <p:cNvPr id="311" name="Google Shape;311;g2d52ba82a47_0_133"/>
            <p:cNvSpPr/>
            <p:nvPr/>
          </p:nvSpPr>
          <p:spPr>
            <a:xfrm rot="-899836">
              <a:off x="3006083" y="213607"/>
              <a:ext cx="1900122" cy="1900122"/>
            </a:xfrm>
            <a:custGeom>
              <a:rect b="b" l="l" r="r" t="t"/>
              <a:pathLst>
                <a:path extrusionOk="0" h="120000" w="12000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gradFill>
              <a:gsLst>
                <a:gs pos="0">
                  <a:schemeClr val="lt1"/>
                </a:gs>
                <a:gs pos="50000">
                  <a:schemeClr val="lt1"/>
                </a:gs>
                <a:gs pos="100000">
                  <a:schemeClr val="lt1"/>
                </a:gs>
              </a:gsLst>
              <a:lin ang="5400012" scaled="0"/>
            </a:gra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312" name="Google Shape;312;g2d52ba82a47_0_133"/>
            <p:cNvSpPr txBox="1"/>
            <p:nvPr/>
          </p:nvSpPr>
          <p:spPr>
            <a:xfrm>
              <a:off x="3422906" y="630312"/>
              <a:ext cx="1066800" cy="1066800"/>
            </a:xfrm>
            <a:prstGeom prst="rect">
              <a:avLst/>
            </a:prstGeom>
            <a:noFill/>
            <a:ln>
              <a:noFill/>
            </a:ln>
          </p:spPr>
          <p:txBody>
            <a:bodyPr anchorCtr="0" anchor="ctr" bIns="36200" lIns="36200" spcFirstLastPara="1" rIns="36200" wrap="square" tIns="36200">
              <a:noAutofit/>
            </a:bodyPr>
            <a:lstStyle/>
            <a:p>
              <a:pPr indent="0" lvl="0" marL="0" marR="0" rtl="0" algn="ctr">
                <a:lnSpc>
                  <a:spcPct val="90000"/>
                </a:lnSpc>
                <a:spcBef>
                  <a:spcPts val="0"/>
                </a:spcBef>
                <a:spcAft>
                  <a:spcPts val="0"/>
                </a:spcAft>
                <a:buClr>
                  <a:srgbClr val="0A3041"/>
                </a:buClr>
                <a:buSzPts val="2900"/>
                <a:buFont typeface="Arial"/>
                <a:buNone/>
              </a:pPr>
              <a:r>
                <a:rPr b="1" lang="en-US" sz="2900">
                  <a:solidFill>
                    <a:srgbClr val="0A3041"/>
                  </a:solidFill>
                  <a:latin typeface="Arial"/>
                  <a:ea typeface="Arial"/>
                  <a:cs typeface="Arial"/>
                  <a:sym typeface="Arial"/>
                </a:rPr>
                <a:t>New Urban Agenda</a:t>
              </a:r>
              <a:endParaRPr sz="2100"/>
            </a:p>
          </p:txBody>
        </p:sp>
        <p:sp>
          <p:nvSpPr>
            <p:cNvPr id="313" name="Google Shape;313;g2d52ba82a47_0_133"/>
            <p:cNvSpPr/>
            <p:nvPr/>
          </p:nvSpPr>
          <p:spPr>
            <a:xfrm>
              <a:off x="3273587" y="1775315"/>
              <a:ext cx="3413400" cy="3413400"/>
            </a:xfrm>
            <a:custGeom>
              <a:rect b="b" l="l" r="r" t="t"/>
              <a:pathLst>
                <a:path extrusionOk="0" h="120000" w="120000">
                  <a:moveTo>
                    <a:pt x="53992" y="4072"/>
                  </a:moveTo>
                  <a:lnTo>
                    <a:pt x="53992" y="4072"/>
                  </a:lnTo>
                  <a:cubicBezTo>
                    <a:pt x="77244" y="1575"/>
                    <a:pt x="99616" y="13724"/>
                    <a:pt x="110181" y="34587"/>
                  </a:cubicBezTo>
                  <a:cubicBezTo>
                    <a:pt x="120747" y="55450"/>
                    <a:pt x="117302" y="80674"/>
                    <a:pt x="101528" y="97939"/>
                  </a:cubicBezTo>
                  <a:lnTo>
                    <a:pt x="104072" y="100681"/>
                  </a:lnTo>
                  <a:lnTo>
                    <a:pt x="96343" y="99175"/>
                  </a:lnTo>
                  <a:lnTo>
                    <a:pt x="95146" y="91059"/>
                  </a:lnTo>
                  <a:lnTo>
                    <a:pt x="97689" y="93800"/>
                  </a:lnTo>
                  <a:cubicBezTo>
                    <a:pt x="111684" y="78194"/>
                    <a:pt x="114615" y="55577"/>
                    <a:pt x="105058" y="36920"/>
                  </a:cubicBezTo>
                  <a:cubicBezTo>
                    <a:pt x="95501" y="18263"/>
                    <a:pt x="75435" y="7426"/>
                    <a:pt x="54593" y="9665"/>
                  </a:cubicBezTo>
                  <a:close/>
                </a:path>
              </a:pathLst>
            </a:custGeom>
            <a:gradFill>
              <a:gsLst>
                <a:gs pos="0">
                  <a:srgbClr val="D3D3D3"/>
                </a:gs>
                <a:gs pos="50000">
                  <a:srgbClr val="C9C9C9"/>
                </a:gs>
                <a:gs pos="100000">
                  <a:srgbClr val="C2C2C2"/>
                </a:gs>
              </a:gsLst>
              <a:lin ang="5400012" scaled="0"/>
            </a:gra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314" name="Google Shape;314;g2d52ba82a47_0_133"/>
            <p:cNvSpPr/>
            <p:nvPr/>
          </p:nvSpPr>
          <p:spPr>
            <a:xfrm>
              <a:off x="1576385" y="1119609"/>
              <a:ext cx="2480100" cy="2480100"/>
            </a:xfrm>
            <a:custGeom>
              <a:rect b="b" l="l" r="r" t="t"/>
              <a:pathLst>
                <a:path extrusionOk="0" h="120000" w="12000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gradFill>
              <a:gsLst>
                <a:gs pos="0">
                  <a:srgbClr val="D3D3D3"/>
                </a:gs>
                <a:gs pos="50000">
                  <a:srgbClr val="C9C9C9"/>
                </a:gs>
                <a:gs pos="100000">
                  <a:srgbClr val="C2C2C2"/>
                </a:gs>
              </a:gsLst>
              <a:lin ang="5400012" scaled="0"/>
            </a:gra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315" name="Google Shape;315;g2d52ba82a47_0_133"/>
            <p:cNvSpPr/>
            <p:nvPr/>
          </p:nvSpPr>
          <p:spPr>
            <a:xfrm>
              <a:off x="2566583" y="-205497"/>
              <a:ext cx="2673900" cy="2673900"/>
            </a:xfrm>
            <a:custGeom>
              <a:rect b="b" l="l" r="r" t="t"/>
              <a:pathLst>
                <a:path extrusionOk="0" h="120000" w="12000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gradFill>
              <a:gsLst>
                <a:gs pos="0">
                  <a:srgbClr val="D3D3D3"/>
                </a:gs>
                <a:gs pos="50000">
                  <a:srgbClr val="C9C9C9"/>
                </a:gs>
                <a:gs pos="100000">
                  <a:srgbClr val="C2C2C2"/>
                </a:gs>
              </a:gsLst>
              <a:lin ang="5400012" scaled="0"/>
            </a:gra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2d52ba82a47_0_152"/>
          <p:cNvSpPr txBox="1"/>
          <p:nvPr>
            <p:ph type="title"/>
          </p:nvPr>
        </p:nvSpPr>
        <p:spPr>
          <a:xfrm>
            <a:off x="685800" y="411957"/>
            <a:ext cx="12344400" cy="17145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t/>
            </a:r>
            <a:endParaRPr/>
          </a:p>
        </p:txBody>
      </p:sp>
      <p:pic>
        <p:nvPicPr>
          <p:cNvPr descr="Digital numbers art" id="321" name="Google Shape;321;g2d52ba82a47_0_152"/>
          <p:cNvPicPr preferRelativeResize="0"/>
          <p:nvPr/>
        </p:nvPicPr>
        <p:blipFill rotWithShape="1">
          <a:blip r:embed="rId3">
            <a:alphaModFix/>
          </a:blip>
          <a:srcRect b="598" l="0" r="0" t="15134"/>
          <a:stretch/>
        </p:blipFill>
        <p:spPr>
          <a:xfrm>
            <a:off x="1" y="1"/>
            <a:ext cx="18288000" cy="10287001"/>
          </a:xfrm>
          <a:prstGeom prst="rect">
            <a:avLst/>
          </a:prstGeom>
          <a:noFill/>
          <a:ln>
            <a:noFill/>
          </a:ln>
        </p:spPr>
      </p:pic>
      <p:sp>
        <p:nvSpPr>
          <p:cNvPr id="322" name="Google Shape;322;g2d52ba82a47_0_152"/>
          <p:cNvSpPr txBox="1"/>
          <p:nvPr/>
        </p:nvSpPr>
        <p:spPr>
          <a:xfrm>
            <a:off x="2084354" y="2173808"/>
            <a:ext cx="14452200" cy="1523700"/>
          </a:xfrm>
          <a:prstGeom prst="rect">
            <a:avLst/>
          </a:prstGeom>
          <a:solidFill>
            <a:srgbClr val="F2F2F2">
              <a:alpha val="92160"/>
            </a:srgbClr>
          </a:solidFill>
          <a:ln>
            <a:noFill/>
          </a:ln>
        </p:spPr>
        <p:txBody>
          <a:bodyPr anchorCtr="0" anchor="t" bIns="68550" lIns="137150" spcFirstLastPara="1" rIns="137150" wrap="square" tIns="68550">
            <a:spAutoFit/>
          </a:bodyPr>
          <a:lstStyle/>
          <a:p>
            <a:pPr indent="0" lvl="0" marL="266700" marR="0" rtl="0" algn="l">
              <a:lnSpc>
                <a:spcPct val="100000"/>
              </a:lnSpc>
              <a:spcBef>
                <a:spcPts val="0"/>
              </a:spcBef>
              <a:spcAft>
                <a:spcPts val="0"/>
              </a:spcAft>
              <a:buClr>
                <a:schemeClr val="dk1"/>
              </a:buClr>
              <a:buSzPts val="9000"/>
              <a:buFont typeface="Aharoni"/>
              <a:buNone/>
            </a:pPr>
            <a:r>
              <a:rPr lang="en-US" sz="9000">
                <a:solidFill>
                  <a:schemeClr val="dk1"/>
                </a:solidFill>
                <a:latin typeface="Aharoni"/>
                <a:ea typeface="Aharoni"/>
                <a:cs typeface="Aharoni"/>
                <a:sym typeface="Aharoni"/>
              </a:rPr>
              <a:t>Be Part of the Solution</a:t>
            </a:r>
            <a:r>
              <a:rPr b="1" i="0" lang="en-US" sz="9000" u="none" cap="none" strike="noStrike">
                <a:solidFill>
                  <a:srgbClr val="0A3041"/>
                </a:solidFill>
                <a:latin typeface="Aharoni"/>
                <a:ea typeface="Aharoni"/>
                <a:cs typeface="Aharoni"/>
                <a:sym typeface="Aharoni"/>
              </a:rPr>
              <a:t>. </a:t>
            </a:r>
            <a:endParaRPr sz="9000">
              <a:solidFill>
                <a:srgbClr val="0A3041"/>
              </a:solidFill>
              <a:latin typeface="Aharoni"/>
              <a:ea typeface="Aharoni"/>
              <a:cs typeface="Aharoni"/>
              <a:sym typeface="Aharoni"/>
            </a:endParaRPr>
          </a:p>
        </p:txBody>
      </p:sp>
      <p:sp>
        <p:nvSpPr>
          <p:cNvPr id="323" name="Google Shape;323;g2d52ba82a47_0_152"/>
          <p:cNvSpPr txBox="1"/>
          <p:nvPr/>
        </p:nvSpPr>
        <p:spPr>
          <a:xfrm>
            <a:off x="1703354" y="7415544"/>
            <a:ext cx="13646400" cy="18009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1" lang="en-US" sz="5400">
                <a:solidFill>
                  <a:schemeClr val="lt1"/>
                </a:solidFill>
                <a:latin typeface="Arial Black"/>
                <a:ea typeface="Arial Black"/>
                <a:cs typeface="Arial Black"/>
                <a:sym typeface="Arial Black"/>
              </a:rPr>
              <a:t>Learn from our work </a:t>
            </a:r>
            <a:endParaRPr sz="2100"/>
          </a:p>
          <a:p>
            <a:pPr indent="0" lvl="0" marL="0" marR="0" rtl="0" algn="l">
              <a:spcBef>
                <a:spcPts val="0"/>
              </a:spcBef>
              <a:spcAft>
                <a:spcPts val="0"/>
              </a:spcAft>
              <a:buNone/>
            </a:pPr>
            <a:r>
              <a:rPr b="1" lang="en-US" sz="5400">
                <a:solidFill>
                  <a:schemeClr val="lt1"/>
                </a:solidFill>
                <a:latin typeface="Arial Black"/>
                <a:ea typeface="Arial Black"/>
                <a:cs typeface="Arial Black"/>
                <a:sym typeface="Arial Black"/>
              </a:rPr>
              <a:t>worldblindunion.org</a:t>
            </a:r>
            <a:endParaRPr b="1" sz="5400">
              <a:solidFill>
                <a:schemeClr val="lt1"/>
              </a:solidFill>
              <a:latin typeface="Arial Black"/>
              <a:ea typeface="Arial Black"/>
              <a:cs typeface="Arial Black"/>
              <a:sym typeface="Arial Black"/>
            </a:endParaRPr>
          </a:p>
        </p:txBody>
      </p:sp>
      <p:pic>
        <p:nvPicPr>
          <p:cNvPr descr="En bild som visar mönster, stygn, monokrom&#10;&#10;Automatiskt genererad beskrivning" id="324" name="Google Shape;324;g2d52ba82a47_0_152"/>
          <p:cNvPicPr preferRelativeResize="0"/>
          <p:nvPr>
            <p:ph idx="1" type="body"/>
          </p:nvPr>
        </p:nvPicPr>
        <p:blipFill rotWithShape="1">
          <a:blip r:embed="rId4">
            <a:alphaModFix/>
          </a:blip>
          <a:srcRect b="0" l="0" r="0" t="0"/>
          <a:stretch/>
        </p:blipFill>
        <p:spPr>
          <a:xfrm>
            <a:off x="14905864" y="6929438"/>
            <a:ext cx="3090900" cy="3090900"/>
          </a:xfrm>
          <a:prstGeom prst="rect">
            <a:avLst/>
          </a:prstGeom>
          <a:noFill/>
          <a:ln>
            <a:noFill/>
          </a:ln>
        </p:spPr>
      </p:pic>
      <p:sp>
        <p:nvSpPr>
          <p:cNvPr id="325" name="Google Shape;325;g2d52ba82a47_0_152"/>
          <p:cNvSpPr txBox="1"/>
          <p:nvPr/>
        </p:nvSpPr>
        <p:spPr>
          <a:xfrm>
            <a:off x="11319164" y="6929438"/>
            <a:ext cx="3809700" cy="3047700"/>
          </a:xfrm>
          <a:prstGeom prst="rect">
            <a:avLst/>
          </a:prstGeom>
          <a:noFill/>
          <a:ln>
            <a:noFill/>
          </a:ln>
        </p:spPr>
        <p:txBody>
          <a:bodyPr anchorCtr="0" anchor="t" bIns="68550" lIns="137150" spcFirstLastPara="1" rIns="137150" wrap="square" tIns="68550">
            <a:spAutoFit/>
          </a:bodyPr>
          <a:lstStyle/>
          <a:p>
            <a:pPr indent="0" lvl="0" marL="266700" marR="0" rtl="0" algn="l">
              <a:lnSpc>
                <a:spcPct val="100000"/>
              </a:lnSpc>
              <a:spcBef>
                <a:spcPts val="0"/>
              </a:spcBef>
              <a:spcAft>
                <a:spcPts val="0"/>
              </a:spcAft>
              <a:buClr>
                <a:srgbClr val="FFFFFF"/>
              </a:buClr>
              <a:buSzPts val="6300"/>
              <a:buFont typeface="Aharoni"/>
              <a:buNone/>
            </a:pPr>
            <a:r>
              <a:rPr lang="en-US" sz="6300">
                <a:solidFill>
                  <a:srgbClr val="FFFFFF"/>
                </a:solidFill>
                <a:latin typeface="Aharoni"/>
                <a:ea typeface="Aharoni"/>
                <a:cs typeface="Aharoni"/>
                <a:sym typeface="Aharoni"/>
              </a:rPr>
              <a:t>Access</a:t>
            </a:r>
            <a:endParaRPr sz="2100"/>
          </a:p>
          <a:p>
            <a:pPr indent="0" lvl="0" marL="266700" marR="0" rtl="0" algn="l">
              <a:lnSpc>
                <a:spcPct val="100000"/>
              </a:lnSpc>
              <a:spcBef>
                <a:spcPts val="0"/>
              </a:spcBef>
              <a:spcAft>
                <a:spcPts val="0"/>
              </a:spcAft>
              <a:buClr>
                <a:srgbClr val="FFFFFF"/>
              </a:buClr>
              <a:buSzPts val="6300"/>
              <a:buFont typeface="Aharoni"/>
              <a:buNone/>
            </a:pPr>
            <a:r>
              <a:rPr lang="en-US" sz="6300">
                <a:solidFill>
                  <a:srgbClr val="FFFFFF"/>
                </a:solidFill>
                <a:latin typeface="Aharoni"/>
                <a:ea typeface="Aharoni"/>
                <a:cs typeface="Aharoni"/>
                <a:sym typeface="Aharoni"/>
              </a:rPr>
              <a:t>our full report </a:t>
            </a:r>
            <a:endParaRPr sz="6300">
              <a:solidFill>
                <a:srgbClr val="FFFFFF"/>
              </a:solidFill>
              <a:latin typeface="Aharoni"/>
              <a:ea typeface="Aharoni"/>
              <a:cs typeface="Aharoni"/>
              <a:sym typeface="Aharon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3"/>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51" l="-7" r="-2096"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32" name="Google Shape;332;p3"/>
          <p:cNvCxnSpPr/>
          <p:nvPr/>
        </p:nvCxnSpPr>
        <p:spPr>
          <a:xfrm flipH="1" rot="10800000">
            <a:off x="9525" y="1214517"/>
            <a:ext cx="18278475" cy="15192"/>
          </a:xfrm>
          <a:prstGeom prst="straightConnector1">
            <a:avLst/>
          </a:prstGeom>
          <a:noFill/>
          <a:ln cap="flat" cmpd="sng" w="57150">
            <a:solidFill>
              <a:srgbClr val="000000"/>
            </a:solidFill>
            <a:prstDash val="solid"/>
            <a:round/>
            <a:headEnd len="sm" w="sm" type="none"/>
            <a:tailEnd len="sm" w="sm" type="none"/>
          </a:ln>
        </p:spPr>
      </p:cxnSp>
      <p:sp>
        <p:nvSpPr>
          <p:cNvPr id="333" name="Google Shape;333;p3"/>
          <p:cNvSpPr txBox="1"/>
          <p:nvPr/>
        </p:nvSpPr>
        <p:spPr>
          <a:xfrm>
            <a:off x="1423883" y="114046"/>
            <a:ext cx="6311462" cy="986424"/>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334" name="Google Shape;334;p3"/>
          <p:cNvSpPr txBox="1"/>
          <p:nvPr/>
        </p:nvSpPr>
        <p:spPr>
          <a:xfrm>
            <a:off x="6136250" y="69925"/>
            <a:ext cx="2455282" cy="1074668"/>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335" name="Google Shape;335;p3"/>
          <p:cNvGrpSpPr/>
          <p:nvPr/>
        </p:nvGrpSpPr>
        <p:grpSpPr>
          <a:xfrm>
            <a:off x="14046032" y="1183228"/>
            <a:ext cx="4381341" cy="744437"/>
            <a:chOff x="0" y="-57150"/>
            <a:chExt cx="4041718" cy="731315"/>
          </a:xfrm>
        </p:grpSpPr>
        <p:sp>
          <p:nvSpPr>
            <p:cNvPr id="336" name="Google Shape;336;p3"/>
            <p:cNvSpPr/>
            <p:nvPr/>
          </p:nvSpPr>
          <p:spPr>
            <a:xfrm>
              <a:off x="0" y="0"/>
              <a:ext cx="3909886"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3"/>
            <p:cNvSpPr txBox="1"/>
            <p:nvPr/>
          </p:nvSpPr>
          <p:spPr>
            <a:xfrm>
              <a:off x="0" y="-57150"/>
              <a:ext cx="4041718" cy="731315"/>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8" name="Google Shape;338;p3"/>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9" name="Google Shape;339;p3"/>
          <p:cNvGrpSpPr/>
          <p:nvPr/>
        </p:nvGrpSpPr>
        <p:grpSpPr>
          <a:xfrm>
            <a:off x="14059095" y="998431"/>
            <a:ext cx="4228869" cy="9273378"/>
            <a:chOff x="0" y="-57150"/>
            <a:chExt cx="1113776" cy="2452606"/>
          </a:xfrm>
        </p:grpSpPr>
        <p:sp>
          <p:nvSpPr>
            <p:cNvPr id="340" name="Google Shape;340;p3"/>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3"/>
            <p:cNvSpPr txBox="1"/>
            <p:nvPr/>
          </p:nvSpPr>
          <p:spPr>
            <a:xfrm>
              <a:off x="0" y="-57150"/>
              <a:ext cx="1113776" cy="2452606"/>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2" name="Google Shape;342;p3"/>
          <p:cNvGrpSpPr/>
          <p:nvPr/>
        </p:nvGrpSpPr>
        <p:grpSpPr>
          <a:xfrm>
            <a:off x="14059131" y="4046860"/>
            <a:ext cx="4228869" cy="6224949"/>
            <a:chOff x="0" y="-57150"/>
            <a:chExt cx="1113776" cy="1643638"/>
          </a:xfrm>
        </p:grpSpPr>
        <p:sp>
          <p:nvSpPr>
            <p:cNvPr id="343" name="Google Shape;343;p3"/>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3"/>
            <p:cNvSpPr txBox="1"/>
            <p:nvPr/>
          </p:nvSpPr>
          <p:spPr>
            <a:xfrm>
              <a:off x="0" y="-57150"/>
              <a:ext cx="1113776" cy="1643638"/>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5" name="Google Shape;345;p3"/>
          <p:cNvSpPr/>
          <p:nvPr/>
        </p:nvSpPr>
        <p:spPr>
          <a:xfrm>
            <a:off x="14103987" y="1402812"/>
            <a:ext cx="526413" cy="491201"/>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3"/>
          <p:cNvSpPr txBox="1"/>
          <p:nvPr/>
        </p:nvSpPr>
        <p:spPr>
          <a:xfrm>
            <a:off x="14224681" y="4510403"/>
            <a:ext cx="4059782"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Tell us about your organization here. Who you are? what is your main focus of work? When did you start? Where can we find you in person and online? Any social media handles? </a:t>
            </a:r>
            <a:endParaRPr/>
          </a:p>
        </p:txBody>
      </p:sp>
      <p:sp>
        <p:nvSpPr>
          <p:cNvPr id="347" name="Google Shape;347;p3"/>
          <p:cNvSpPr txBox="1"/>
          <p:nvPr/>
        </p:nvSpPr>
        <p:spPr>
          <a:xfrm>
            <a:off x="14252181" y="1405720"/>
            <a:ext cx="3842769" cy="29495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pic>
        <p:nvPicPr>
          <p:cNvPr id="348" name="Google Shape;348;p3"/>
          <p:cNvPicPr preferRelativeResize="0"/>
          <p:nvPr/>
        </p:nvPicPr>
        <p:blipFill>
          <a:blip r:embed="rId7">
            <a:alphaModFix/>
          </a:blip>
          <a:stretch>
            <a:fillRect/>
          </a:stretch>
        </p:blipFill>
        <p:spPr>
          <a:xfrm>
            <a:off x="14141575" y="2210719"/>
            <a:ext cx="4059799" cy="1791481"/>
          </a:xfrm>
          <a:prstGeom prst="rect">
            <a:avLst/>
          </a:prstGeom>
          <a:noFill/>
          <a:ln>
            <a:noFill/>
          </a:ln>
        </p:spPr>
      </p:pic>
      <p:pic>
        <p:nvPicPr>
          <p:cNvPr id="349" name="Google Shape;349;p3"/>
          <p:cNvPicPr preferRelativeResize="0"/>
          <p:nvPr/>
        </p:nvPicPr>
        <p:blipFill>
          <a:blip r:embed="rId7">
            <a:alphaModFix/>
          </a:blip>
          <a:stretch>
            <a:fillRect/>
          </a:stretch>
        </p:blipFill>
        <p:spPr>
          <a:xfrm>
            <a:off x="1576450" y="3081236"/>
            <a:ext cx="11574874" cy="5107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g2d52ba82a47_0_282"/>
          <p:cNvPicPr preferRelativeResize="0"/>
          <p:nvPr/>
        </p:nvPicPr>
        <p:blipFill>
          <a:blip r:embed="rId3">
            <a:alphaModFix/>
          </a:blip>
          <a:stretch>
            <a:fillRect/>
          </a:stretch>
        </p:blipFill>
        <p:spPr>
          <a:xfrm>
            <a:off x="25" y="0"/>
            <a:ext cx="15411341" cy="10286998"/>
          </a:xfrm>
          <a:prstGeom prst="rect">
            <a:avLst/>
          </a:prstGeom>
          <a:noFill/>
          <a:ln>
            <a:noFill/>
          </a:ln>
        </p:spPr>
      </p:pic>
      <p:sp>
        <p:nvSpPr>
          <p:cNvPr id="355" name="Google Shape;355;g2d52ba82a47_0_282"/>
          <p:cNvSpPr txBox="1"/>
          <p:nvPr>
            <p:ph type="ctrTitle"/>
          </p:nvPr>
        </p:nvSpPr>
        <p:spPr>
          <a:xfrm>
            <a:off x="772375" y="552450"/>
            <a:ext cx="13866600" cy="1688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8400">
                <a:solidFill>
                  <a:schemeClr val="lt1"/>
                </a:solidFill>
                <a:latin typeface="Verdana"/>
                <a:ea typeface="Verdana"/>
                <a:cs typeface="Verdana"/>
                <a:sym typeface="Verdana"/>
              </a:rPr>
              <a:t>Cities &amp; Territories for All</a:t>
            </a:r>
            <a:endParaRPr sz="8400">
              <a:solidFill>
                <a:schemeClr val="lt1"/>
              </a:solidFill>
              <a:latin typeface="Verdana"/>
              <a:ea typeface="Verdana"/>
              <a:cs typeface="Verdana"/>
              <a:sym typeface="Verdana"/>
            </a:endParaRPr>
          </a:p>
        </p:txBody>
      </p:sp>
      <p:sp>
        <p:nvSpPr>
          <p:cNvPr id="356" name="Google Shape;356;g2d52ba82a47_0_282"/>
          <p:cNvSpPr txBox="1"/>
          <p:nvPr>
            <p:ph idx="1" type="subTitle"/>
          </p:nvPr>
        </p:nvSpPr>
        <p:spPr>
          <a:xfrm>
            <a:off x="1904000" y="6930550"/>
            <a:ext cx="12503400" cy="1585200"/>
          </a:xfrm>
          <a:prstGeom prst="rect">
            <a:avLst/>
          </a:prstGeom>
        </p:spPr>
        <p:txBody>
          <a:bodyPr anchorCtr="0" anchor="t" bIns="45700" lIns="91425" spcFirstLastPara="1" rIns="91425" wrap="square" tIns="45700">
            <a:normAutofit/>
          </a:bodyPr>
          <a:lstStyle/>
          <a:p>
            <a:pPr indent="0" lvl="0" marL="0" rtl="0" algn="ctr">
              <a:spcBef>
                <a:spcPts val="640"/>
              </a:spcBef>
              <a:spcAft>
                <a:spcPts val="0"/>
              </a:spcAft>
              <a:buNone/>
            </a:pPr>
            <a:r>
              <a:rPr b="1" lang="en-US">
                <a:solidFill>
                  <a:schemeClr val="lt1"/>
                </a:solidFill>
              </a:rPr>
              <a:t>United Cities and Local Governments Community of Practice on Inclusive &amp; Accessible Cities</a:t>
            </a:r>
            <a:endParaRPr b="1">
              <a:solidFill>
                <a:schemeClr val="lt1"/>
              </a:solidFill>
            </a:endParaRPr>
          </a:p>
        </p:txBody>
      </p:sp>
      <p:pic>
        <p:nvPicPr>
          <p:cNvPr id="357" name="Google Shape;357;g2d52ba82a47_0_282"/>
          <p:cNvPicPr preferRelativeResize="0"/>
          <p:nvPr/>
        </p:nvPicPr>
        <p:blipFill>
          <a:blip r:embed="rId4">
            <a:alphaModFix/>
          </a:blip>
          <a:stretch>
            <a:fillRect/>
          </a:stretch>
        </p:blipFill>
        <p:spPr>
          <a:xfrm>
            <a:off x="13452150" y="8213650"/>
            <a:ext cx="4698500" cy="2073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2d52ba82a47_0_289"/>
          <p:cNvSpPr txBox="1"/>
          <p:nvPr>
            <p:ph type="title"/>
          </p:nvPr>
        </p:nvSpPr>
        <p:spPr>
          <a:xfrm>
            <a:off x="0" y="181200"/>
            <a:ext cx="17041200" cy="11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2000"/>
              <a:buNone/>
            </a:pPr>
            <a:r>
              <a:rPr lang="en-US" sz="5600"/>
              <a:t>How UCLG work on Accessibility started</a:t>
            </a:r>
            <a:endParaRPr sz="5600"/>
          </a:p>
        </p:txBody>
      </p:sp>
      <p:sp>
        <p:nvSpPr>
          <p:cNvPr id="363" name="Google Shape;363;g2d52ba82a47_0_289"/>
          <p:cNvSpPr txBox="1"/>
          <p:nvPr>
            <p:ph idx="1" type="body"/>
          </p:nvPr>
        </p:nvSpPr>
        <p:spPr>
          <a:xfrm>
            <a:off x="378450" y="1505000"/>
            <a:ext cx="11009400" cy="8229600"/>
          </a:xfrm>
          <a:prstGeom prst="rect">
            <a:avLst/>
          </a:prstGeom>
        </p:spPr>
        <p:txBody>
          <a:bodyPr anchorCtr="0" anchor="t" bIns="45700" lIns="91425" spcFirstLastPara="1" rIns="91425" wrap="square" tIns="45700">
            <a:normAutofit lnSpcReduction="20000"/>
          </a:bodyPr>
          <a:lstStyle/>
          <a:p>
            <a:pPr indent="0" lvl="0" marL="0" rtl="0" algn="l">
              <a:spcBef>
                <a:spcPts val="640"/>
              </a:spcBef>
              <a:spcAft>
                <a:spcPts val="0"/>
              </a:spcAft>
              <a:buNone/>
            </a:pPr>
            <a:r>
              <a:rPr b="1" lang="en-US">
                <a:solidFill>
                  <a:schemeClr val="dk1"/>
                </a:solidFill>
              </a:rPr>
              <a:t>Policy priorities on on Accessibility developed from our strategic partners representing civil society organizations, organizations of persons with disabilities and older persons</a:t>
            </a:r>
            <a:endParaRPr b="1">
              <a:solidFill>
                <a:schemeClr val="dk1"/>
              </a:solidFill>
            </a:endParaRPr>
          </a:p>
          <a:p>
            <a:pPr indent="0" lvl="0" marL="0" rtl="0" algn="l">
              <a:spcBef>
                <a:spcPts val="640"/>
              </a:spcBef>
              <a:spcAft>
                <a:spcPts val="0"/>
              </a:spcAft>
              <a:buNone/>
            </a:pPr>
            <a:r>
              <a:rPr b="1" lang="en-US">
                <a:solidFill>
                  <a:schemeClr val="dk1"/>
                </a:solidFill>
              </a:rPr>
              <a:t>Key recommendations for Local and Regional Governments </a:t>
            </a:r>
            <a:endParaRPr b="1">
              <a:solidFill>
                <a:schemeClr val="dk1"/>
              </a:solidFill>
            </a:endParaRPr>
          </a:p>
          <a:p>
            <a:pPr indent="-660400" lvl="0" marL="914400" marR="0" rtl="0" algn="l">
              <a:lnSpc>
                <a:spcPct val="115000"/>
              </a:lnSpc>
              <a:spcBef>
                <a:spcPts val="0"/>
              </a:spcBef>
              <a:spcAft>
                <a:spcPts val="0"/>
              </a:spcAft>
              <a:buClr>
                <a:schemeClr val="dk1"/>
              </a:buClr>
              <a:buSzPts val="3200"/>
              <a:buChar char="•"/>
            </a:pPr>
            <a:r>
              <a:rPr lang="en-US" sz="4200">
                <a:solidFill>
                  <a:schemeClr val="dk1"/>
                </a:solidFill>
              </a:rPr>
              <a:t>Adopting explicit commitment to universal design &amp; accessibility through localization</a:t>
            </a:r>
            <a:endParaRPr sz="4200">
              <a:solidFill>
                <a:schemeClr val="dk1"/>
              </a:solidFill>
            </a:endParaRPr>
          </a:p>
          <a:p>
            <a:pPr indent="-660400" lvl="0" marL="914400" marR="0" rtl="0" algn="l">
              <a:lnSpc>
                <a:spcPct val="115000"/>
              </a:lnSpc>
              <a:spcBef>
                <a:spcPts val="0"/>
              </a:spcBef>
              <a:spcAft>
                <a:spcPts val="0"/>
              </a:spcAft>
              <a:buClr>
                <a:schemeClr val="dk1"/>
              </a:buClr>
              <a:buSzPts val="3200"/>
              <a:buChar char="•"/>
            </a:pPr>
            <a:r>
              <a:rPr lang="en-US" sz="4200">
                <a:solidFill>
                  <a:schemeClr val="dk1"/>
                </a:solidFill>
              </a:rPr>
              <a:t>Engage in multi-stakeholder partnerships with persons with disabilities and older persons</a:t>
            </a:r>
            <a:endParaRPr sz="3200">
              <a:solidFill>
                <a:schemeClr val="dk1"/>
              </a:solidFill>
            </a:endParaRPr>
          </a:p>
          <a:p>
            <a:pPr indent="-660400" lvl="0" marL="914400" rtl="0" algn="l">
              <a:spcBef>
                <a:spcPts val="640"/>
              </a:spcBef>
              <a:spcAft>
                <a:spcPts val="0"/>
              </a:spcAft>
              <a:buClr>
                <a:schemeClr val="dk1"/>
              </a:buClr>
              <a:buSzPts val="3200"/>
              <a:buChar char="•"/>
            </a:pPr>
            <a:r>
              <a:rPr lang="en-US" sz="4200">
                <a:solidFill>
                  <a:schemeClr val="dk1"/>
                </a:solidFill>
              </a:rPr>
              <a:t>Establish of a Community of Practice on Accessible Cities for peer-learning on universal design policies.</a:t>
            </a:r>
            <a:endParaRPr sz="4200">
              <a:solidFill>
                <a:schemeClr val="dk1"/>
              </a:solidFill>
            </a:endParaRPr>
          </a:p>
          <a:p>
            <a:pPr indent="0" lvl="0" marL="0" rtl="0" algn="l">
              <a:spcBef>
                <a:spcPts val="640"/>
              </a:spcBef>
              <a:spcAft>
                <a:spcPts val="0"/>
              </a:spcAft>
              <a:buNone/>
            </a:pPr>
            <a:r>
              <a:t/>
            </a:r>
            <a:endParaRPr sz="3200">
              <a:solidFill>
                <a:schemeClr val="dk1"/>
              </a:solidFill>
            </a:endParaRPr>
          </a:p>
          <a:p>
            <a:pPr indent="0" lvl="0" marL="0" rtl="0" algn="l">
              <a:spcBef>
                <a:spcPts val="640"/>
              </a:spcBef>
              <a:spcAft>
                <a:spcPts val="0"/>
              </a:spcAft>
              <a:buClr>
                <a:schemeClr val="dk1"/>
              </a:buClr>
              <a:buSzPts val="2200"/>
              <a:buFont typeface="Arial"/>
              <a:buNone/>
            </a:pPr>
            <a:r>
              <a:t/>
            </a:r>
            <a:endParaRPr sz="3200">
              <a:solidFill>
                <a:schemeClr val="dk1"/>
              </a:solidFill>
            </a:endParaRPr>
          </a:p>
          <a:p>
            <a:pPr indent="0" lvl="0" marL="0" rtl="0" algn="l">
              <a:spcBef>
                <a:spcPts val="640"/>
              </a:spcBef>
              <a:spcAft>
                <a:spcPts val="0"/>
              </a:spcAft>
              <a:buNone/>
            </a:pPr>
            <a:r>
              <a:t/>
            </a:r>
            <a:endParaRPr/>
          </a:p>
        </p:txBody>
      </p:sp>
      <p:pic>
        <p:nvPicPr>
          <p:cNvPr id="364" name="Google Shape;364;g2d52ba82a47_0_289"/>
          <p:cNvPicPr preferRelativeResize="0"/>
          <p:nvPr/>
        </p:nvPicPr>
        <p:blipFill>
          <a:blip r:embed="rId3">
            <a:alphaModFix/>
          </a:blip>
          <a:stretch>
            <a:fillRect/>
          </a:stretch>
        </p:blipFill>
        <p:spPr>
          <a:xfrm>
            <a:off x="11760449" y="1505000"/>
            <a:ext cx="5931401" cy="8379301"/>
          </a:xfrm>
          <a:prstGeom prst="rect">
            <a:avLst/>
          </a:prstGeom>
          <a:noFill/>
          <a:ln>
            <a:noFill/>
          </a:ln>
        </p:spPr>
      </p:pic>
      <p:sp>
        <p:nvSpPr>
          <p:cNvPr id="365" name="Google Shape;365;g2d52ba82a47_0_289"/>
          <p:cNvSpPr txBox="1"/>
          <p:nvPr>
            <p:ph type="title"/>
          </p:nvPr>
        </p:nvSpPr>
        <p:spPr>
          <a:xfrm>
            <a:off x="12004400" y="2582750"/>
            <a:ext cx="4839600" cy="745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2000"/>
              <a:buNone/>
            </a:pPr>
            <a:r>
              <a:rPr lang="en-US" sz="3800">
                <a:solidFill>
                  <a:schemeClr val="lt1"/>
                </a:solidFill>
              </a:rPr>
              <a:t>Policy Paper</a:t>
            </a:r>
            <a:endParaRPr sz="3800">
              <a:solidFill>
                <a:schemeClr val="lt1"/>
              </a:solidFill>
            </a:endParaRPr>
          </a:p>
        </p:txBody>
      </p:sp>
      <p:pic>
        <p:nvPicPr>
          <p:cNvPr id="366" name="Google Shape;366;g2d52ba82a47_0_289"/>
          <p:cNvPicPr preferRelativeResize="0"/>
          <p:nvPr/>
        </p:nvPicPr>
        <p:blipFill>
          <a:blip r:embed="rId4">
            <a:alphaModFix/>
          </a:blip>
          <a:stretch>
            <a:fillRect/>
          </a:stretch>
        </p:blipFill>
        <p:spPr>
          <a:xfrm>
            <a:off x="14798650" y="6991100"/>
            <a:ext cx="2893197" cy="28931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2d52ba82a47_0_236"/>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g2d52ba82a47_0_236"/>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33" name="Google Shape;133;g2d52ba82a47_0_236"/>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134" name="Google Shape;134;g2d52ba82a47_0_236"/>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135" name="Google Shape;135;g2d52ba82a47_0_236"/>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136" name="Google Shape;136;g2d52ba82a47_0_236"/>
          <p:cNvGrpSpPr/>
          <p:nvPr/>
        </p:nvGrpSpPr>
        <p:grpSpPr>
          <a:xfrm>
            <a:off x="14046032" y="1183230"/>
            <a:ext cx="4381094" cy="744492"/>
            <a:chOff x="0" y="-57150"/>
            <a:chExt cx="4041600" cy="731400"/>
          </a:xfrm>
        </p:grpSpPr>
        <p:sp>
          <p:nvSpPr>
            <p:cNvPr id="137" name="Google Shape;137;g2d52ba82a47_0_236"/>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g2d52ba82a47_0_236"/>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9" name="Google Shape;139;g2d52ba82a47_0_236"/>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0" name="Google Shape;140;g2d52ba82a47_0_236"/>
          <p:cNvGrpSpPr/>
          <p:nvPr/>
        </p:nvGrpSpPr>
        <p:grpSpPr>
          <a:xfrm>
            <a:off x="14059095" y="998433"/>
            <a:ext cx="4229367" cy="9273303"/>
            <a:chOff x="0" y="-57150"/>
            <a:chExt cx="1113900" cy="2452606"/>
          </a:xfrm>
        </p:grpSpPr>
        <p:sp>
          <p:nvSpPr>
            <p:cNvPr id="141" name="Google Shape;141;g2d52ba82a47_0_236"/>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g2d52ba82a47_0_236"/>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3" name="Google Shape;143;g2d52ba82a47_0_236"/>
          <p:cNvGrpSpPr/>
          <p:nvPr/>
        </p:nvGrpSpPr>
        <p:grpSpPr>
          <a:xfrm>
            <a:off x="14059131" y="4046860"/>
            <a:ext cx="4229367" cy="6225185"/>
            <a:chOff x="0" y="-57150"/>
            <a:chExt cx="1113900" cy="1643700"/>
          </a:xfrm>
        </p:grpSpPr>
        <p:sp>
          <p:nvSpPr>
            <p:cNvPr id="144" name="Google Shape;144;g2d52ba82a47_0_236"/>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g2d52ba82a47_0_236"/>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6" name="Google Shape;146;g2d52ba82a47_0_236"/>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g2d52ba82a47_0_236"/>
          <p:cNvSpPr txBox="1"/>
          <p:nvPr/>
        </p:nvSpPr>
        <p:spPr>
          <a:xfrm>
            <a:off x="14143863" y="4485847"/>
            <a:ext cx="4059900" cy="4479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chemeClr val="dk1"/>
                </a:solidFill>
                <a:highlight>
                  <a:srgbClr val="FFFFFF"/>
                </a:highlight>
              </a:rPr>
              <a:t>The WBU is a non-political, non-religious, non-governmental and non-profit-making organization. WBU members are organizations of and for the blind in about 190 countries and international organizations working in the field of </a:t>
            </a:r>
            <a:r>
              <a:rPr lang="en-US" sz="1500">
                <a:solidFill>
                  <a:schemeClr val="dk1"/>
                </a:solidFill>
                <a:uFill>
                  <a:noFill/>
                </a:uFill>
                <a:hlinkClick r:id="rId7">
                  <a:extLst>
                    <a:ext uri="{A12FA001-AC4F-418D-AE19-62706E023703}">
                      <ahyp:hlinkClr val="tx"/>
                    </a:ext>
                  </a:extLst>
                </a:hlinkClick>
              </a:rPr>
              <a:t>vision impairment</a:t>
            </a:r>
            <a:r>
              <a:rPr lang="en-US" sz="1500">
                <a:solidFill>
                  <a:schemeClr val="dk1"/>
                </a:solidFill>
                <a:highlight>
                  <a:srgbClr val="FFFFFF"/>
                </a:highlight>
              </a:rPr>
              <a:t>. The WBU conducts its work through six regions. These are: Africa, Asia, Asia-Pacific, Europe, Latin America, and North America and the Caribbean. The World Blind Union is governed by an Officers Board composed of six internationally elected Officers and the six regional presidents, as well as an executive committee. The WBU has its administrative office located in </a:t>
            </a:r>
            <a:r>
              <a:rPr lang="en-US" sz="1500">
                <a:solidFill>
                  <a:schemeClr val="dk1"/>
                </a:solidFill>
                <a:uFill>
                  <a:noFill/>
                </a:uFill>
                <a:hlinkClick r:id="rId8">
                  <a:extLst>
                    <a:ext uri="{A12FA001-AC4F-418D-AE19-62706E023703}">
                      <ahyp:hlinkClr val="tx"/>
                    </a:ext>
                  </a:extLst>
                </a:hlinkClick>
              </a:rPr>
              <a:t>Toronto</a:t>
            </a:r>
            <a:r>
              <a:rPr lang="en-US" sz="1500">
                <a:solidFill>
                  <a:schemeClr val="dk1"/>
                </a:solidFill>
                <a:highlight>
                  <a:srgbClr val="FFFFFF"/>
                </a:highlight>
              </a:rPr>
              <a:t>, Canada, and currently has three staff members. In order to raise funds for their work, the World Blind Union has registered as a charity under the Canada Revenue Agency.</a:t>
            </a:r>
            <a:endParaRPr sz="1700">
              <a:solidFill>
                <a:schemeClr val="dk1"/>
              </a:solidFill>
            </a:endParaRPr>
          </a:p>
        </p:txBody>
      </p:sp>
      <p:sp>
        <p:nvSpPr>
          <p:cNvPr id="148" name="Google Shape;148;g2d52ba82a47_0_236"/>
          <p:cNvSpPr/>
          <p:nvPr/>
        </p:nvSpPr>
        <p:spPr>
          <a:xfrm>
            <a:off x="14975852" y="2273721"/>
            <a:ext cx="2378790" cy="1643527"/>
          </a:xfrm>
          <a:custGeom>
            <a:rect b="b" l="l" r="r" t="t"/>
            <a:pathLst>
              <a:path extrusionOk="0" h="1643527" w="2378790">
                <a:moveTo>
                  <a:pt x="0" y="0"/>
                </a:moveTo>
                <a:lnTo>
                  <a:pt x="2378789" y="0"/>
                </a:lnTo>
                <a:lnTo>
                  <a:pt x="2378789" y="1643527"/>
                </a:lnTo>
                <a:lnTo>
                  <a:pt x="0" y="164352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g2d52ba82a47_0_236"/>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sp>
        <p:nvSpPr>
          <p:cNvPr id="150" name="Google Shape;150;g2d52ba82a47_0_236"/>
          <p:cNvSpPr/>
          <p:nvPr/>
        </p:nvSpPr>
        <p:spPr>
          <a:xfrm>
            <a:off x="2198893" y="2401437"/>
            <a:ext cx="10329896" cy="6467279"/>
          </a:xfrm>
          <a:custGeom>
            <a:rect b="b" l="l" r="r" t="t"/>
            <a:pathLst>
              <a:path extrusionOk="0" h="1643527" w="2378790">
                <a:moveTo>
                  <a:pt x="0" y="0"/>
                </a:moveTo>
                <a:lnTo>
                  <a:pt x="2378789" y="0"/>
                </a:lnTo>
                <a:lnTo>
                  <a:pt x="2378789" y="1643527"/>
                </a:lnTo>
                <a:lnTo>
                  <a:pt x="0" y="164352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2d52ba82a47_0_297"/>
          <p:cNvSpPr txBox="1"/>
          <p:nvPr>
            <p:ph type="title"/>
          </p:nvPr>
        </p:nvSpPr>
        <p:spPr>
          <a:xfrm>
            <a:off x="623400" y="291350"/>
            <a:ext cx="17041200" cy="1407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2000"/>
              <a:buNone/>
            </a:pPr>
            <a:r>
              <a:rPr lang="en-US" sz="5800"/>
              <a:t>Policy Priorities in Accessible Formats </a:t>
            </a:r>
            <a:endParaRPr sz="5800"/>
          </a:p>
        </p:txBody>
      </p:sp>
      <p:sp>
        <p:nvSpPr>
          <p:cNvPr id="372" name="Google Shape;372;g2d52ba82a47_0_297"/>
          <p:cNvSpPr txBox="1"/>
          <p:nvPr>
            <p:ph idx="1" type="body"/>
          </p:nvPr>
        </p:nvSpPr>
        <p:spPr>
          <a:xfrm>
            <a:off x="6859200" y="1727100"/>
            <a:ext cx="7522200" cy="8105400"/>
          </a:xfrm>
          <a:prstGeom prst="rect">
            <a:avLst/>
          </a:prstGeom>
        </p:spPr>
        <p:txBody>
          <a:bodyPr anchorCtr="0" anchor="t" bIns="45700" lIns="91425" spcFirstLastPara="1" rIns="91425" wrap="square" tIns="45700">
            <a:normAutofit/>
          </a:bodyPr>
          <a:lstStyle/>
          <a:p>
            <a:pPr indent="-25400" lvl="0" marL="25400" rtl="0" algn="l">
              <a:spcBef>
                <a:spcPts val="640"/>
              </a:spcBef>
              <a:spcAft>
                <a:spcPts val="0"/>
              </a:spcAft>
              <a:buClr>
                <a:schemeClr val="dk1"/>
              </a:buClr>
              <a:buSzPts val="2200"/>
              <a:buFont typeface="Arial"/>
              <a:buNone/>
            </a:pPr>
            <a:r>
              <a:rPr lang="en-US" sz="7200">
                <a:solidFill>
                  <a:schemeClr val="dk1"/>
                </a:solidFill>
              </a:rPr>
              <a:t>•Audio formats available in English, Spanish and French</a:t>
            </a:r>
            <a:endParaRPr sz="7200">
              <a:solidFill>
                <a:schemeClr val="dk1"/>
              </a:solidFill>
            </a:endParaRPr>
          </a:p>
          <a:p>
            <a:pPr indent="-25400" lvl="0" marL="25400" rtl="0" algn="l">
              <a:spcBef>
                <a:spcPts val="640"/>
              </a:spcBef>
              <a:spcAft>
                <a:spcPts val="0"/>
              </a:spcAft>
              <a:buClr>
                <a:schemeClr val="dk1"/>
              </a:buClr>
              <a:buSzPts val="2200"/>
              <a:buFont typeface="Arial"/>
              <a:buNone/>
            </a:pPr>
            <a:r>
              <a:rPr lang="en-US" sz="7200">
                <a:solidFill>
                  <a:schemeClr val="dk1"/>
                </a:solidFill>
              </a:rPr>
              <a:t>•Easy to Read format available in English</a:t>
            </a:r>
            <a:endParaRPr sz="7200">
              <a:solidFill>
                <a:schemeClr val="dk1"/>
              </a:solidFill>
            </a:endParaRPr>
          </a:p>
          <a:p>
            <a:pPr indent="0" lvl="0" marL="0" rtl="0" algn="l">
              <a:spcBef>
                <a:spcPts val="640"/>
              </a:spcBef>
              <a:spcAft>
                <a:spcPts val="0"/>
              </a:spcAft>
              <a:buNone/>
            </a:pPr>
            <a:r>
              <a:t/>
            </a:r>
            <a:endParaRPr/>
          </a:p>
        </p:txBody>
      </p:sp>
      <p:pic>
        <p:nvPicPr>
          <p:cNvPr id="373" name="Google Shape;373;g2d52ba82a47_0_297"/>
          <p:cNvPicPr preferRelativeResize="0"/>
          <p:nvPr/>
        </p:nvPicPr>
        <p:blipFill>
          <a:blip r:embed="rId3">
            <a:alphaModFix/>
          </a:blip>
          <a:stretch>
            <a:fillRect/>
          </a:stretch>
        </p:blipFill>
        <p:spPr>
          <a:xfrm>
            <a:off x="311654" y="1698850"/>
            <a:ext cx="6198599" cy="8506500"/>
          </a:xfrm>
          <a:prstGeom prst="rect">
            <a:avLst/>
          </a:prstGeom>
          <a:noFill/>
          <a:ln>
            <a:noFill/>
          </a:ln>
        </p:spPr>
      </p:pic>
      <p:pic>
        <p:nvPicPr>
          <p:cNvPr id="374" name="Google Shape;374;g2d52ba82a47_0_297"/>
          <p:cNvPicPr preferRelativeResize="0"/>
          <p:nvPr/>
        </p:nvPicPr>
        <p:blipFill>
          <a:blip r:embed="rId4">
            <a:alphaModFix/>
          </a:blip>
          <a:stretch>
            <a:fillRect/>
          </a:stretch>
        </p:blipFill>
        <p:spPr>
          <a:xfrm>
            <a:off x="14155500" y="5850950"/>
            <a:ext cx="3297001" cy="3297001"/>
          </a:xfrm>
          <a:prstGeom prst="rect">
            <a:avLst/>
          </a:prstGeom>
          <a:noFill/>
          <a:ln>
            <a:noFill/>
          </a:ln>
        </p:spPr>
      </p:pic>
      <p:pic>
        <p:nvPicPr>
          <p:cNvPr id="375" name="Google Shape;375;g2d52ba82a47_0_297"/>
          <p:cNvPicPr preferRelativeResize="0"/>
          <p:nvPr/>
        </p:nvPicPr>
        <p:blipFill>
          <a:blip r:embed="rId5">
            <a:alphaModFix/>
          </a:blip>
          <a:stretch>
            <a:fillRect/>
          </a:stretch>
        </p:blipFill>
        <p:spPr>
          <a:xfrm>
            <a:off x="14073850" y="1846500"/>
            <a:ext cx="3297001" cy="32970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9" name="Shape 379"/>
        <p:cNvGrpSpPr/>
        <p:nvPr/>
      </p:nvGrpSpPr>
      <p:grpSpPr>
        <a:xfrm>
          <a:off x="0" y="0"/>
          <a:ext cx="0" cy="0"/>
          <a:chOff x="0" y="0"/>
          <a:chExt cx="0" cy="0"/>
        </a:xfrm>
      </p:grpSpPr>
      <p:sp>
        <p:nvSpPr>
          <p:cNvPr id="380" name="Google Shape;380;g2d52ba82a47_0_305"/>
          <p:cNvSpPr/>
          <p:nvPr/>
        </p:nvSpPr>
        <p:spPr>
          <a:xfrm>
            <a:off x="10227263" y="0"/>
            <a:ext cx="8061600" cy="10287000"/>
          </a:xfrm>
          <a:prstGeom prst="rect">
            <a:avLst/>
          </a:prstGeom>
          <a:solidFill>
            <a:schemeClr val="lt1"/>
          </a:solidFill>
          <a:ln>
            <a:noFill/>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sp>
        <p:nvSpPr>
          <p:cNvPr id="381" name="Google Shape;381;g2d52ba82a47_0_305"/>
          <p:cNvSpPr txBox="1"/>
          <p:nvPr/>
        </p:nvSpPr>
        <p:spPr>
          <a:xfrm>
            <a:off x="509300" y="301750"/>
            <a:ext cx="8726400" cy="2475000"/>
          </a:xfrm>
          <a:prstGeom prst="rect">
            <a:avLst/>
          </a:prstGeom>
          <a:noFill/>
          <a:ln>
            <a:noFill/>
          </a:ln>
        </p:spPr>
        <p:txBody>
          <a:bodyPr anchorCtr="0" anchor="t" bIns="137150" lIns="137150" spcFirstLastPara="1" rIns="137150" wrap="square" tIns="137150">
            <a:spAutoFit/>
          </a:bodyPr>
          <a:lstStyle/>
          <a:p>
            <a:pPr indent="0" lvl="0" marL="0" marR="0" rtl="0" algn="ctr">
              <a:lnSpc>
                <a:spcPct val="85000"/>
              </a:lnSpc>
              <a:spcBef>
                <a:spcPts val="0"/>
              </a:spcBef>
              <a:spcAft>
                <a:spcPts val="0"/>
              </a:spcAft>
              <a:buClr>
                <a:srgbClr val="000000"/>
              </a:buClr>
              <a:buSzPts val="7600"/>
              <a:buFont typeface="Arial"/>
              <a:buNone/>
            </a:pPr>
            <a:r>
              <a:rPr b="1" lang="en-US" sz="4200">
                <a:solidFill>
                  <a:srgbClr val="283867"/>
                </a:solidFill>
              </a:rPr>
              <a:t>Our core values on the  localization of accessibility connected to t</a:t>
            </a:r>
            <a:r>
              <a:rPr b="1" i="0" lang="en-US" sz="4200" u="none" cap="none" strike="noStrike">
                <a:solidFill>
                  <a:srgbClr val="283867"/>
                </a:solidFill>
                <a:latin typeface="Arial"/>
                <a:ea typeface="Arial"/>
                <a:cs typeface="Arial"/>
                <a:sym typeface="Arial"/>
              </a:rPr>
              <a:t>he Cities4All </a:t>
            </a:r>
            <a:endParaRPr b="1" i="0" sz="4200" u="none" cap="none" strike="noStrike">
              <a:solidFill>
                <a:srgbClr val="283867"/>
              </a:solidFill>
              <a:latin typeface="Arial"/>
              <a:ea typeface="Arial"/>
              <a:cs typeface="Arial"/>
              <a:sym typeface="Arial"/>
            </a:endParaRPr>
          </a:p>
          <a:p>
            <a:pPr indent="0" lvl="0" marL="0" marR="0" rtl="0" algn="ctr">
              <a:lnSpc>
                <a:spcPct val="85000"/>
              </a:lnSpc>
              <a:spcBef>
                <a:spcPts val="0"/>
              </a:spcBef>
              <a:spcAft>
                <a:spcPts val="0"/>
              </a:spcAft>
              <a:buClr>
                <a:srgbClr val="000000"/>
              </a:buClr>
              <a:buSzPts val="7600"/>
              <a:buFont typeface="Arial"/>
              <a:buNone/>
            </a:pPr>
            <a:r>
              <a:rPr b="1" i="0" lang="en-US" sz="4200" u="none" cap="none" strike="noStrike">
                <a:solidFill>
                  <a:srgbClr val="283867"/>
                </a:solidFill>
                <a:latin typeface="Arial"/>
                <a:ea typeface="Arial"/>
                <a:cs typeface="Arial"/>
                <a:sym typeface="Arial"/>
              </a:rPr>
              <a:t>Global Compact</a:t>
            </a:r>
            <a:r>
              <a:rPr b="1" i="0" lang="en-US" sz="4200" u="none" cap="none" strike="noStrike">
                <a:solidFill>
                  <a:schemeClr val="accent2"/>
                </a:solidFill>
                <a:latin typeface="Arial"/>
                <a:ea typeface="Arial"/>
                <a:cs typeface="Arial"/>
                <a:sym typeface="Arial"/>
              </a:rPr>
              <a:t> </a:t>
            </a:r>
            <a:endParaRPr b="1" i="0" sz="4200" u="none" cap="none" strike="noStrike">
              <a:solidFill>
                <a:schemeClr val="accent2"/>
              </a:solidFill>
              <a:latin typeface="Arial"/>
              <a:ea typeface="Arial"/>
              <a:cs typeface="Arial"/>
              <a:sym typeface="Arial"/>
            </a:endParaRPr>
          </a:p>
        </p:txBody>
      </p:sp>
      <p:sp>
        <p:nvSpPr>
          <p:cNvPr id="382" name="Google Shape;382;g2d52ba82a47_0_305"/>
          <p:cNvSpPr txBox="1"/>
          <p:nvPr/>
        </p:nvSpPr>
        <p:spPr>
          <a:xfrm>
            <a:off x="509290" y="2925806"/>
            <a:ext cx="8934600" cy="5077200"/>
          </a:xfrm>
          <a:prstGeom prst="rect">
            <a:avLst/>
          </a:prstGeom>
          <a:noFill/>
          <a:ln>
            <a:noFill/>
          </a:ln>
        </p:spPr>
        <p:txBody>
          <a:bodyPr anchorCtr="0" anchor="t"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At the core of the Cities4All Campaign lies:</a:t>
            </a:r>
            <a:endParaRPr b="0" i="0" sz="3200" u="none" cap="none" strike="noStrike">
              <a:solidFill>
                <a:schemeClr val="dk1"/>
              </a:solidFill>
              <a:latin typeface="Arial"/>
              <a:ea typeface="Arial"/>
              <a:cs typeface="Arial"/>
              <a:sym typeface="Arial"/>
            </a:endParaRPr>
          </a:p>
          <a:p>
            <a:pPr indent="0" lvl="0" marL="685800" marR="0" rtl="0" algn="ctr">
              <a:lnSpc>
                <a:spcPct val="100000"/>
              </a:lnSpc>
              <a:spcBef>
                <a:spcPts val="0"/>
              </a:spcBef>
              <a:spcAft>
                <a:spcPts val="0"/>
              </a:spcAft>
              <a:buClr>
                <a:srgbClr val="000000"/>
              </a:buClr>
              <a:buSzPts val="3400"/>
              <a:buFont typeface="Arial"/>
              <a:buNone/>
            </a:pPr>
            <a:r>
              <a:rPr b="0" i="0" lang="en-US" sz="3400" u="none" cap="none" strike="noStrike">
                <a:solidFill>
                  <a:schemeClr val="dk1"/>
                </a:solidFill>
                <a:latin typeface="Arial"/>
                <a:ea typeface="Arial"/>
                <a:cs typeface="Arial"/>
                <a:sym typeface="Arial"/>
              </a:rPr>
              <a:t> </a:t>
            </a:r>
            <a:endParaRPr b="0" i="0" sz="3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800"/>
              <a:buFont typeface="Arial"/>
              <a:buNone/>
            </a:pPr>
            <a:r>
              <a:rPr b="1" i="0" lang="en-US" sz="3400" u="none" cap="none" strike="noStrike">
                <a:solidFill>
                  <a:schemeClr val="dk1"/>
                </a:solidFill>
                <a:latin typeface="Arial"/>
                <a:ea typeface="Arial"/>
                <a:cs typeface="Arial"/>
                <a:sym typeface="Arial"/>
              </a:rPr>
              <a:t>     The Global Compact on </a:t>
            </a:r>
            <a:endParaRPr b="1" i="0" sz="3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800"/>
              <a:buFont typeface="Arial"/>
              <a:buNone/>
            </a:pPr>
            <a:r>
              <a:rPr b="1" i="0" lang="en-US" sz="3400" u="none" cap="none" strike="noStrike">
                <a:solidFill>
                  <a:schemeClr val="dk1"/>
                </a:solidFill>
                <a:latin typeface="Arial"/>
                <a:ea typeface="Arial"/>
                <a:cs typeface="Arial"/>
                <a:sym typeface="Arial"/>
              </a:rPr>
              <a:t>Inclusive and Accessible Cities</a:t>
            </a:r>
            <a:endParaRPr b="1" i="0" sz="3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800"/>
              <a:buFont typeface="Arial"/>
              <a:buNone/>
            </a:pPr>
            <a:r>
              <a:t/>
            </a:r>
            <a:endParaRPr b="0" i="1" sz="3600" u="none" cap="none" strike="noStrike">
              <a:solidFill>
                <a:schemeClr val="dk1"/>
              </a:solidFill>
              <a:latin typeface="Arial"/>
              <a:ea typeface="Arial"/>
              <a:cs typeface="Arial"/>
              <a:sym typeface="Arial"/>
            </a:endParaRPr>
          </a:p>
          <a:p>
            <a:pPr indent="0" lvl="0" marL="68580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Arial"/>
                <a:ea typeface="Arial"/>
                <a:cs typeface="Arial"/>
                <a:sym typeface="Arial"/>
              </a:rPr>
              <a:t>A declaration that aligns key commitments to accessibility, universal design and inclusion within </a:t>
            </a:r>
            <a:r>
              <a:rPr b="0" i="0" lang="en-US" sz="3200" u="none" cap="none" strike="noStrike">
                <a:solidFill>
                  <a:schemeClr val="dk1"/>
                </a:solidFill>
                <a:latin typeface="Arial"/>
                <a:ea typeface="Arial"/>
                <a:cs typeface="Arial"/>
                <a:sym typeface="Arial"/>
              </a:rPr>
              <a:t>International frameworks and conventions</a:t>
            </a:r>
            <a:endParaRPr b="0" i="0" sz="3000" u="none" cap="none" strike="noStrike">
              <a:solidFill>
                <a:schemeClr val="dk1"/>
              </a:solidFill>
              <a:latin typeface="Arial"/>
              <a:ea typeface="Arial"/>
              <a:cs typeface="Arial"/>
              <a:sym typeface="Arial"/>
            </a:endParaRPr>
          </a:p>
        </p:txBody>
      </p:sp>
      <p:pic>
        <p:nvPicPr>
          <p:cNvPr id="383" name="Google Shape;383;g2d52ba82a47_0_305"/>
          <p:cNvPicPr preferRelativeResize="0"/>
          <p:nvPr/>
        </p:nvPicPr>
        <p:blipFill rotWithShape="1">
          <a:blip r:embed="rId4">
            <a:alphaModFix/>
          </a:blip>
          <a:srcRect b="27948" l="0" r="0" t="0"/>
          <a:stretch/>
        </p:blipFill>
        <p:spPr>
          <a:xfrm>
            <a:off x="11559701" y="5530802"/>
            <a:ext cx="1641464" cy="1610514"/>
          </a:xfrm>
          <a:prstGeom prst="rect">
            <a:avLst/>
          </a:prstGeom>
          <a:noFill/>
          <a:ln>
            <a:noFill/>
          </a:ln>
        </p:spPr>
      </p:pic>
      <p:pic>
        <p:nvPicPr>
          <p:cNvPr id="384" name="Google Shape;384;g2d52ba82a47_0_305"/>
          <p:cNvPicPr preferRelativeResize="0"/>
          <p:nvPr/>
        </p:nvPicPr>
        <p:blipFill rotWithShape="1">
          <a:blip r:embed="rId5">
            <a:alphaModFix/>
          </a:blip>
          <a:srcRect b="0" l="0" r="63690" t="0"/>
          <a:stretch/>
        </p:blipFill>
        <p:spPr>
          <a:xfrm>
            <a:off x="14907753" y="2441022"/>
            <a:ext cx="1966343" cy="1903746"/>
          </a:xfrm>
          <a:prstGeom prst="rect">
            <a:avLst/>
          </a:prstGeom>
          <a:noFill/>
          <a:ln>
            <a:noFill/>
          </a:ln>
        </p:spPr>
      </p:pic>
      <p:sp>
        <p:nvSpPr>
          <p:cNvPr id="385" name="Google Shape;385;g2d52ba82a47_0_305"/>
          <p:cNvSpPr txBox="1"/>
          <p:nvPr/>
        </p:nvSpPr>
        <p:spPr>
          <a:xfrm>
            <a:off x="10867892" y="7361529"/>
            <a:ext cx="2953200" cy="987600"/>
          </a:xfrm>
          <a:prstGeom prst="rect">
            <a:avLst/>
          </a:prstGeom>
          <a:noFill/>
          <a:ln>
            <a:noFill/>
          </a:ln>
        </p:spPr>
        <p:txBody>
          <a:bodyPr anchorCtr="0" anchor="t" bIns="121000" lIns="121000" spcFirstLastPara="1" rIns="121000" wrap="square" tIns="1210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Montserrat"/>
                <a:ea typeface="Montserrat"/>
                <a:cs typeface="Montserrat"/>
                <a:sym typeface="Montserrat"/>
              </a:rPr>
              <a:t>UN New Urban Agenda</a:t>
            </a:r>
            <a:endParaRPr b="1" i="0" sz="2200" u="none" cap="none" strike="noStrike">
              <a:solidFill>
                <a:srgbClr val="000000"/>
              </a:solidFill>
              <a:latin typeface="Montserrat"/>
              <a:ea typeface="Montserrat"/>
              <a:cs typeface="Montserrat"/>
              <a:sym typeface="Montserrat"/>
            </a:endParaRPr>
          </a:p>
        </p:txBody>
      </p:sp>
      <p:pic>
        <p:nvPicPr>
          <p:cNvPr id="386" name="Google Shape;386;g2d52ba82a47_0_305"/>
          <p:cNvPicPr preferRelativeResize="0"/>
          <p:nvPr/>
        </p:nvPicPr>
        <p:blipFill rotWithShape="1">
          <a:blip r:embed="rId6">
            <a:alphaModFix/>
          </a:blip>
          <a:srcRect b="20590" l="19050" r="19056" t="0"/>
          <a:stretch/>
        </p:blipFill>
        <p:spPr>
          <a:xfrm>
            <a:off x="11600841" y="2381289"/>
            <a:ext cx="1828200" cy="1833600"/>
          </a:xfrm>
          <a:prstGeom prst="ellipse">
            <a:avLst/>
          </a:prstGeom>
          <a:noFill/>
          <a:ln>
            <a:noFill/>
          </a:ln>
        </p:spPr>
      </p:pic>
      <p:pic>
        <p:nvPicPr>
          <p:cNvPr id="387" name="Google Shape;387;g2d52ba82a47_0_305"/>
          <p:cNvPicPr preferRelativeResize="0"/>
          <p:nvPr/>
        </p:nvPicPr>
        <p:blipFill rotWithShape="1">
          <a:blip r:embed="rId7">
            <a:alphaModFix/>
          </a:blip>
          <a:srcRect b="0" l="0" r="51143" t="0"/>
          <a:stretch/>
        </p:blipFill>
        <p:spPr>
          <a:xfrm>
            <a:off x="14977157" y="5478627"/>
            <a:ext cx="1776075" cy="1610508"/>
          </a:xfrm>
          <a:prstGeom prst="rect">
            <a:avLst/>
          </a:prstGeom>
          <a:noFill/>
          <a:ln>
            <a:noFill/>
          </a:ln>
        </p:spPr>
      </p:pic>
      <p:sp>
        <p:nvSpPr>
          <p:cNvPr id="388" name="Google Shape;388;g2d52ba82a47_0_305"/>
          <p:cNvSpPr txBox="1"/>
          <p:nvPr/>
        </p:nvSpPr>
        <p:spPr>
          <a:xfrm>
            <a:off x="14412300" y="7235700"/>
            <a:ext cx="3328200" cy="987600"/>
          </a:xfrm>
          <a:prstGeom prst="rect">
            <a:avLst/>
          </a:prstGeom>
          <a:noFill/>
          <a:ln>
            <a:noFill/>
          </a:ln>
        </p:spPr>
        <p:txBody>
          <a:bodyPr anchorCtr="0" anchor="t" bIns="121000" lIns="121000" spcFirstLastPara="1" rIns="121000" wrap="square" tIns="1210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Montserrat"/>
                <a:ea typeface="Montserrat"/>
                <a:cs typeface="Montserrat"/>
                <a:sym typeface="Montserrat"/>
              </a:rPr>
              <a:t>UN Convention on the Rights of Persons with Disabilities</a:t>
            </a:r>
            <a:endParaRPr b="1" i="0" sz="2200" u="none" cap="none" strike="noStrike">
              <a:solidFill>
                <a:srgbClr val="000000"/>
              </a:solidFill>
              <a:latin typeface="Montserrat"/>
              <a:ea typeface="Montserrat"/>
              <a:cs typeface="Montserrat"/>
              <a:sym typeface="Montserrat"/>
            </a:endParaRPr>
          </a:p>
        </p:txBody>
      </p:sp>
      <p:sp>
        <p:nvSpPr>
          <p:cNvPr id="389" name="Google Shape;389;g2d52ba82a47_0_305"/>
          <p:cNvSpPr txBox="1"/>
          <p:nvPr/>
        </p:nvSpPr>
        <p:spPr>
          <a:xfrm>
            <a:off x="10848609" y="4287759"/>
            <a:ext cx="3239400" cy="987600"/>
          </a:xfrm>
          <a:prstGeom prst="rect">
            <a:avLst/>
          </a:prstGeom>
          <a:noFill/>
          <a:ln>
            <a:noFill/>
          </a:ln>
        </p:spPr>
        <p:txBody>
          <a:bodyPr anchorCtr="0" anchor="t" bIns="121000" lIns="121000" spcFirstLastPara="1" rIns="121000" wrap="square" tIns="1210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Montserrat"/>
                <a:ea typeface="Montserrat"/>
                <a:cs typeface="Montserrat"/>
                <a:sym typeface="Montserrat"/>
              </a:rPr>
              <a:t>UN Sustainable Development Goals</a:t>
            </a:r>
            <a:endParaRPr b="1" i="0" sz="2200" u="none" cap="none" strike="noStrike">
              <a:solidFill>
                <a:srgbClr val="000000"/>
              </a:solidFill>
              <a:latin typeface="Montserrat"/>
              <a:ea typeface="Montserrat"/>
              <a:cs typeface="Montserrat"/>
              <a:sym typeface="Montserrat"/>
            </a:endParaRPr>
          </a:p>
        </p:txBody>
      </p:sp>
      <p:sp>
        <p:nvSpPr>
          <p:cNvPr id="390" name="Google Shape;390;g2d52ba82a47_0_305"/>
          <p:cNvSpPr txBox="1"/>
          <p:nvPr/>
        </p:nvSpPr>
        <p:spPr>
          <a:xfrm>
            <a:off x="14308437" y="4344761"/>
            <a:ext cx="3113400" cy="987600"/>
          </a:xfrm>
          <a:prstGeom prst="rect">
            <a:avLst/>
          </a:prstGeom>
          <a:noFill/>
          <a:ln>
            <a:noFill/>
          </a:ln>
        </p:spPr>
        <p:txBody>
          <a:bodyPr anchorCtr="0" anchor="t" bIns="121000" lIns="121000" spcFirstLastPara="1" rIns="121000" wrap="square" tIns="1210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Montserrat"/>
                <a:ea typeface="Montserrat"/>
                <a:cs typeface="Montserrat"/>
                <a:sym typeface="Montserrat"/>
              </a:rPr>
              <a:t>WHO Age Friendly Cities</a:t>
            </a:r>
            <a:endParaRPr b="1" i="0" sz="2200" u="none" cap="none" strike="noStrike">
              <a:solidFill>
                <a:srgbClr val="000000"/>
              </a:solidFill>
              <a:latin typeface="Montserrat"/>
              <a:ea typeface="Montserrat"/>
              <a:cs typeface="Montserrat"/>
              <a:sym typeface="Montserrat"/>
            </a:endParaRPr>
          </a:p>
        </p:txBody>
      </p:sp>
      <p:sp>
        <p:nvSpPr>
          <p:cNvPr id="391" name="Google Shape;391;g2d52ba82a47_0_305"/>
          <p:cNvSpPr txBox="1"/>
          <p:nvPr/>
        </p:nvSpPr>
        <p:spPr>
          <a:xfrm>
            <a:off x="9939869" y="1093725"/>
            <a:ext cx="8726400" cy="891000"/>
          </a:xfrm>
          <a:prstGeom prst="rect">
            <a:avLst/>
          </a:prstGeom>
          <a:noFill/>
          <a:ln>
            <a:noFill/>
          </a:ln>
        </p:spPr>
        <p:txBody>
          <a:bodyPr anchorCtr="0" anchor="t" bIns="121000" lIns="121000" spcFirstLastPara="1" rIns="121000" wrap="square" tIns="121000">
            <a:noAutofit/>
          </a:bodyPr>
          <a:lstStyle/>
          <a:p>
            <a:pPr indent="0" lvl="0" marL="0" marR="0" rtl="0" algn="ctr">
              <a:lnSpc>
                <a:spcPct val="115000"/>
              </a:lnSpc>
              <a:spcBef>
                <a:spcPts val="0"/>
              </a:spcBef>
              <a:spcAft>
                <a:spcPts val="0"/>
              </a:spcAft>
              <a:buClr>
                <a:srgbClr val="000000"/>
              </a:buClr>
              <a:buSzPts val="2800"/>
              <a:buFont typeface="Arial"/>
              <a:buNone/>
            </a:pPr>
            <a:r>
              <a:rPr b="1" i="0" lang="en-US" sz="3400" u="none" cap="none" strike="noStrike">
                <a:solidFill>
                  <a:schemeClr val="accent2"/>
                </a:solidFill>
                <a:latin typeface="Montserrat"/>
                <a:ea typeface="Montserrat"/>
                <a:cs typeface="Montserrat"/>
                <a:sym typeface="Montserrat"/>
              </a:rPr>
              <a:t>Aligning Global Commitments</a:t>
            </a:r>
            <a:endParaRPr b="1" i="0" sz="3000" u="none" cap="none" strike="noStrike">
              <a:solidFill>
                <a:schemeClr val="accent2"/>
              </a:solidFill>
              <a:latin typeface="Montserrat"/>
              <a:ea typeface="Montserrat"/>
              <a:cs typeface="Montserrat"/>
              <a:sym typeface="Montserrat"/>
            </a:endParaRPr>
          </a:p>
        </p:txBody>
      </p:sp>
      <p:pic>
        <p:nvPicPr>
          <p:cNvPr id="392" name="Google Shape;392;g2d52ba82a47_0_305"/>
          <p:cNvPicPr preferRelativeResize="0"/>
          <p:nvPr/>
        </p:nvPicPr>
        <p:blipFill>
          <a:blip r:embed="rId8">
            <a:alphaModFix/>
          </a:blip>
          <a:stretch>
            <a:fillRect/>
          </a:stretch>
        </p:blipFill>
        <p:spPr>
          <a:xfrm>
            <a:off x="13531325" y="8968100"/>
            <a:ext cx="4667649" cy="119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2d52ba82a47_0_321"/>
          <p:cNvSpPr txBox="1"/>
          <p:nvPr>
            <p:ph type="title"/>
          </p:nvPr>
        </p:nvSpPr>
        <p:spPr>
          <a:xfrm>
            <a:off x="623400" y="385000"/>
            <a:ext cx="17041200" cy="1145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Strengthening Localization of  Convention on the Rights of Persons with Disabilities (CRPD)</a:t>
            </a:r>
            <a:endParaRPr/>
          </a:p>
        </p:txBody>
      </p:sp>
      <p:sp>
        <p:nvSpPr>
          <p:cNvPr id="398" name="Google Shape;398;g2d52ba82a47_0_321"/>
          <p:cNvSpPr txBox="1"/>
          <p:nvPr>
            <p:ph idx="1" type="body"/>
          </p:nvPr>
        </p:nvSpPr>
        <p:spPr>
          <a:xfrm>
            <a:off x="623400" y="2736450"/>
            <a:ext cx="10381200" cy="6832800"/>
          </a:xfrm>
          <a:prstGeom prst="rect">
            <a:avLst/>
          </a:prstGeom>
        </p:spPr>
        <p:txBody>
          <a:bodyPr anchorCtr="0" anchor="t" bIns="45700" lIns="91425" spcFirstLastPara="1" rIns="91425" wrap="square" tIns="45700">
            <a:normAutofit/>
          </a:bodyPr>
          <a:lstStyle/>
          <a:p>
            <a:pPr indent="-723900" lvl="0" marL="914400" rtl="0" algn="l">
              <a:spcBef>
                <a:spcPts val="640"/>
              </a:spcBef>
              <a:spcAft>
                <a:spcPts val="0"/>
              </a:spcAft>
              <a:buSzPts val="4200"/>
              <a:buAutoNum type="arabicPeriod"/>
            </a:pPr>
            <a:r>
              <a:rPr b="1" lang="en-US" sz="4200"/>
              <a:t>Through Peer to Peer Exchanges &amp; Training with Local Governments</a:t>
            </a:r>
            <a:endParaRPr b="1" sz="4200"/>
          </a:p>
        </p:txBody>
      </p:sp>
      <p:pic>
        <p:nvPicPr>
          <p:cNvPr id="399" name="Google Shape;399;g2d52ba82a47_0_321"/>
          <p:cNvPicPr preferRelativeResize="0"/>
          <p:nvPr/>
        </p:nvPicPr>
        <p:blipFill rotWithShape="1">
          <a:blip r:embed="rId3">
            <a:alphaModFix/>
          </a:blip>
          <a:srcRect b="0" l="0" r="-2553" t="-7631"/>
          <a:stretch/>
        </p:blipFill>
        <p:spPr>
          <a:xfrm>
            <a:off x="304450" y="3965950"/>
            <a:ext cx="11897600" cy="5603301"/>
          </a:xfrm>
          <a:prstGeom prst="rect">
            <a:avLst/>
          </a:prstGeom>
          <a:noFill/>
          <a:ln>
            <a:noFill/>
          </a:ln>
        </p:spPr>
      </p:pic>
      <p:pic>
        <p:nvPicPr>
          <p:cNvPr id="400" name="Google Shape;400;g2d52ba82a47_0_321"/>
          <p:cNvPicPr preferRelativeResize="0"/>
          <p:nvPr/>
        </p:nvPicPr>
        <p:blipFill rotWithShape="1">
          <a:blip r:embed="rId4">
            <a:alphaModFix/>
          </a:blip>
          <a:srcRect b="5279" l="-3230" r="3229" t="-5279"/>
          <a:stretch/>
        </p:blipFill>
        <p:spPr>
          <a:xfrm>
            <a:off x="10894694" y="1678450"/>
            <a:ext cx="6982556" cy="2139450"/>
          </a:xfrm>
          <a:prstGeom prst="rect">
            <a:avLst/>
          </a:prstGeom>
          <a:noFill/>
          <a:ln>
            <a:noFill/>
          </a:ln>
        </p:spPr>
      </p:pic>
      <p:pic>
        <p:nvPicPr>
          <p:cNvPr id="401" name="Google Shape;401;g2d52ba82a47_0_321"/>
          <p:cNvPicPr preferRelativeResize="0"/>
          <p:nvPr/>
        </p:nvPicPr>
        <p:blipFill>
          <a:blip r:embed="rId5">
            <a:alphaModFix/>
          </a:blip>
          <a:stretch>
            <a:fillRect/>
          </a:stretch>
        </p:blipFill>
        <p:spPr>
          <a:xfrm>
            <a:off x="12202050" y="4871700"/>
            <a:ext cx="6218854" cy="46975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2d52ba82a47_0_329"/>
          <p:cNvSpPr txBox="1"/>
          <p:nvPr>
            <p:ph type="title"/>
          </p:nvPr>
        </p:nvSpPr>
        <p:spPr>
          <a:xfrm>
            <a:off x="437300" y="164950"/>
            <a:ext cx="17041200" cy="1145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2200"/>
              <a:buFont typeface="Arial"/>
              <a:buNone/>
            </a:pPr>
            <a:r>
              <a:rPr lang="en-US"/>
              <a:t>Strengthening Localization of the CRPD (continued)</a:t>
            </a:r>
            <a:endParaRPr/>
          </a:p>
        </p:txBody>
      </p:sp>
      <p:sp>
        <p:nvSpPr>
          <p:cNvPr id="407" name="Google Shape;407;g2d52ba82a47_0_329"/>
          <p:cNvSpPr txBox="1"/>
          <p:nvPr>
            <p:ph idx="1" type="body"/>
          </p:nvPr>
        </p:nvSpPr>
        <p:spPr>
          <a:xfrm>
            <a:off x="319050" y="1310350"/>
            <a:ext cx="7203600" cy="1868400"/>
          </a:xfrm>
          <a:prstGeom prst="rect">
            <a:avLst/>
          </a:prstGeom>
        </p:spPr>
        <p:txBody>
          <a:bodyPr anchorCtr="0" anchor="t" bIns="45700" lIns="91425" spcFirstLastPara="1" rIns="91425" wrap="square" tIns="45700">
            <a:noAutofit/>
          </a:bodyPr>
          <a:lstStyle/>
          <a:p>
            <a:pPr indent="0" lvl="0" marL="0" rtl="0" algn="l">
              <a:lnSpc>
                <a:spcPct val="105000"/>
              </a:lnSpc>
              <a:spcBef>
                <a:spcPts val="640"/>
              </a:spcBef>
              <a:spcAft>
                <a:spcPts val="0"/>
              </a:spcAft>
              <a:buSzPts val="1900"/>
              <a:buNone/>
            </a:pPr>
            <a:r>
              <a:rPr b="1" lang="en-US" sz="4000"/>
              <a:t>2. Evidence Based Research</a:t>
            </a:r>
            <a:endParaRPr b="1" sz="4000"/>
          </a:p>
          <a:p>
            <a:pPr indent="0" lvl="0" marL="0" rtl="0" algn="l">
              <a:lnSpc>
                <a:spcPct val="90000"/>
              </a:lnSpc>
              <a:spcBef>
                <a:spcPts val="640"/>
              </a:spcBef>
              <a:spcAft>
                <a:spcPts val="0"/>
              </a:spcAft>
              <a:buClr>
                <a:schemeClr val="dk1"/>
              </a:buClr>
              <a:buSzPts val="1900"/>
              <a:buFont typeface="Arial"/>
              <a:buNone/>
            </a:pPr>
            <a:r>
              <a:rPr lang="en-US" sz="4000">
                <a:solidFill>
                  <a:schemeClr val="dk1"/>
                </a:solidFill>
              </a:rPr>
              <a:t> </a:t>
            </a:r>
            <a:endParaRPr sz="4000"/>
          </a:p>
        </p:txBody>
      </p:sp>
      <p:pic>
        <p:nvPicPr>
          <p:cNvPr id="408" name="Google Shape;408;g2d52ba82a47_0_329"/>
          <p:cNvPicPr preferRelativeResize="0"/>
          <p:nvPr/>
        </p:nvPicPr>
        <p:blipFill rotWithShape="1">
          <a:blip r:embed="rId3">
            <a:alphaModFix/>
          </a:blip>
          <a:srcRect b="-2579" l="-16040" r="16040" t="2580"/>
          <a:stretch/>
        </p:blipFill>
        <p:spPr>
          <a:xfrm>
            <a:off x="5301750" y="1762220"/>
            <a:ext cx="5990400" cy="8524780"/>
          </a:xfrm>
          <a:prstGeom prst="rect">
            <a:avLst/>
          </a:prstGeom>
          <a:noFill/>
          <a:ln>
            <a:noFill/>
          </a:ln>
        </p:spPr>
      </p:pic>
      <p:pic>
        <p:nvPicPr>
          <p:cNvPr id="409" name="Google Shape;409;g2d52ba82a47_0_329"/>
          <p:cNvPicPr preferRelativeResize="0"/>
          <p:nvPr/>
        </p:nvPicPr>
        <p:blipFill>
          <a:blip r:embed="rId4">
            <a:alphaModFix/>
          </a:blip>
          <a:stretch>
            <a:fillRect/>
          </a:stretch>
        </p:blipFill>
        <p:spPr>
          <a:xfrm>
            <a:off x="11823752" y="1634750"/>
            <a:ext cx="5990200" cy="8492801"/>
          </a:xfrm>
          <a:prstGeom prst="rect">
            <a:avLst/>
          </a:prstGeom>
          <a:noFill/>
          <a:ln>
            <a:noFill/>
          </a:ln>
        </p:spPr>
      </p:pic>
      <p:pic>
        <p:nvPicPr>
          <p:cNvPr id="410" name="Google Shape;410;g2d52ba82a47_0_329"/>
          <p:cNvPicPr preferRelativeResize="0"/>
          <p:nvPr/>
        </p:nvPicPr>
        <p:blipFill>
          <a:blip r:embed="rId5">
            <a:alphaModFix/>
          </a:blip>
          <a:stretch>
            <a:fillRect/>
          </a:stretch>
        </p:blipFill>
        <p:spPr>
          <a:xfrm>
            <a:off x="11823750" y="7228400"/>
            <a:ext cx="2899149" cy="2899149"/>
          </a:xfrm>
          <a:prstGeom prst="rect">
            <a:avLst/>
          </a:prstGeom>
          <a:noFill/>
          <a:ln>
            <a:noFill/>
          </a:ln>
        </p:spPr>
      </p:pic>
      <p:pic>
        <p:nvPicPr>
          <p:cNvPr id="411" name="Google Shape;411;g2d52ba82a47_0_329"/>
          <p:cNvPicPr preferRelativeResize="0"/>
          <p:nvPr/>
        </p:nvPicPr>
        <p:blipFill>
          <a:blip r:embed="rId6">
            <a:alphaModFix/>
          </a:blip>
          <a:stretch>
            <a:fillRect/>
          </a:stretch>
        </p:blipFill>
        <p:spPr>
          <a:xfrm>
            <a:off x="7894650" y="6936000"/>
            <a:ext cx="3072548" cy="3072548"/>
          </a:xfrm>
          <a:prstGeom prst="rect">
            <a:avLst/>
          </a:prstGeom>
          <a:noFill/>
          <a:ln>
            <a:noFill/>
          </a:ln>
        </p:spPr>
      </p:pic>
      <p:pic>
        <p:nvPicPr>
          <p:cNvPr id="412" name="Google Shape;412;g2d52ba82a47_0_329"/>
          <p:cNvPicPr preferRelativeResize="0"/>
          <p:nvPr/>
        </p:nvPicPr>
        <p:blipFill>
          <a:blip r:embed="rId7">
            <a:alphaModFix/>
          </a:blip>
          <a:stretch>
            <a:fillRect/>
          </a:stretch>
        </p:blipFill>
        <p:spPr>
          <a:xfrm>
            <a:off x="3113200" y="2493250"/>
            <a:ext cx="2188549" cy="7634303"/>
          </a:xfrm>
          <a:prstGeom prst="rect">
            <a:avLst/>
          </a:prstGeom>
          <a:noFill/>
          <a:ln>
            <a:noFill/>
          </a:ln>
        </p:spPr>
      </p:pic>
      <p:pic>
        <p:nvPicPr>
          <p:cNvPr id="413" name="Google Shape;413;g2d52ba82a47_0_329"/>
          <p:cNvPicPr preferRelativeResize="0"/>
          <p:nvPr/>
        </p:nvPicPr>
        <p:blipFill>
          <a:blip r:embed="rId8">
            <a:alphaModFix/>
          </a:blip>
          <a:stretch>
            <a:fillRect/>
          </a:stretch>
        </p:blipFill>
        <p:spPr>
          <a:xfrm>
            <a:off x="2498700" y="7141700"/>
            <a:ext cx="3072548" cy="30725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2d52ba82a47_0_340"/>
          <p:cNvSpPr txBox="1"/>
          <p:nvPr>
            <p:ph type="title"/>
          </p:nvPr>
        </p:nvSpPr>
        <p:spPr>
          <a:xfrm>
            <a:off x="623400" y="890050"/>
            <a:ext cx="17041200" cy="1145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Strengthening Localization of the CRPD (continued)</a:t>
            </a:r>
            <a:endParaRPr/>
          </a:p>
          <a:p>
            <a:pPr indent="0" lvl="0" marL="0" rtl="0" algn="ctr">
              <a:spcBef>
                <a:spcPts val="0"/>
              </a:spcBef>
              <a:spcAft>
                <a:spcPts val="0"/>
              </a:spcAft>
              <a:buNone/>
            </a:pPr>
            <a:r>
              <a:t/>
            </a:r>
            <a:endParaRPr/>
          </a:p>
        </p:txBody>
      </p:sp>
      <p:sp>
        <p:nvSpPr>
          <p:cNvPr id="419" name="Google Shape;419;g2d52ba82a47_0_340"/>
          <p:cNvSpPr txBox="1"/>
          <p:nvPr>
            <p:ph idx="1" type="body"/>
          </p:nvPr>
        </p:nvSpPr>
        <p:spPr>
          <a:xfrm>
            <a:off x="623400" y="3275400"/>
            <a:ext cx="4426800" cy="1735200"/>
          </a:xfrm>
          <a:prstGeom prst="rect">
            <a:avLst/>
          </a:prstGeom>
        </p:spPr>
        <p:txBody>
          <a:bodyPr anchorCtr="0" anchor="t" bIns="45700" lIns="91425" spcFirstLastPara="1" rIns="91425" wrap="square" tIns="45700">
            <a:normAutofit/>
          </a:bodyPr>
          <a:lstStyle/>
          <a:p>
            <a:pPr indent="0" lvl="0" marL="0" rtl="0" algn="l">
              <a:spcBef>
                <a:spcPts val="640"/>
              </a:spcBef>
              <a:spcAft>
                <a:spcPts val="0"/>
              </a:spcAft>
              <a:buNone/>
            </a:pPr>
            <a:r>
              <a:rPr b="1" lang="en-US" sz="4200"/>
              <a:t>3. Pilot projects </a:t>
            </a:r>
            <a:endParaRPr b="1" sz="4200"/>
          </a:p>
        </p:txBody>
      </p:sp>
      <p:pic>
        <p:nvPicPr>
          <p:cNvPr id="420" name="Google Shape;420;g2d52ba82a47_0_340"/>
          <p:cNvPicPr preferRelativeResize="0"/>
          <p:nvPr/>
        </p:nvPicPr>
        <p:blipFill>
          <a:blip r:embed="rId3">
            <a:alphaModFix/>
          </a:blip>
          <a:stretch>
            <a:fillRect/>
          </a:stretch>
        </p:blipFill>
        <p:spPr>
          <a:xfrm>
            <a:off x="6140300" y="2035450"/>
            <a:ext cx="10127606" cy="8065499"/>
          </a:xfrm>
          <a:prstGeom prst="rect">
            <a:avLst/>
          </a:prstGeom>
          <a:noFill/>
          <a:ln>
            <a:noFill/>
          </a:ln>
        </p:spPr>
      </p:pic>
      <p:pic>
        <p:nvPicPr>
          <p:cNvPr id="421" name="Google Shape;421;g2d52ba82a47_0_340"/>
          <p:cNvPicPr preferRelativeResize="0"/>
          <p:nvPr/>
        </p:nvPicPr>
        <p:blipFill>
          <a:blip r:embed="rId4">
            <a:alphaModFix/>
          </a:blip>
          <a:stretch>
            <a:fillRect/>
          </a:stretch>
        </p:blipFill>
        <p:spPr>
          <a:xfrm>
            <a:off x="783300" y="5143500"/>
            <a:ext cx="4719099" cy="47190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2d52ba82a47_0_347"/>
          <p:cNvSpPr txBox="1"/>
          <p:nvPr>
            <p:ph type="title"/>
          </p:nvPr>
        </p:nvSpPr>
        <p:spPr>
          <a:xfrm>
            <a:off x="623400" y="890050"/>
            <a:ext cx="17041200" cy="1145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Strengthening Localization of the CRPD (continued)</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427" name="Google Shape;427;g2d52ba82a47_0_347"/>
          <p:cNvSpPr txBox="1"/>
          <p:nvPr>
            <p:ph idx="1" type="body"/>
          </p:nvPr>
        </p:nvSpPr>
        <p:spPr>
          <a:xfrm>
            <a:off x="463950" y="2768650"/>
            <a:ext cx="4958400" cy="6975600"/>
          </a:xfrm>
          <a:prstGeom prst="rect">
            <a:avLst/>
          </a:prstGeom>
        </p:spPr>
        <p:txBody>
          <a:bodyPr anchorCtr="0" anchor="t" bIns="45700" lIns="91425" spcFirstLastPara="1" rIns="91425" wrap="square" tIns="45700">
            <a:normAutofit/>
          </a:bodyPr>
          <a:lstStyle/>
          <a:p>
            <a:pPr indent="0" lvl="0" marL="0" marR="0" rtl="0" algn="l">
              <a:lnSpc>
                <a:spcPct val="115000"/>
              </a:lnSpc>
              <a:spcBef>
                <a:spcPts val="0"/>
              </a:spcBef>
              <a:spcAft>
                <a:spcPts val="0"/>
              </a:spcAft>
              <a:buNone/>
            </a:pPr>
            <a:r>
              <a:rPr b="1" lang="en-US" sz="4200"/>
              <a:t>4. Data collection</a:t>
            </a:r>
            <a:endParaRPr b="1" sz="4200"/>
          </a:p>
          <a:p>
            <a:pPr indent="0" lvl="0" marL="0" marR="0" rtl="0" algn="l">
              <a:lnSpc>
                <a:spcPct val="115000"/>
              </a:lnSpc>
              <a:spcBef>
                <a:spcPts val="2400"/>
              </a:spcBef>
              <a:spcAft>
                <a:spcPts val="2400"/>
              </a:spcAft>
              <a:buNone/>
            </a:pPr>
            <a:r>
              <a:rPr b="1" lang="en-US" sz="4200"/>
              <a:t>First results of Survey to be shared on at the WUF “Localisation to Close the Accessibility Gap Event” on November 6th 13:00-14:00h! </a:t>
            </a:r>
            <a:endParaRPr b="1" sz="4200"/>
          </a:p>
        </p:txBody>
      </p:sp>
      <p:pic>
        <p:nvPicPr>
          <p:cNvPr id="428" name="Google Shape;428;g2d52ba82a47_0_347"/>
          <p:cNvPicPr preferRelativeResize="0"/>
          <p:nvPr/>
        </p:nvPicPr>
        <p:blipFill>
          <a:blip r:embed="rId3">
            <a:alphaModFix/>
          </a:blip>
          <a:stretch>
            <a:fillRect/>
          </a:stretch>
        </p:blipFill>
        <p:spPr>
          <a:xfrm>
            <a:off x="5076800" y="3882050"/>
            <a:ext cx="12096604" cy="6048302"/>
          </a:xfrm>
          <a:prstGeom prst="rect">
            <a:avLst/>
          </a:prstGeom>
          <a:noFill/>
          <a:ln>
            <a:noFill/>
          </a:ln>
        </p:spPr>
      </p:pic>
      <p:pic>
        <p:nvPicPr>
          <p:cNvPr id="429" name="Google Shape;429;g2d52ba82a47_0_347"/>
          <p:cNvPicPr preferRelativeResize="0"/>
          <p:nvPr/>
        </p:nvPicPr>
        <p:blipFill>
          <a:blip r:embed="rId4">
            <a:alphaModFix/>
          </a:blip>
          <a:stretch>
            <a:fillRect/>
          </a:stretch>
        </p:blipFill>
        <p:spPr>
          <a:xfrm>
            <a:off x="14158150" y="1876000"/>
            <a:ext cx="3160899" cy="31608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2d52ba82a47_0_354"/>
          <p:cNvSpPr txBox="1"/>
          <p:nvPr>
            <p:ph type="title"/>
          </p:nvPr>
        </p:nvSpPr>
        <p:spPr>
          <a:xfrm>
            <a:off x="623400" y="890050"/>
            <a:ext cx="17041200" cy="1145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50000"/>
              <a:buFont typeface="Arial"/>
              <a:buNone/>
            </a:pPr>
            <a:r>
              <a:rPr lang="en-US"/>
              <a:t>Strengthening Localization of the CRPD (continued)</a:t>
            </a:r>
            <a:endParaRPr/>
          </a:p>
          <a:p>
            <a:pPr indent="0" lvl="0" marL="0" rtl="0" algn="ctr">
              <a:spcBef>
                <a:spcPts val="0"/>
              </a:spcBef>
              <a:spcAft>
                <a:spcPts val="0"/>
              </a:spcAft>
              <a:buNone/>
            </a:pPr>
            <a:r>
              <a:t/>
            </a:r>
            <a:endParaRPr/>
          </a:p>
        </p:txBody>
      </p:sp>
      <p:sp>
        <p:nvSpPr>
          <p:cNvPr id="435" name="Google Shape;435;g2d52ba82a47_0_354"/>
          <p:cNvSpPr txBox="1"/>
          <p:nvPr>
            <p:ph idx="1" type="body"/>
          </p:nvPr>
        </p:nvSpPr>
        <p:spPr>
          <a:xfrm>
            <a:off x="623400" y="2304950"/>
            <a:ext cx="7497600" cy="3994800"/>
          </a:xfrm>
          <a:prstGeom prst="rect">
            <a:avLst/>
          </a:prstGeom>
        </p:spPr>
        <p:txBody>
          <a:bodyPr anchorCtr="0" anchor="t" bIns="45700" lIns="91425" spcFirstLastPara="1" rIns="91425" wrap="square" tIns="45700">
            <a:normAutofit/>
          </a:bodyPr>
          <a:lstStyle/>
          <a:p>
            <a:pPr indent="0" lvl="0" marL="0" marR="0" rtl="0" algn="l">
              <a:lnSpc>
                <a:spcPct val="105000"/>
              </a:lnSpc>
              <a:spcBef>
                <a:spcPts val="0"/>
              </a:spcBef>
              <a:spcAft>
                <a:spcPts val="0"/>
              </a:spcAft>
              <a:buClr>
                <a:srgbClr val="000000"/>
              </a:buClr>
              <a:buSzPts val="1900"/>
              <a:buFont typeface="Arial"/>
              <a:buNone/>
            </a:pPr>
            <a:r>
              <a:rPr b="1" lang="en-US" sz="4000"/>
              <a:t>5. Sharing commitments &amp; progress on localization  with the global community </a:t>
            </a:r>
            <a:endParaRPr b="1" sz="4000"/>
          </a:p>
          <a:p>
            <a:pPr indent="0" lvl="0" marL="0" marR="0" rtl="0" algn="l">
              <a:lnSpc>
                <a:spcPct val="105000"/>
              </a:lnSpc>
              <a:spcBef>
                <a:spcPts val="2400"/>
              </a:spcBef>
              <a:spcAft>
                <a:spcPts val="2400"/>
              </a:spcAft>
              <a:buClr>
                <a:srgbClr val="000000"/>
              </a:buClr>
              <a:buSzPts val="1900"/>
              <a:buFont typeface="Arial"/>
              <a:buNone/>
            </a:pPr>
            <a:r>
              <a:t/>
            </a:r>
            <a:endParaRPr b="1" sz="4000"/>
          </a:p>
        </p:txBody>
      </p:sp>
      <p:pic>
        <p:nvPicPr>
          <p:cNvPr id="436" name="Google Shape;436;g2d52ba82a47_0_354"/>
          <p:cNvPicPr preferRelativeResize="0"/>
          <p:nvPr/>
        </p:nvPicPr>
        <p:blipFill rotWithShape="1">
          <a:blip r:embed="rId3">
            <a:alphaModFix/>
          </a:blip>
          <a:srcRect b="0" l="0" r="-2986" t="-6849"/>
          <a:stretch/>
        </p:blipFill>
        <p:spPr>
          <a:xfrm>
            <a:off x="849200" y="4572050"/>
            <a:ext cx="7497349" cy="5184250"/>
          </a:xfrm>
          <a:prstGeom prst="rect">
            <a:avLst/>
          </a:prstGeom>
          <a:noFill/>
          <a:ln>
            <a:noFill/>
          </a:ln>
        </p:spPr>
      </p:pic>
      <p:pic>
        <p:nvPicPr>
          <p:cNvPr id="437" name="Google Shape;437;g2d52ba82a47_0_354"/>
          <p:cNvPicPr preferRelativeResize="0"/>
          <p:nvPr/>
        </p:nvPicPr>
        <p:blipFill>
          <a:blip r:embed="rId4">
            <a:alphaModFix/>
          </a:blip>
          <a:stretch>
            <a:fillRect/>
          </a:stretch>
        </p:blipFill>
        <p:spPr>
          <a:xfrm>
            <a:off x="9023499" y="3111100"/>
            <a:ext cx="8906547" cy="58188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2d52ba82a47_0_361"/>
          <p:cNvSpPr txBox="1"/>
          <p:nvPr>
            <p:ph type="title"/>
          </p:nvPr>
        </p:nvSpPr>
        <p:spPr>
          <a:xfrm>
            <a:off x="623400" y="890050"/>
            <a:ext cx="17041200" cy="1145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Check out our online MOOC! </a:t>
            </a:r>
            <a:endParaRPr/>
          </a:p>
        </p:txBody>
      </p:sp>
      <p:sp>
        <p:nvSpPr>
          <p:cNvPr id="443" name="Google Shape;443;g2d52ba82a47_0_361"/>
          <p:cNvSpPr txBox="1"/>
          <p:nvPr>
            <p:ph idx="1" type="body"/>
          </p:nvPr>
        </p:nvSpPr>
        <p:spPr>
          <a:xfrm>
            <a:off x="623400" y="2304950"/>
            <a:ext cx="17041200" cy="6832800"/>
          </a:xfrm>
          <a:prstGeom prst="rect">
            <a:avLst/>
          </a:prstGeom>
        </p:spPr>
        <p:txBody>
          <a:bodyPr anchorCtr="0" anchor="t" bIns="45700" lIns="91425" spcFirstLastPara="1" rIns="91425" wrap="square" tIns="45700">
            <a:normAutofit/>
          </a:bodyPr>
          <a:lstStyle/>
          <a:p>
            <a:pPr indent="0" lvl="0" marL="0" rtl="0" algn="l">
              <a:spcBef>
                <a:spcPts val="640"/>
              </a:spcBef>
              <a:spcAft>
                <a:spcPts val="0"/>
              </a:spcAft>
              <a:buNone/>
            </a:pPr>
            <a:r>
              <a:t/>
            </a:r>
            <a:endParaRPr/>
          </a:p>
        </p:txBody>
      </p:sp>
      <p:pic>
        <p:nvPicPr>
          <p:cNvPr id="444" name="Google Shape;444;g2d52ba82a47_0_361"/>
          <p:cNvPicPr preferRelativeResize="0"/>
          <p:nvPr/>
        </p:nvPicPr>
        <p:blipFill>
          <a:blip r:embed="rId3">
            <a:alphaModFix/>
          </a:blip>
          <a:stretch>
            <a:fillRect/>
          </a:stretch>
        </p:blipFill>
        <p:spPr>
          <a:xfrm>
            <a:off x="0" y="2035468"/>
            <a:ext cx="18288005" cy="7599166"/>
          </a:xfrm>
          <a:prstGeom prst="rect">
            <a:avLst/>
          </a:prstGeom>
          <a:noFill/>
          <a:ln>
            <a:noFill/>
          </a:ln>
        </p:spPr>
      </p:pic>
      <p:pic>
        <p:nvPicPr>
          <p:cNvPr id="445" name="Google Shape;445;g2d52ba82a47_0_361"/>
          <p:cNvPicPr preferRelativeResize="0"/>
          <p:nvPr/>
        </p:nvPicPr>
        <p:blipFill>
          <a:blip r:embed="rId4">
            <a:alphaModFix/>
          </a:blip>
          <a:stretch>
            <a:fillRect/>
          </a:stretch>
        </p:blipFill>
        <p:spPr>
          <a:xfrm>
            <a:off x="13784050" y="81650"/>
            <a:ext cx="4072200" cy="4072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d52ba82a47_0_368"/>
          <p:cNvSpPr txBox="1"/>
          <p:nvPr>
            <p:ph type="title"/>
          </p:nvPr>
        </p:nvSpPr>
        <p:spPr>
          <a:xfrm>
            <a:off x="0" y="331850"/>
            <a:ext cx="10233600" cy="11982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a:t>Join our growing community towards Cities for All!</a:t>
            </a:r>
            <a:endParaRPr b="1"/>
          </a:p>
        </p:txBody>
      </p:sp>
      <p:sp>
        <p:nvSpPr>
          <p:cNvPr id="451" name="Google Shape;451;g2d52ba82a47_0_368"/>
          <p:cNvSpPr txBox="1"/>
          <p:nvPr>
            <p:ph idx="1" type="body"/>
          </p:nvPr>
        </p:nvSpPr>
        <p:spPr>
          <a:xfrm>
            <a:off x="623400" y="2304950"/>
            <a:ext cx="17041200" cy="6832800"/>
          </a:xfrm>
          <a:prstGeom prst="rect">
            <a:avLst/>
          </a:prstGeom>
        </p:spPr>
        <p:txBody>
          <a:bodyPr anchorCtr="0" anchor="t" bIns="45700" lIns="91425" spcFirstLastPara="1" rIns="91425" wrap="square" tIns="45700">
            <a:normAutofit/>
          </a:bodyPr>
          <a:lstStyle/>
          <a:p>
            <a:pPr indent="0" lvl="0" marL="0" rtl="0" algn="l">
              <a:spcBef>
                <a:spcPts val="640"/>
              </a:spcBef>
              <a:spcAft>
                <a:spcPts val="0"/>
              </a:spcAft>
              <a:buNone/>
            </a:pPr>
            <a:r>
              <a:t/>
            </a:r>
            <a:endParaRPr/>
          </a:p>
        </p:txBody>
      </p:sp>
      <p:pic>
        <p:nvPicPr>
          <p:cNvPr id="452" name="Google Shape;452;g2d52ba82a47_0_368"/>
          <p:cNvPicPr preferRelativeResize="0"/>
          <p:nvPr/>
        </p:nvPicPr>
        <p:blipFill>
          <a:blip r:embed="rId3">
            <a:alphaModFix/>
          </a:blip>
          <a:stretch>
            <a:fillRect/>
          </a:stretch>
        </p:blipFill>
        <p:spPr>
          <a:xfrm>
            <a:off x="10427775" y="0"/>
            <a:ext cx="7715250" cy="10287000"/>
          </a:xfrm>
          <a:prstGeom prst="rect">
            <a:avLst/>
          </a:prstGeom>
          <a:noFill/>
          <a:ln>
            <a:noFill/>
          </a:ln>
        </p:spPr>
      </p:pic>
      <p:pic>
        <p:nvPicPr>
          <p:cNvPr id="453" name="Google Shape;453;g2d52ba82a47_0_368"/>
          <p:cNvPicPr preferRelativeResize="0"/>
          <p:nvPr/>
        </p:nvPicPr>
        <p:blipFill rotWithShape="1">
          <a:blip r:embed="rId4">
            <a:alphaModFix/>
          </a:blip>
          <a:srcRect b="0" l="-3590" r="3589" t="0"/>
          <a:stretch/>
        </p:blipFill>
        <p:spPr>
          <a:xfrm>
            <a:off x="24" y="2756849"/>
            <a:ext cx="9623347" cy="7161146"/>
          </a:xfrm>
          <a:prstGeom prst="rect">
            <a:avLst/>
          </a:prstGeom>
          <a:noFill/>
          <a:ln>
            <a:noFill/>
          </a:ln>
        </p:spPr>
      </p:pic>
      <p:pic>
        <p:nvPicPr>
          <p:cNvPr id="454" name="Google Shape;454;g2d52ba82a47_0_368"/>
          <p:cNvPicPr preferRelativeResize="0"/>
          <p:nvPr/>
        </p:nvPicPr>
        <p:blipFill>
          <a:blip r:embed="rId5">
            <a:alphaModFix/>
          </a:blip>
          <a:stretch>
            <a:fillRect/>
          </a:stretch>
        </p:blipFill>
        <p:spPr>
          <a:xfrm>
            <a:off x="13156475" y="305550"/>
            <a:ext cx="4667649" cy="119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g2d52ba82a47_0_376"/>
          <p:cNvPicPr preferRelativeResize="0"/>
          <p:nvPr/>
        </p:nvPicPr>
        <p:blipFill rotWithShape="1">
          <a:blip r:embed="rId3">
            <a:alphaModFix/>
          </a:blip>
          <a:srcRect b="5279" l="-3230" r="3229" t="-5279"/>
          <a:stretch/>
        </p:blipFill>
        <p:spPr>
          <a:xfrm>
            <a:off x="10761694" y="4073775"/>
            <a:ext cx="6982556" cy="2139450"/>
          </a:xfrm>
          <a:prstGeom prst="rect">
            <a:avLst/>
          </a:prstGeom>
          <a:noFill/>
          <a:ln>
            <a:noFill/>
          </a:ln>
        </p:spPr>
      </p:pic>
      <p:sp>
        <p:nvSpPr>
          <p:cNvPr id="460" name="Google Shape;460;g2d52ba82a47_0_376"/>
          <p:cNvSpPr txBox="1"/>
          <p:nvPr>
            <p:ph idx="4294967295" type="body"/>
          </p:nvPr>
        </p:nvSpPr>
        <p:spPr>
          <a:xfrm>
            <a:off x="1234800" y="8373150"/>
            <a:ext cx="12986400" cy="1735200"/>
          </a:xfrm>
          <a:prstGeom prst="rect">
            <a:avLst/>
          </a:prstGeom>
        </p:spPr>
        <p:txBody>
          <a:bodyPr anchorCtr="0" anchor="t" bIns="45700" lIns="91425" spcFirstLastPara="1" rIns="91425" wrap="square" tIns="45700">
            <a:normAutofit/>
          </a:bodyPr>
          <a:lstStyle/>
          <a:p>
            <a:pPr indent="0" lvl="0" marL="0" rtl="0" algn="l">
              <a:spcBef>
                <a:spcPts val="640"/>
              </a:spcBef>
              <a:spcAft>
                <a:spcPts val="0"/>
              </a:spcAft>
              <a:buNone/>
            </a:pPr>
            <a:r>
              <a:rPr b="1" lang="en-US" sz="4200"/>
              <a:t>For more information on how to be involved contact </a:t>
            </a:r>
            <a:r>
              <a:rPr b="1" lang="en-US" sz="4200" u="sng">
                <a:solidFill>
                  <a:schemeClr val="hlink"/>
                </a:solidFill>
                <a:hlinkClick r:id="rId4"/>
              </a:rPr>
              <a:t>f.poitier@uclg.org</a:t>
            </a:r>
            <a:r>
              <a:rPr b="1" lang="en-US" sz="4200"/>
              <a:t> </a:t>
            </a:r>
            <a:endParaRPr b="1" sz="4200"/>
          </a:p>
        </p:txBody>
      </p:sp>
      <p:pic>
        <p:nvPicPr>
          <p:cNvPr id="461" name="Google Shape;461;g2d52ba82a47_0_376"/>
          <p:cNvPicPr preferRelativeResize="0"/>
          <p:nvPr/>
        </p:nvPicPr>
        <p:blipFill>
          <a:blip r:embed="rId5">
            <a:alphaModFix/>
          </a:blip>
          <a:stretch>
            <a:fillRect/>
          </a:stretch>
        </p:blipFill>
        <p:spPr>
          <a:xfrm>
            <a:off x="1566500" y="793200"/>
            <a:ext cx="8841352" cy="75799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2d52ba82a47_0_0"/>
          <p:cNvSpPr txBox="1"/>
          <p:nvPr>
            <p:ph type="title"/>
          </p:nvPr>
        </p:nvSpPr>
        <p:spPr>
          <a:xfrm>
            <a:off x="685800" y="411957"/>
            <a:ext cx="12344400" cy="17145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t/>
            </a:r>
            <a:endParaRPr/>
          </a:p>
        </p:txBody>
      </p:sp>
      <p:pic>
        <p:nvPicPr>
          <p:cNvPr descr="Digital numbers art" id="156" name="Google Shape;156;g2d52ba82a47_0_0"/>
          <p:cNvPicPr preferRelativeResize="0"/>
          <p:nvPr/>
        </p:nvPicPr>
        <p:blipFill rotWithShape="1">
          <a:blip r:embed="rId3">
            <a:alphaModFix/>
          </a:blip>
          <a:srcRect b="598" l="0" r="0" t="15134"/>
          <a:stretch/>
        </p:blipFill>
        <p:spPr>
          <a:xfrm>
            <a:off x="1" y="1"/>
            <a:ext cx="18288000" cy="10287001"/>
          </a:xfrm>
          <a:prstGeom prst="rect">
            <a:avLst/>
          </a:prstGeom>
          <a:noFill/>
          <a:ln>
            <a:noFill/>
          </a:ln>
        </p:spPr>
      </p:pic>
      <p:sp>
        <p:nvSpPr>
          <p:cNvPr id="157" name="Google Shape;157;g2d52ba82a47_0_0"/>
          <p:cNvSpPr txBox="1"/>
          <p:nvPr/>
        </p:nvSpPr>
        <p:spPr>
          <a:xfrm>
            <a:off x="2960654" y="2738438"/>
            <a:ext cx="13047000" cy="5356500"/>
          </a:xfrm>
          <a:prstGeom prst="rect">
            <a:avLst/>
          </a:prstGeom>
          <a:solidFill>
            <a:srgbClr val="F2F2F2">
              <a:alpha val="92160"/>
            </a:srgbClr>
          </a:solidFill>
          <a:ln>
            <a:noFill/>
          </a:ln>
        </p:spPr>
        <p:txBody>
          <a:bodyPr anchorCtr="0" anchor="t" bIns="68550" lIns="137150" spcFirstLastPara="1" rIns="137150" wrap="square" tIns="68550">
            <a:spAutoFit/>
          </a:bodyPr>
          <a:lstStyle/>
          <a:p>
            <a:pPr indent="0" lvl="0" marL="266700" marR="0" rtl="0" algn="l">
              <a:lnSpc>
                <a:spcPct val="100000"/>
              </a:lnSpc>
              <a:spcBef>
                <a:spcPts val="0"/>
              </a:spcBef>
              <a:spcAft>
                <a:spcPts val="0"/>
              </a:spcAft>
              <a:buClr>
                <a:srgbClr val="0A3041"/>
              </a:buClr>
              <a:buSzPts val="9000"/>
              <a:buFont typeface="Arial Rounded"/>
              <a:buNone/>
            </a:pPr>
            <a:r>
              <a:rPr b="1" i="0" lang="en-US" sz="9000" u="none" cap="none" strike="noStrike">
                <a:solidFill>
                  <a:srgbClr val="0A3041"/>
                </a:solidFill>
                <a:latin typeface="Arial Rounded"/>
                <a:ea typeface="Arial Rounded"/>
                <a:cs typeface="Arial Rounded"/>
                <a:sym typeface="Arial Rounded"/>
              </a:rPr>
              <a:t>CLOSING THE </a:t>
            </a:r>
            <a:endParaRPr b="1" i="0" sz="9000" u="none" cap="none" strike="noStrike">
              <a:solidFill>
                <a:srgbClr val="0A3041"/>
              </a:solidFill>
              <a:latin typeface="Arial Rounded"/>
              <a:ea typeface="Arial Rounded"/>
              <a:cs typeface="Arial Rounded"/>
              <a:sym typeface="Arial Rounded"/>
            </a:endParaRPr>
          </a:p>
          <a:p>
            <a:pPr indent="0" lvl="0" marL="266700" marR="0" rtl="0" algn="l">
              <a:lnSpc>
                <a:spcPct val="100000"/>
              </a:lnSpc>
              <a:spcBef>
                <a:spcPts val="0"/>
              </a:spcBef>
              <a:spcAft>
                <a:spcPts val="0"/>
              </a:spcAft>
              <a:buClr>
                <a:srgbClr val="0A3041"/>
              </a:buClr>
              <a:buSzPts val="9000"/>
              <a:buFont typeface="Arial Rounded"/>
              <a:buNone/>
            </a:pPr>
            <a:r>
              <a:rPr b="1" i="0" lang="en-US" sz="9000" u="none" cap="none" strike="noStrike">
                <a:solidFill>
                  <a:srgbClr val="0A3041"/>
                </a:solidFill>
                <a:latin typeface="Arial Rounded"/>
                <a:ea typeface="Arial Rounded"/>
                <a:cs typeface="Arial Rounded"/>
                <a:sym typeface="Arial Rounded"/>
              </a:rPr>
              <a:t>ACCESSIBILITY GAP. </a:t>
            </a:r>
            <a:endParaRPr b="1" i="0" sz="9000" u="none" cap="none" strike="noStrike">
              <a:solidFill>
                <a:srgbClr val="0A3041"/>
              </a:solidFill>
              <a:latin typeface="Arial Rounded"/>
              <a:ea typeface="Arial Rounded"/>
              <a:cs typeface="Arial Rounded"/>
              <a:sym typeface="Arial Rounded"/>
            </a:endParaRPr>
          </a:p>
          <a:p>
            <a:pPr indent="0" lvl="0" marL="266700" marR="0" rtl="0" algn="l">
              <a:lnSpc>
                <a:spcPct val="100000"/>
              </a:lnSpc>
              <a:spcBef>
                <a:spcPts val="0"/>
              </a:spcBef>
              <a:spcAft>
                <a:spcPts val="0"/>
              </a:spcAft>
              <a:buClr>
                <a:schemeClr val="dk1"/>
              </a:buClr>
              <a:buSzPts val="2700"/>
              <a:buFont typeface="Arial"/>
              <a:buNone/>
            </a:pPr>
            <a:r>
              <a:t/>
            </a:r>
            <a:endParaRPr b="1" i="0" sz="2700" u="none" cap="none" strike="noStrike">
              <a:solidFill>
                <a:srgbClr val="0A3041"/>
              </a:solidFill>
              <a:latin typeface="Arial"/>
              <a:ea typeface="Arial"/>
              <a:cs typeface="Arial"/>
              <a:sym typeface="Arial"/>
            </a:endParaRPr>
          </a:p>
          <a:p>
            <a:pPr indent="0" lvl="0" marL="266700" marR="0" rtl="0" algn="l">
              <a:lnSpc>
                <a:spcPct val="100000"/>
              </a:lnSpc>
              <a:spcBef>
                <a:spcPts val="0"/>
              </a:spcBef>
              <a:spcAft>
                <a:spcPts val="0"/>
              </a:spcAft>
              <a:buClr>
                <a:srgbClr val="0A3041"/>
              </a:buClr>
              <a:buSzPts val="6600"/>
              <a:buFont typeface="Arial"/>
              <a:buNone/>
            </a:pPr>
            <a:r>
              <a:rPr b="1" i="0" lang="en-US" sz="6600" u="none" cap="none" strike="noStrike">
                <a:solidFill>
                  <a:srgbClr val="0A3041"/>
                </a:solidFill>
                <a:latin typeface="Arial"/>
                <a:ea typeface="Arial"/>
                <a:cs typeface="Arial"/>
                <a:sym typeface="Arial"/>
              </a:rPr>
              <a:t>A Report from the World Blind Union</a:t>
            </a:r>
            <a:endParaRPr b="1" i="0" sz="6600" u="none" cap="none" strike="noStrike">
              <a:solidFill>
                <a:srgbClr val="0A3041"/>
              </a:solidFill>
              <a:latin typeface="Arial"/>
              <a:ea typeface="Arial"/>
              <a:cs typeface="Arial"/>
              <a:sym typeface="Arial"/>
            </a:endParaRPr>
          </a:p>
        </p:txBody>
      </p:sp>
      <p:pic>
        <p:nvPicPr>
          <p:cNvPr descr="En bild som visar text, Teckensnitt, Grafik, logotyp&#10;&#10;Automatiskt genererad beskrivning" id="158" name="Google Shape;158;g2d52ba82a47_0_0"/>
          <p:cNvPicPr preferRelativeResize="0"/>
          <p:nvPr>
            <p:ph idx="1" type="body"/>
          </p:nvPr>
        </p:nvPicPr>
        <p:blipFill rotWithShape="1">
          <a:blip r:embed="rId4">
            <a:alphaModFix/>
          </a:blip>
          <a:srcRect b="0" l="0" r="0" t="0"/>
          <a:stretch/>
        </p:blipFill>
        <p:spPr>
          <a:xfrm>
            <a:off x="284994" y="8759169"/>
            <a:ext cx="5351400" cy="1207800"/>
          </a:xfrm>
          <a:prstGeom prst="rect">
            <a:avLst/>
          </a:prstGeom>
          <a:noFill/>
          <a:ln>
            <a:noFill/>
          </a:ln>
        </p:spPr>
      </p:pic>
      <p:sp>
        <p:nvSpPr>
          <p:cNvPr id="159" name="Google Shape;159;g2d52ba82a47_0_0"/>
          <p:cNvSpPr txBox="1"/>
          <p:nvPr/>
        </p:nvSpPr>
        <p:spPr>
          <a:xfrm>
            <a:off x="12410098" y="9290452"/>
            <a:ext cx="5877900" cy="7851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1" i="0" lang="en-US" sz="4200" u="none" cap="none" strike="noStrike">
                <a:solidFill>
                  <a:schemeClr val="lt1"/>
                </a:solidFill>
                <a:latin typeface="Play"/>
                <a:ea typeface="Play"/>
                <a:cs typeface="Play"/>
                <a:sym typeface="Play"/>
              </a:rPr>
              <a:t>#Accessibility2030</a:t>
            </a:r>
            <a:endParaRPr sz="4200">
              <a:solidFill>
                <a:schemeClr val="lt1"/>
              </a:solidFill>
              <a:latin typeface="Play"/>
              <a:ea typeface="Play"/>
              <a:cs typeface="Play"/>
              <a:sym typeface="Pl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d52ba82a47_0_762"/>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g2d52ba82a47_0_762"/>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68" name="Google Shape;468;g2d52ba82a47_0_762"/>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469" name="Google Shape;469;g2d52ba82a47_0_762"/>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470" name="Google Shape;470;g2d52ba82a47_0_762"/>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471" name="Google Shape;471;g2d52ba82a47_0_762"/>
          <p:cNvGrpSpPr/>
          <p:nvPr/>
        </p:nvGrpSpPr>
        <p:grpSpPr>
          <a:xfrm>
            <a:off x="14046032" y="1183230"/>
            <a:ext cx="4381094" cy="744492"/>
            <a:chOff x="0" y="-57150"/>
            <a:chExt cx="4041600" cy="731400"/>
          </a:xfrm>
        </p:grpSpPr>
        <p:sp>
          <p:nvSpPr>
            <p:cNvPr id="472" name="Google Shape;472;g2d52ba82a47_0_762"/>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g2d52ba82a47_0_762"/>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4" name="Google Shape;474;g2d52ba82a47_0_762"/>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75" name="Google Shape;475;g2d52ba82a47_0_762"/>
          <p:cNvGrpSpPr/>
          <p:nvPr/>
        </p:nvGrpSpPr>
        <p:grpSpPr>
          <a:xfrm>
            <a:off x="14059095" y="998433"/>
            <a:ext cx="4229367" cy="9273303"/>
            <a:chOff x="0" y="-57150"/>
            <a:chExt cx="1113900" cy="2452606"/>
          </a:xfrm>
        </p:grpSpPr>
        <p:sp>
          <p:nvSpPr>
            <p:cNvPr id="476" name="Google Shape;476;g2d52ba82a47_0_762"/>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g2d52ba82a47_0_762"/>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8" name="Google Shape;478;g2d52ba82a47_0_762"/>
          <p:cNvGrpSpPr/>
          <p:nvPr/>
        </p:nvGrpSpPr>
        <p:grpSpPr>
          <a:xfrm>
            <a:off x="14059131" y="4046860"/>
            <a:ext cx="4229367" cy="6225185"/>
            <a:chOff x="0" y="-57150"/>
            <a:chExt cx="1113900" cy="1643700"/>
          </a:xfrm>
        </p:grpSpPr>
        <p:sp>
          <p:nvSpPr>
            <p:cNvPr id="479" name="Google Shape;479;g2d52ba82a47_0_762"/>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g2d52ba82a47_0_762"/>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1" name="Google Shape;481;g2d52ba82a47_0_762"/>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g2d52ba82a47_0_762"/>
          <p:cNvSpPr txBox="1"/>
          <p:nvPr/>
        </p:nvSpPr>
        <p:spPr>
          <a:xfrm>
            <a:off x="14224681" y="4510403"/>
            <a:ext cx="4059900" cy="5194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The WHO Global Network for Age-friendly Cities and Communities (GNAFCC) was established in 2010 to connect cities, communities and organizations worldwide with the common vision of making their community a great place to grow older.</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GNAFCC currently counts over 1700 cities and communities in 53 countries in its membership, covering over 330 million people worldwide.</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Website: </a:t>
            </a:r>
            <a:r>
              <a:rPr lang="en-US" sz="1950">
                <a:solidFill>
                  <a:srgbClr val="00205C"/>
                </a:solidFill>
                <a:latin typeface="Source Sans 3 SemiBold"/>
                <a:ea typeface="Source Sans 3 SemiBold"/>
                <a:cs typeface="Source Sans 3 SemiBold"/>
                <a:sym typeface="Source Sans 3 SemiBold"/>
              </a:rPr>
              <a:t>agefriendlyworld.org</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Email: </a:t>
            </a:r>
            <a:r>
              <a:rPr lang="en-US" sz="1950">
                <a:solidFill>
                  <a:srgbClr val="00205C"/>
                </a:solidFill>
                <a:latin typeface="Source Sans 3 SemiBold"/>
                <a:ea typeface="Source Sans 3 SemiBold"/>
                <a:cs typeface="Source Sans 3 SemiBold"/>
                <a:sym typeface="Source Sans 3 SemiBold"/>
              </a:rPr>
              <a:t>gnafcc@who.int</a:t>
            </a:r>
            <a:endParaRPr sz="1800">
              <a:solidFill>
                <a:schemeClr val="dk1"/>
              </a:solidFill>
              <a:latin typeface="Calibri"/>
              <a:ea typeface="Calibri"/>
              <a:cs typeface="Calibri"/>
              <a:sym typeface="Calibri"/>
            </a:endParaRPr>
          </a:p>
        </p:txBody>
      </p:sp>
      <p:sp>
        <p:nvSpPr>
          <p:cNvPr id="483" name="Google Shape;483;g2d52ba82a47_0_762"/>
          <p:cNvSpPr txBox="1"/>
          <p:nvPr/>
        </p:nvSpPr>
        <p:spPr>
          <a:xfrm>
            <a:off x="3962400" y="4127837"/>
            <a:ext cx="6193500" cy="3693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1800"/>
              <a:buFont typeface="Arial"/>
              <a:buChar char="•"/>
            </a:pPr>
            <a:r>
              <a:t/>
            </a:r>
            <a:endParaRPr/>
          </a:p>
        </p:txBody>
      </p:sp>
      <p:sp>
        <p:nvSpPr>
          <p:cNvPr id="484" name="Google Shape;484;g2d52ba82a47_0_762"/>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sp>
        <p:nvSpPr>
          <p:cNvPr id="485" name="Google Shape;485;g2d52ba82a47_0_762"/>
          <p:cNvSpPr/>
          <p:nvPr/>
        </p:nvSpPr>
        <p:spPr>
          <a:xfrm>
            <a:off x="14338575" y="2562650"/>
            <a:ext cx="3669947" cy="1141592"/>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g2d52ba82a47_0_762"/>
          <p:cNvSpPr/>
          <p:nvPr/>
        </p:nvSpPr>
        <p:spPr>
          <a:xfrm>
            <a:off x="810912" y="3630444"/>
            <a:ext cx="12042936" cy="4009271"/>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2d52ba82a47_0_431"/>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g2d52ba82a47_0_431"/>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93" name="Google Shape;493;g2d52ba82a47_0_431"/>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494" name="Google Shape;494;g2d52ba82a47_0_431"/>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495" name="Google Shape;495;g2d52ba82a47_0_431"/>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496" name="Google Shape;496;g2d52ba82a47_0_431"/>
          <p:cNvGrpSpPr/>
          <p:nvPr/>
        </p:nvGrpSpPr>
        <p:grpSpPr>
          <a:xfrm>
            <a:off x="14046032" y="1183230"/>
            <a:ext cx="4381094" cy="744492"/>
            <a:chOff x="0" y="-57150"/>
            <a:chExt cx="4041600" cy="731400"/>
          </a:xfrm>
        </p:grpSpPr>
        <p:sp>
          <p:nvSpPr>
            <p:cNvPr id="497" name="Google Shape;497;g2d52ba82a47_0_431"/>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g2d52ba82a47_0_431"/>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9" name="Google Shape;499;g2d52ba82a47_0_431"/>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00" name="Google Shape;500;g2d52ba82a47_0_431"/>
          <p:cNvGrpSpPr/>
          <p:nvPr/>
        </p:nvGrpSpPr>
        <p:grpSpPr>
          <a:xfrm>
            <a:off x="14059095" y="998433"/>
            <a:ext cx="4229367" cy="9273303"/>
            <a:chOff x="0" y="-57150"/>
            <a:chExt cx="1113900" cy="2452606"/>
          </a:xfrm>
        </p:grpSpPr>
        <p:sp>
          <p:nvSpPr>
            <p:cNvPr id="501" name="Google Shape;501;g2d52ba82a47_0_431"/>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g2d52ba82a47_0_431"/>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3" name="Google Shape;503;g2d52ba82a47_0_431"/>
          <p:cNvGrpSpPr/>
          <p:nvPr/>
        </p:nvGrpSpPr>
        <p:grpSpPr>
          <a:xfrm>
            <a:off x="14059131" y="4046860"/>
            <a:ext cx="4229367" cy="6225185"/>
            <a:chOff x="0" y="-57150"/>
            <a:chExt cx="1113900" cy="1643700"/>
          </a:xfrm>
        </p:grpSpPr>
        <p:sp>
          <p:nvSpPr>
            <p:cNvPr id="504" name="Google Shape;504;g2d52ba82a47_0_431"/>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g2d52ba82a47_0_431"/>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6" name="Google Shape;506;g2d52ba82a47_0_431"/>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g2d52ba82a47_0_431"/>
          <p:cNvSpPr/>
          <p:nvPr/>
        </p:nvSpPr>
        <p:spPr>
          <a:xfrm>
            <a:off x="14338575" y="2562650"/>
            <a:ext cx="3669947" cy="1141592"/>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g2d52ba82a47_0_431"/>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sp>
        <p:nvSpPr>
          <p:cNvPr id="509" name="Google Shape;509;g2d52ba82a47_0_431"/>
          <p:cNvSpPr txBox="1"/>
          <p:nvPr/>
        </p:nvSpPr>
        <p:spPr>
          <a:xfrm>
            <a:off x="14224675" y="4586600"/>
            <a:ext cx="3842700" cy="5495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950">
                <a:solidFill>
                  <a:srgbClr val="00205C"/>
                </a:solidFill>
                <a:latin typeface="Source Sans 3 SemiBold"/>
                <a:ea typeface="Source Sans 3 SemiBold"/>
                <a:cs typeface="Source Sans 3 SemiBold"/>
                <a:sym typeface="Source Sans 3 SemiBold"/>
              </a:rPr>
              <a:t>The WHO Global Network for Age-friendly Cities and Communities (GNAFCC) was established in 2010 to connect cities, communities and organizations worldwide with the common vision of making their community a great place to grow older.</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SzPts val="1100"/>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SzPts val="1100"/>
              <a:buNone/>
            </a:pPr>
            <a:r>
              <a:rPr lang="en-US" sz="1950">
                <a:solidFill>
                  <a:srgbClr val="00205C"/>
                </a:solidFill>
                <a:latin typeface="Source Sans 3 SemiBold"/>
                <a:ea typeface="Source Sans 3 SemiBold"/>
                <a:cs typeface="Source Sans 3 SemiBold"/>
                <a:sym typeface="Source Sans 3 SemiBold"/>
              </a:rPr>
              <a:t>GNAFCC currently counts over 1700 cities and communities in 53 countries in its membership, covering over 330 million people worldwide.</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SzPts val="1100"/>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SzPts val="1100"/>
              <a:buNone/>
            </a:pPr>
            <a:r>
              <a:rPr b="1" lang="en-US" sz="1950">
                <a:solidFill>
                  <a:srgbClr val="00205C"/>
                </a:solidFill>
                <a:latin typeface="Source Sans 3"/>
                <a:ea typeface="Source Sans 3"/>
                <a:cs typeface="Source Sans 3"/>
                <a:sym typeface="Source Sans 3"/>
              </a:rPr>
              <a:t>Website: </a:t>
            </a:r>
            <a:r>
              <a:rPr lang="en-US" sz="1950">
                <a:solidFill>
                  <a:srgbClr val="00205C"/>
                </a:solidFill>
                <a:latin typeface="Source Sans 3 SemiBold"/>
                <a:ea typeface="Source Sans 3 SemiBold"/>
                <a:cs typeface="Source Sans 3 SemiBold"/>
                <a:sym typeface="Source Sans 3 SemiBold"/>
              </a:rPr>
              <a:t>agefriendlyworld.org</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Email: </a:t>
            </a:r>
            <a:r>
              <a:rPr lang="en-US" sz="1950">
                <a:solidFill>
                  <a:srgbClr val="00205C"/>
                </a:solidFill>
                <a:latin typeface="Source Sans 3 SemiBold"/>
                <a:ea typeface="Source Sans 3 SemiBold"/>
                <a:cs typeface="Source Sans 3 SemiBold"/>
                <a:sym typeface="Source Sans 3 SemiBold"/>
              </a:rPr>
              <a:t>gnafcc@who.int</a:t>
            </a:r>
            <a:endParaRPr sz="1950">
              <a:solidFill>
                <a:srgbClr val="00205C"/>
              </a:solidFill>
              <a:latin typeface="Source Sans 3 SemiBold"/>
              <a:ea typeface="Source Sans 3 SemiBold"/>
              <a:cs typeface="Source Sans 3 SemiBold"/>
              <a:sym typeface="Source Sans 3 SemiBold"/>
            </a:endParaRPr>
          </a:p>
        </p:txBody>
      </p:sp>
      <p:pic>
        <p:nvPicPr>
          <p:cNvPr id="510" name="Google Shape;510;g2d52ba82a47_0_431"/>
          <p:cNvPicPr preferRelativeResize="0"/>
          <p:nvPr/>
        </p:nvPicPr>
        <p:blipFill rotWithShape="1">
          <a:blip r:embed="rId8">
            <a:alphaModFix/>
          </a:blip>
          <a:srcRect b="8279" l="69079" r="4908" t="43914"/>
          <a:stretch/>
        </p:blipFill>
        <p:spPr>
          <a:xfrm>
            <a:off x="10820263" y="6968574"/>
            <a:ext cx="2838624" cy="2934401"/>
          </a:xfrm>
          <a:prstGeom prst="rect">
            <a:avLst/>
          </a:prstGeom>
          <a:noFill/>
          <a:ln>
            <a:noFill/>
          </a:ln>
        </p:spPr>
      </p:pic>
      <p:pic>
        <p:nvPicPr>
          <p:cNvPr id="511" name="Google Shape;511;g2d52ba82a47_0_431"/>
          <p:cNvPicPr preferRelativeResize="0"/>
          <p:nvPr/>
        </p:nvPicPr>
        <p:blipFill rotWithShape="1">
          <a:blip r:embed="rId9">
            <a:alphaModFix/>
          </a:blip>
          <a:srcRect b="1728" l="1718" r="1728" t="1718"/>
          <a:stretch/>
        </p:blipFill>
        <p:spPr>
          <a:xfrm>
            <a:off x="79200" y="1357750"/>
            <a:ext cx="10567777" cy="7471774"/>
          </a:xfrm>
          <a:prstGeom prst="rect">
            <a:avLst/>
          </a:prstGeom>
          <a:noFill/>
          <a:ln>
            <a:noFill/>
          </a:ln>
        </p:spPr>
      </p:pic>
      <p:sp>
        <p:nvSpPr>
          <p:cNvPr id="512" name="Google Shape;512;g2d52ba82a47_0_431"/>
          <p:cNvSpPr txBox="1"/>
          <p:nvPr/>
        </p:nvSpPr>
        <p:spPr>
          <a:xfrm>
            <a:off x="11011987" y="6121975"/>
            <a:ext cx="2455200" cy="846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450">
                <a:solidFill>
                  <a:srgbClr val="00205C"/>
                </a:solidFill>
                <a:latin typeface="Source Sans 3"/>
                <a:ea typeface="Source Sans 3"/>
                <a:cs typeface="Source Sans 3"/>
                <a:sym typeface="Source Sans 3"/>
              </a:rPr>
              <a:t>Learn more about GNAFCC:</a:t>
            </a:r>
            <a:endParaRPr b="1" sz="2450">
              <a:solidFill>
                <a:srgbClr val="00205C"/>
              </a:solidFill>
              <a:latin typeface="Source Sans 3"/>
              <a:ea typeface="Source Sans 3"/>
              <a:cs typeface="Source Sans 3"/>
              <a:sym typeface="Source Sans 3"/>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2d52ba82a47_0_456"/>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g2d52ba82a47_0_456"/>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19" name="Google Shape;519;g2d52ba82a47_0_456"/>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520" name="Google Shape;520;g2d52ba82a47_0_456"/>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521" name="Google Shape;521;g2d52ba82a47_0_456"/>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522" name="Google Shape;522;g2d52ba82a47_0_456"/>
          <p:cNvGrpSpPr/>
          <p:nvPr/>
        </p:nvGrpSpPr>
        <p:grpSpPr>
          <a:xfrm>
            <a:off x="14046032" y="1183230"/>
            <a:ext cx="4381094" cy="744492"/>
            <a:chOff x="0" y="-57150"/>
            <a:chExt cx="4041600" cy="731400"/>
          </a:xfrm>
        </p:grpSpPr>
        <p:sp>
          <p:nvSpPr>
            <p:cNvPr id="523" name="Google Shape;523;g2d52ba82a47_0_456"/>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g2d52ba82a47_0_456"/>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25" name="Google Shape;525;g2d52ba82a47_0_456"/>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26" name="Google Shape;526;g2d52ba82a47_0_456"/>
          <p:cNvGrpSpPr/>
          <p:nvPr/>
        </p:nvGrpSpPr>
        <p:grpSpPr>
          <a:xfrm>
            <a:off x="14059095" y="998433"/>
            <a:ext cx="4229367" cy="9273303"/>
            <a:chOff x="0" y="-57150"/>
            <a:chExt cx="1113900" cy="2452606"/>
          </a:xfrm>
        </p:grpSpPr>
        <p:sp>
          <p:nvSpPr>
            <p:cNvPr id="527" name="Google Shape;527;g2d52ba82a47_0_456"/>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g2d52ba82a47_0_456"/>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9" name="Google Shape;529;g2d52ba82a47_0_456"/>
          <p:cNvGrpSpPr/>
          <p:nvPr/>
        </p:nvGrpSpPr>
        <p:grpSpPr>
          <a:xfrm>
            <a:off x="14059131" y="4046860"/>
            <a:ext cx="4229367" cy="6225185"/>
            <a:chOff x="0" y="-57150"/>
            <a:chExt cx="1113900" cy="1643700"/>
          </a:xfrm>
        </p:grpSpPr>
        <p:sp>
          <p:nvSpPr>
            <p:cNvPr id="530" name="Google Shape;530;g2d52ba82a47_0_456"/>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g2d52ba82a47_0_456"/>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32" name="Google Shape;532;g2d52ba82a47_0_456"/>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g2d52ba82a47_0_456"/>
          <p:cNvSpPr/>
          <p:nvPr/>
        </p:nvSpPr>
        <p:spPr>
          <a:xfrm>
            <a:off x="14338575" y="2562650"/>
            <a:ext cx="3669947" cy="1141592"/>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g2d52ba82a47_0_456"/>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sp>
        <p:nvSpPr>
          <p:cNvPr id="535" name="Google Shape;535;g2d52ba82a47_0_456"/>
          <p:cNvSpPr txBox="1"/>
          <p:nvPr/>
        </p:nvSpPr>
        <p:spPr>
          <a:xfrm>
            <a:off x="14224675" y="4586600"/>
            <a:ext cx="3842700" cy="5795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The WHO Global Network for Age-friendly Cities and Communities (GNAFCC) was established in 2010 to connect cities, communities and organizations worldwide with the common vision of making their community a great place to grow older.</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GNAFCC currently counts over 1700 cities and communities in 53 countries in its membership, covering over 330 million people worldwide.</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Website: </a:t>
            </a:r>
            <a:r>
              <a:rPr lang="en-US" sz="1950">
                <a:solidFill>
                  <a:srgbClr val="00205C"/>
                </a:solidFill>
                <a:latin typeface="Source Sans 3 SemiBold"/>
                <a:ea typeface="Source Sans 3 SemiBold"/>
                <a:cs typeface="Source Sans 3 SemiBold"/>
                <a:sym typeface="Source Sans 3 SemiBold"/>
              </a:rPr>
              <a:t>agefriendlyworld.org</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Email: </a:t>
            </a:r>
            <a:r>
              <a:rPr lang="en-US" sz="1950">
                <a:solidFill>
                  <a:srgbClr val="00205C"/>
                </a:solidFill>
                <a:latin typeface="Source Sans 3 SemiBold"/>
                <a:ea typeface="Source Sans 3 SemiBold"/>
                <a:cs typeface="Source Sans 3 SemiBold"/>
                <a:sym typeface="Source Sans 3 SemiBold"/>
              </a:rPr>
              <a:t>gnafcc@who.int</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p:txBody>
      </p:sp>
      <p:pic>
        <p:nvPicPr>
          <p:cNvPr id="536" name="Google Shape;536;g2d52ba82a47_0_456"/>
          <p:cNvPicPr preferRelativeResize="0"/>
          <p:nvPr/>
        </p:nvPicPr>
        <p:blipFill>
          <a:blip r:embed="rId8">
            <a:alphaModFix/>
          </a:blip>
          <a:stretch>
            <a:fillRect/>
          </a:stretch>
        </p:blipFill>
        <p:spPr>
          <a:xfrm>
            <a:off x="155400" y="1851525"/>
            <a:ext cx="13487548" cy="7771163"/>
          </a:xfrm>
          <a:prstGeom prst="rect">
            <a:avLst/>
          </a:prstGeom>
          <a:noFill/>
          <a:ln>
            <a:noFill/>
          </a:ln>
        </p:spPr>
      </p:pic>
      <p:sp>
        <p:nvSpPr>
          <p:cNvPr id="537" name="Google Shape;537;g2d52ba82a47_0_456"/>
          <p:cNvSpPr/>
          <p:nvPr/>
        </p:nvSpPr>
        <p:spPr>
          <a:xfrm>
            <a:off x="1285125" y="6712850"/>
            <a:ext cx="2455200" cy="2457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38" name="Google Shape;538;g2d52ba82a47_0_456"/>
          <p:cNvPicPr preferRelativeResize="0"/>
          <p:nvPr/>
        </p:nvPicPr>
        <p:blipFill rotWithShape="1">
          <a:blip r:embed="rId8">
            <a:alphaModFix/>
          </a:blip>
          <a:srcRect b="6218" l="8499" r="73585" t="62153"/>
          <a:stretch/>
        </p:blipFill>
        <p:spPr>
          <a:xfrm>
            <a:off x="665250" y="6661049"/>
            <a:ext cx="3075076" cy="3127993"/>
          </a:xfrm>
          <a:prstGeom prst="rect">
            <a:avLst/>
          </a:prstGeom>
          <a:noFill/>
          <a:ln>
            <a:noFill/>
          </a:ln>
        </p:spPr>
      </p:pic>
      <p:sp>
        <p:nvSpPr>
          <p:cNvPr id="539" name="Google Shape;539;g2d52ba82a47_0_456"/>
          <p:cNvSpPr txBox="1"/>
          <p:nvPr/>
        </p:nvSpPr>
        <p:spPr>
          <a:xfrm>
            <a:off x="975200" y="6349175"/>
            <a:ext cx="2455200" cy="469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450">
                <a:solidFill>
                  <a:srgbClr val="00205C"/>
                </a:solidFill>
                <a:latin typeface="Source Sans 3"/>
                <a:ea typeface="Source Sans 3"/>
                <a:cs typeface="Source Sans 3"/>
                <a:sym typeface="Source Sans 3"/>
              </a:rPr>
              <a:t>Access:</a:t>
            </a:r>
            <a:endParaRPr b="1" sz="2450">
              <a:solidFill>
                <a:srgbClr val="00205C"/>
              </a:solidFill>
              <a:latin typeface="Source Sans 3"/>
              <a:ea typeface="Source Sans 3"/>
              <a:cs typeface="Source Sans 3"/>
              <a:sym typeface="Source Sans 3"/>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2d52ba82a47_0_482"/>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g2d52ba82a47_0_482"/>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46" name="Google Shape;546;g2d52ba82a47_0_482"/>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547" name="Google Shape;547;g2d52ba82a47_0_482"/>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548" name="Google Shape;548;g2d52ba82a47_0_482"/>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549" name="Google Shape;549;g2d52ba82a47_0_482"/>
          <p:cNvGrpSpPr/>
          <p:nvPr/>
        </p:nvGrpSpPr>
        <p:grpSpPr>
          <a:xfrm>
            <a:off x="14046032" y="1183230"/>
            <a:ext cx="4381094" cy="744492"/>
            <a:chOff x="0" y="-57150"/>
            <a:chExt cx="4041600" cy="731400"/>
          </a:xfrm>
        </p:grpSpPr>
        <p:sp>
          <p:nvSpPr>
            <p:cNvPr id="550" name="Google Shape;550;g2d52ba82a47_0_482"/>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g2d52ba82a47_0_482"/>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2" name="Google Shape;552;g2d52ba82a47_0_482"/>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53" name="Google Shape;553;g2d52ba82a47_0_482"/>
          <p:cNvGrpSpPr/>
          <p:nvPr/>
        </p:nvGrpSpPr>
        <p:grpSpPr>
          <a:xfrm>
            <a:off x="14059095" y="998433"/>
            <a:ext cx="4229367" cy="9273303"/>
            <a:chOff x="0" y="-57150"/>
            <a:chExt cx="1113900" cy="2452606"/>
          </a:xfrm>
        </p:grpSpPr>
        <p:sp>
          <p:nvSpPr>
            <p:cNvPr id="554" name="Google Shape;554;g2d52ba82a47_0_482"/>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g2d52ba82a47_0_482"/>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6" name="Google Shape;556;g2d52ba82a47_0_482"/>
          <p:cNvGrpSpPr/>
          <p:nvPr/>
        </p:nvGrpSpPr>
        <p:grpSpPr>
          <a:xfrm>
            <a:off x="14059131" y="4046860"/>
            <a:ext cx="4229367" cy="6225185"/>
            <a:chOff x="0" y="-57150"/>
            <a:chExt cx="1113900" cy="1643700"/>
          </a:xfrm>
        </p:grpSpPr>
        <p:sp>
          <p:nvSpPr>
            <p:cNvPr id="557" name="Google Shape;557;g2d52ba82a47_0_482"/>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g2d52ba82a47_0_482"/>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9" name="Google Shape;559;g2d52ba82a47_0_482"/>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g2d52ba82a47_0_482"/>
          <p:cNvSpPr/>
          <p:nvPr/>
        </p:nvSpPr>
        <p:spPr>
          <a:xfrm>
            <a:off x="14338575" y="2562650"/>
            <a:ext cx="3669947" cy="1141592"/>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g2d52ba82a47_0_482"/>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sp>
        <p:nvSpPr>
          <p:cNvPr id="562" name="Google Shape;562;g2d52ba82a47_0_482"/>
          <p:cNvSpPr txBox="1"/>
          <p:nvPr/>
        </p:nvSpPr>
        <p:spPr>
          <a:xfrm>
            <a:off x="14224675" y="4586600"/>
            <a:ext cx="3842700" cy="5795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The WHO Global Network for Age-friendly Cities and Communities (GNAFCC) was established in 2010 to connect cities, communities and organizations worldwide with the common vision of making their community a great place to grow older.</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GNAFCC currently counts over 1700 cities and communities in 53 countries in its membership, covering over 330 million people worldwide.</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Website: </a:t>
            </a:r>
            <a:r>
              <a:rPr lang="en-US" sz="1950">
                <a:solidFill>
                  <a:srgbClr val="00205C"/>
                </a:solidFill>
                <a:latin typeface="Source Sans 3 SemiBold"/>
                <a:ea typeface="Source Sans 3 SemiBold"/>
                <a:cs typeface="Source Sans 3 SemiBold"/>
                <a:sym typeface="Source Sans 3 SemiBold"/>
              </a:rPr>
              <a:t>agefriendlyworld.org</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Email: </a:t>
            </a:r>
            <a:r>
              <a:rPr lang="en-US" sz="1950">
                <a:solidFill>
                  <a:srgbClr val="00205C"/>
                </a:solidFill>
                <a:latin typeface="Source Sans 3 SemiBold"/>
                <a:ea typeface="Source Sans 3 SemiBold"/>
                <a:cs typeface="Source Sans 3 SemiBold"/>
                <a:sym typeface="Source Sans 3 SemiBold"/>
              </a:rPr>
              <a:t>gnafcc@who.int</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p:txBody>
      </p:sp>
      <p:pic>
        <p:nvPicPr>
          <p:cNvPr id="563" name="Google Shape;563;g2d52ba82a47_0_482"/>
          <p:cNvPicPr preferRelativeResize="0"/>
          <p:nvPr/>
        </p:nvPicPr>
        <p:blipFill>
          <a:blip r:embed="rId8">
            <a:alphaModFix/>
          </a:blip>
          <a:stretch>
            <a:fillRect/>
          </a:stretch>
        </p:blipFill>
        <p:spPr>
          <a:xfrm>
            <a:off x="261225" y="1535937"/>
            <a:ext cx="12826900" cy="7215124"/>
          </a:xfrm>
          <a:prstGeom prst="rect">
            <a:avLst/>
          </a:prstGeom>
          <a:noFill/>
          <a:ln>
            <a:noFill/>
          </a:ln>
        </p:spPr>
      </p:pic>
      <p:sp>
        <p:nvSpPr>
          <p:cNvPr id="564" name="Google Shape;564;g2d52ba82a47_0_482"/>
          <p:cNvSpPr/>
          <p:nvPr/>
        </p:nvSpPr>
        <p:spPr>
          <a:xfrm>
            <a:off x="10901975" y="7316425"/>
            <a:ext cx="2372700" cy="18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65" name="Google Shape;565;g2d52ba82a47_0_482"/>
          <p:cNvPicPr preferRelativeResize="0"/>
          <p:nvPr/>
        </p:nvPicPr>
        <p:blipFill>
          <a:blip r:embed="rId9">
            <a:alphaModFix/>
          </a:blip>
          <a:stretch>
            <a:fillRect/>
          </a:stretch>
        </p:blipFill>
        <p:spPr>
          <a:xfrm>
            <a:off x="11108950" y="7338600"/>
            <a:ext cx="2794950" cy="2794950"/>
          </a:xfrm>
          <a:prstGeom prst="rect">
            <a:avLst/>
          </a:prstGeom>
          <a:noFill/>
          <a:ln>
            <a:noFill/>
          </a:ln>
        </p:spPr>
      </p:pic>
      <p:sp>
        <p:nvSpPr>
          <p:cNvPr id="566" name="Google Shape;566;g2d52ba82a47_0_482"/>
          <p:cNvSpPr txBox="1"/>
          <p:nvPr/>
        </p:nvSpPr>
        <p:spPr>
          <a:xfrm>
            <a:off x="11202625" y="7001450"/>
            <a:ext cx="2455200" cy="469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450">
                <a:solidFill>
                  <a:srgbClr val="00205C"/>
                </a:solidFill>
                <a:latin typeface="Source Sans 3"/>
                <a:ea typeface="Source Sans 3"/>
                <a:cs typeface="Source Sans 3"/>
                <a:sym typeface="Source Sans 3"/>
              </a:rPr>
              <a:t>Access:</a:t>
            </a:r>
            <a:endParaRPr b="1" sz="2450">
              <a:solidFill>
                <a:srgbClr val="00205C"/>
              </a:solidFill>
              <a:latin typeface="Source Sans 3"/>
              <a:ea typeface="Source Sans 3"/>
              <a:cs typeface="Source Sans 3"/>
              <a:sym typeface="Source Sans 3"/>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2d52ba82a47_0_508"/>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g2d52ba82a47_0_508"/>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73" name="Google Shape;573;g2d52ba82a47_0_508"/>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574" name="Google Shape;574;g2d52ba82a47_0_508"/>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575" name="Google Shape;575;g2d52ba82a47_0_508"/>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576" name="Google Shape;576;g2d52ba82a47_0_508"/>
          <p:cNvGrpSpPr/>
          <p:nvPr/>
        </p:nvGrpSpPr>
        <p:grpSpPr>
          <a:xfrm>
            <a:off x="14046032" y="1183230"/>
            <a:ext cx="4381094" cy="744492"/>
            <a:chOff x="0" y="-57150"/>
            <a:chExt cx="4041600" cy="731400"/>
          </a:xfrm>
        </p:grpSpPr>
        <p:sp>
          <p:nvSpPr>
            <p:cNvPr id="577" name="Google Shape;577;g2d52ba82a47_0_508"/>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8" name="Google Shape;578;g2d52ba82a47_0_508"/>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9" name="Google Shape;579;g2d52ba82a47_0_508"/>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80" name="Google Shape;580;g2d52ba82a47_0_508"/>
          <p:cNvGrpSpPr/>
          <p:nvPr/>
        </p:nvGrpSpPr>
        <p:grpSpPr>
          <a:xfrm>
            <a:off x="14059095" y="998433"/>
            <a:ext cx="4229367" cy="9273303"/>
            <a:chOff x="0" y="-57150"/>
            <a:chExt cx="1113900" cy="2452606"/>
          </a:xfrm>
        </p:grpSpPr>
        <p:sp>
          <p:nvSpPr>
            <p:cNvPr id="581" name="Google Shape;581;g2d52ba82a47_0_508"/>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g2d52ba82a47_0_508"/>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3" name="Google Shape;583;g2d52ba82a47_0_508"/>
          <p:cNvGrpSpPr/>
          <p:nvPr/>
        </p:nvGrpSpPr>
        <p:grpSpPr>
          <a:xfrm>
            <a:off x="14059131" y="4046860"/>
            <a:ext cx="4229367" cy="6225185"/>
            <a:chOff x="0" y="-57150"/>
            <a:chExt cx="1113900" cy="1643700"/>
          </a:xfrm>
        </p:grpSpPr>
        <p:sp>
          <p:nvSpPr>
            <p:cNvPr id="584" name="Google Shape;584;g2d52ba82a47_0_508"/>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g2d52ba82a47_0_508"/>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6" name="Google Shape;586;g2d52ba82a47_0_508"/>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g2d52ba82a47_0_508"/>
          <p:cNvSpPr/>
          <p:nvPr/>
        </p:nvSpPr>
        <p:spPr>
          <a:xfrm>
            <a:off x="14338575" y="2562650"/>
            <a:ext cx="3669947" cy="1141592"/>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g2d52ba82a47_0_508"/>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pic>
        <p:nvPicPr>
          <p:cNvPr id="589" name="Google Shape;589;g2d52ba82a47_0_508"/>
          <p:cNvPicPr preferRelativeResize="0"/>
          <p:nvPr/>
        </p:nvPicPr>
        <p:blipFill rotWithShape="1">
          <a:blip r:embed="rId8">
            <a:alphaModFix/>
          </a:blip>
          <a:srcRect b="0" l="0" r="0" t="4933"/>
          <a:stretch/>
        </p:blipFill>
        <p:spPr>
          <a:xfrm>
            <a:off x="155400" y="1405725"/>
            <a:ext cx="13487548" cy="7212276"/>
          </a:xfrm>
          <a:prstGeom prst="rect">
            <a:avLst/>
          </a:prstGeom>
          <a:noFill/>
          <a:ln>
            <a:noFill/>
          </a:ln>
        </p:spPr>
      </p:pic>
      <p:sp>
        <p:nvSpPr>
          <p:cNvPr id="590" name="Google Shape;590;g2d52ba82a47_0_508"/>
          <p:cNvSpPr txBox="1"/>
          <p:nvPr/>
        </p:nvSpPr>
        <p:spPr>
          <a:xfrm>
            <a:off x="14224675" y="4586600"/>
            <a:ext cx="3842700" cy="5795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The WHO Global Network for Age-friendly Cities and Communities (GNAFCC) was established in 2010 to connect cities, communities and organizations worldwide with the common vision of making their community a great place to grow older.</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GNAFCC currently counts over 1700 cities and communities in 53 countries in its membership, covering over 330 million people worldwide.</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Website: </a:t>
            </a:r>
            <a:r>
              <a:rPr lang="en-US" sz="1950">
                <a:solidFill>
                  <a:srgbClr val="00205C"/>
                </a:solidFill>
                <a:latin typeface="Source Sans 3 SemiBold"/>
                <a:ea typeface="Source Sans 3 SemiBold"/>
                <a:cs typeface="Source Sans 3 SemiBold"/>
                <a:sym typeface="Source Sans 3 SemiBold"/>
              </a:rPr>
              <a:t>agefriendlyworld.org</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Email: </a:t>
            </a:r>
            <a:r>
              <a:rPr lang="en-US" sz="1950">
                <a:solidFill>
                  <a:srgbClr val="00205C"/>
                </a:solidFill>
                <a:latin typeface="Source Sans 3 SemiBold"/>
                <a:ea typeface="Source Sans 3 SemiBold"/>
                <a:cs typeface="Source Sans 3 SemiBold"/>
                <a:sym typeface="Source Sans 3 SemiBold"/>
              </a:rPr>
              <a:t>gnafcc@who.int</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p:txBody>
      </p:sp>
      <p:sp>
        <p:nvSpPr>
          <p:cNvPr id="591" name="Google Shape;591;g2d52ba82a47_0_508"/>
          <p:cNvSpPr/>
          <p:nvPr/>
        </p:nvSpPr>
        <p:spPr>
          <a:xfrm>
            <a:off x="11566075" y="6697750"/>
            <a:ext cx="1829400" cy="178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92" name="Google Shape;592;g2d52ba82a47_0_508"/>
          <p:cNvPicPr preferRelativeResize="0"/>
          <p:nvPr/>
        </p:nvPicPr>
        <p:blipFill rotWithShape="1">
          <a:blip r:embed="rId8">
            <a:alphaModFix/>
          </a:blip>
          <a:srcRect b="1811" l="84033" r="1618" t="73477"/>
          <a:stretch/>
        </p:blipFill>
        <p:spPr>
          <a:xfrm>
            <a:off x="10882825" y="7423450"/>
            <a:ext cx="2669420" cy="2585999"/>
          </a:xfrm>
          <a:prstGeom prst="rect">
            <a:avLst/>
          </a:prstGeom>
          <a:noFill/>
          <a:ln>
            <a:noFill/>
          </a:ln>
        </p:spPr>
      </p:pic>
      <p:sp>
        <p:nvSpPr>
          <p:cNvPr id="593" name="Google Shape;593;g2d52ba82a47_0_508"/>
          <p:cNvSpPr txBox="1"/>
          <p:nvPr/>
        </p:nvSpPr>
        <p:spPr>
          <a:xfrm>
            <a:off x="10989950" y="7074475"/>
            <a:ext cx="2455200" cy="469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450">
                <a:solidFill>
                  <a:srgbClr val="00205C"/>
                </a:solidFill>
                <a:latin typeface="Source Sans 3"/>
                <a:ea typeface="Source Sans 3"/>
                <a:cs typeface="Source Sans 3"/>
                <a:sym typeface="Source Sans 3"/>
              </a:rPr>
              <a:t>Access:</a:t>
            </a:r>
            <a:endParaRPr b="1" sz="2450">
              <a:solidFill>
                <a:srgbClr val="00205C"/>
              </a:solidFill>
              <a:latin typeface="Source Sans 3"/>
              <a:ea typeface="Source Sans 3"/>
              <a:cs typeface="Source Sans 3"/>
              <a:sym typeface="Source Sans 3"/>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2d52ba82a47_0_534"/>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g2d52ba82a47_0_534"/>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00" name="Google Shape;600;g2d52ba82a47_0_534"/>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601" name="Google Shape;601;g2d52ba82a47_0_534"/>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602" name="Google Shape;602;g2d52ba82a47_0_534"/>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603" name="Google Shape;603;g2d52ba82a47_0_534"/>
          <p:cNvGrpSpPr/>
          <p:nvPr/>
        </p:nvGrpSpPr>
        <p:grpSpPr>
          <a:xfrm>
            <a:off x="14046032" y="1183230"/>
            <a:ext cx="4381094" cy="744492"/>
            <a:chOff x="0" y="-57150"/>
            <a:chExt cx="4041600" cy="731400"/>
          </a:xfrm>
        </p:grpSpPr>
        <p:sp>
          <p:nvSpPr>
            <p:cNvPr id="604" name="Google Shape;604;g2d52ba82a47_0_534"/>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5" name="Google Shape;605;g2d52ba82a47_0_534"/>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6" name="Google Shape;606;g2d52ba82a47_0_534"/>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07" name="Google Shape;607;g2d52ba82a47_0_534"/>
          <p:cNvGrpSpPr/>
          <p:nvPr/>
        </p:nvGrpSpPr>
        <p:grpSpPr>
          <a:xfrm>
            <a:off x="14059095" y="998433"/>
            <a:ext cx="4229367" cy="9273303"/>
            <a:chOff x="0" y="-57150"/>
            <a:chExt cx="1113900" cy="2452606"/>
          </a:xfrm>
        </p:grpSpPr>
        <p:sp>
          <p:nvSpPr>
            <p:cNvPr id="608" name="Google Shape;608;g2d52ba82a47_0_534"/>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g2d52ba82a47_0_534"/>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0" name="Google Shape;610;g2d52ba82a47_0_534"/>
          <p:cNvGrpSpPr/>
          <p:nvPr/>
        </p:nvGrpSpPr>
        <p:grpSpPr>
          <a:xfrm>
            <a:off x="14059131" y="4046860"/>
            <a:ext cx="4229367" cy="6225185"/>
            <a:chOff x="0" y="-57150"/>
            <a:chExt cx="1113900" cy="1643700"/>
          </a:xfrm>
        </p:grpSpPr>
        <p:sp>
          <p:nvSpPr>
            <p:cNvPr id="611" name="Google Shape;611;g2d52ba82a47_0_534"/>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g2d52ba82a47_0_534"/>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3" name="Google Shape;613;g2d52ba82a47_0_534"/>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g2d52ba82a47_0_534"/>
          <p:cNvSpPr/>
          <p:nvPr/>
        </p:nvSpPr>
        <p:spPr>
          <a:xfrm>
            <a:off x="14338575" y="2562650"/>
            <a:ext cx="3669947" cy="1141592"/>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g2d52ba82a47_0_534"/>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pic>
        <p:nvPicPr>
          <p:cNvPr id="616" name="Google Shape;616;g2d52ba82a47_0_534"/>
          <p:cNvPicPr preferRelativeResize="0"/>
          <p:nvPr/>
        </p:nvPicPr>
        <p:blipFill>
          <a:blip r:embed="rId8">
            <a:alphaModFix/>
          </a:blip>
          <a:stretch>
            <a:fillRect/>
          </a:stretch>
        </p:blipFill>
        <p:spPr>
          <a:xfrm>
            <a:off x="155400" y="1716881"/>
            <a:ext cx="13487544" cy="7586744"/>
          </a:xfrm>
          <a:prstGeom prst="rect">
            <a:avLst/>
          </a:prstGeom>
          <a:noFill/>
          <a:ln>
            <a:noFill/>
          </a:ln>
        </p:spPr>
      </p:pic>
      <p:sp>
        <p:nvSpPr>
          <p:cNvPr id="617" name="Google Shape;617;g2d52ba82a47_0_534"/>
          <p:cNvSpPr txBox="1"/>
          <p:nvPr/>
        </p:nvSpPr>
        <p:spPr>
          <a:xfrm>
            <a:off x="14224675" y="4586600"/>
            <a:ext cx="3842700" cy="5795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The WHO Global Network for Age-friendly Cities and Communities (GNAFCC) was established in 2010 to connect cities, communities and organizations worldwide with the common vision of making their community a great place to grow older.</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GNAFCC currently counts over 1700 cities and communities in 53 countries in its membership, covering over 330 million people worldwide.</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Website: </a:t>
            </a:r>
            <a:r>
              <a:rPr lang="en-US" sz="1950">
                <a:solidFill>
                  <a:srgbClr val="00205C"/>
                </a:solidFill>
                <a:latin typeface="Source Sans 3 SemiBold"/>
                <a:ea typeface="Source Sans 3 SemiBold"/>
                <a:cs typeface="Source Sans 3 SemiBold"/>
                <a:sym typeface="Source Sans 3 SemiBold"/>
              </a:rPr>
              <a:t>agefriendlyworld.org</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Email: </a:t>
            </a:r>
            <a:r>
              <a:rPr lang="en-US" sz="1950">
                <a:solidFill>
                  <a:srgbClr val="00205C"/>
                </a:solidFill>
                <a:latin typeface="Source Sans 3 SemiBold"/>
                <a:ea typeface="Source Sans 3 SemiBold"/>
                <a:cs typeface="Source Sans 3 SemiBold"/>
                <a:sym typeface="Source Sans 3 SemiBold"/>
              </a:rPr>
              <a:t>gnafcc@who.int</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g2d52ba82a47_0_557"/>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g2d52ba82a47_0_557"/>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24" name="Google Shape;624;g2d52ba82a47_0_557"/>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625" name="Google Shape;625;g2d52ba82a47_0_557"/>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626" name="Google Shape;626;g2d52ba82a47_0_557"/>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627" name="Google Shape;627;g2d52ba82a47_0_557"/>
          <p:cNvGrpSpPr/>
          <p:nvPr/>
        </p:nvGrpSpPr>
        <p:grpSpPr>
          <a:xfrm>
            <a:off x="14046032" y="1183230"/>
            <a:ext cx="4381094" cy="744492"/>
            <a:chOff x="0" y="-57150"/>
            <a:chExt cx="4041600" cy="731400"/>
          </a:xfrm>
        </p:grpSpPr>
        <p:sp>
          <p:nvSpPr>
            <p:cNvPr id="628" name="Google Shape;628;g2d52ba82a47_0_557"/>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g2d52ba82a47_0_557"/>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30" name="Google Shape;630;g2d52ba82a47_0_557"/>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31" name="Google Shape;631;g2d52ba82a47_0_557"/>
          <p:cNvGrpSpPr/>
          <p:nvPr/>
        </p:nvGrpSpPr>
        <p:grpSpPr>
          <a:xfrm>
            <a:off x="14059095" y="998433"/>
            <a:ext cx="4229367" cy="9273303"/>
            <a:chOff x="0" y="-57150"/>
            <a:chExt cx="1113900" cy="2452606"/>
          </a:xfrm>
        </p:grpSpPr>
        <p:sp>
          <p:nvSpPr>
            <p:cNvPr id="632" name="Google Shape;632;g2d52ba82a47_0_557"/>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3" name="Google Shape;633;g2d52ba82a47_0_557"/>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4" name="Google Shape;634;g2d52ba82a47_0_557"/>
          <p:cNvGrpSpPr/>
          <p:nvPr/>
        </p:nvGrpSpPr>
        <p:grpSpPr>
          <a:xfrm>
            <a:off x="14059131" y="4046860"/>
            <a:ext cx="4229367" cy="6225185"/>
            <a:chOff x="0" y="-57150"/>
            <a:chExt cx="1113900" cy="1643700"/>
          </a:xfrm>
        </p:grpSpPr>
        <p:sp>
          <p:nvSpPr>
            <p:cNvPr id="635" name="Google Shape;635;g2d52ba82a47_0_557"/>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6" name="Google Shape;636;g2d52ba82a47_0_557"/>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37" name="Google Shape;637;g2d52ba82a47_0_557"/>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8" name="Google Shape;638;g2d52ba82a47_0_557"/>
          <p:cNvSpPr/>
          <p:nvPr/>
        </p:nvSpPr>
        <p:spPr>
          <a:xfrm>
            <a:off x="14338575" y="2562650"/>
            <a:ext cx="3669947" cy="1141592"/>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9" name="Google Shape;639;g2d52ba82a47_0_557"/>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sp>
        <p:nvSpPr>
          <p:cNvPr id="640" name="Google Shape;640;g2d52ba82a47_0_557"/>
          <p:cNvSpPr txBox="1"/>
          <p:nvPr/>
        </p:nvSpPr>
        <p:spPr>
          <a:xfrm>
            <a:off x="14224675" y="4586600"/>
            <a:ext cx="3842700" cy="5795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The WHO Global Network for Age-friendly Cities and Communities (GNAFCC) was established in 2010 to connect cities, communities and organizations worldwide with the common vision of making their community a great place to grow older.</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GNAFCC currently counts over 1700 cities and communities in 53 countries in its membership, covering over 330 million people worldwide.</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Website: </a:t>
            </a:r>
            <a:r>
              <a:rPr lang="en-US" sz="1950">
                <a:solidFill>
                  <a:srgbClr val="00205C"/>
                </a:solidFill>
                <a:latin typeface="Source Sans 3 SemiBold"/>
                <a:ea typeface="Source Sans 3 SemiBold"/>
                <a:cs typeface="Source Sans 3 SemiBold"/>
                <a:sym typeface="Source Sans 3 SemiBold"/>
              </a:rPr>
              <a:t>agefriendlyworld.org</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Email: </a:t>
            </a:r>
            <a:r>
              <a:rPr lang="en-US" sz="1950">
                <a:solidFill>
                  <a:srgbClr val="00205C"/>
                </a:solidFill>
                <a:latin typeface="Source Sans 3 SemiBold"/>
                <a:ea typeface="Source Sans 3 SemiBold"/>
                <a:cs typeface="Source Sans 3 SemiBold"/>
                <a:sym typeface="Source Sans 3 SemiBold"/>
              </a:rPr>
              <a:t>gnafcc@who.int</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p:txBody>
      </p:sp>
      <p:pic>
        <p:nvPicPr>
          <p:cNvPr id="641" name="Google Shape;641;g2d52ba82a47_0_557"/>
          <p:cNvPicPr preferRelativeResize="0"/>
          <p:nvPr/>
        </p:nvPicPr>
        <p:blipFill>
          <a:blip r:embed="rId8">
            <a:alphaModFix/>
          </a:blip>
          <a:stretch>
            <a:fillRect/>
          </a:stretch>
        </p:blipFill>
        <p:spPr>
          <a:xfrm>
            <a:off x="338700" y="1932274"/>
            <a:ext cx="13226701" cy="742442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g2d52ba82a47_0_580"/>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g2d52ba82a47_0_580"/>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48" name="Google Shape;648;g2d52ba82a47_0_580"/>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649" name="Google Shape;649;g2d52ba82a47_0_580"/>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650" name="Google Shape;650;g2d52ba82a47_0_580"/>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651" name="Google Shape;651;g2d52ba82a47_0_580"/>
          <p:cNvGrpSpPr/>
          <p:nvPr/>
        </p:nvGrpSpPr>
        <p:grpSpPr>
          <a:xfrm>
            <a:off x="14046032" y="1183230"/>
            <a:ext cx="4381094" cy="744492"/>
            <a:chOff x="0" y="-57150"/>
            <a:chExt cx="4041600" cy="731400"/>
          </a:xfrm>
        </p:grpSpPr>
        <p:sp>
          <p:nvSpPr>
            <p:cNvPr id="652" name="Google Shape;652;g2d52ba82a47_0_580"/>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3" name="Google Shape;653;g2d52ba82a47_0_580"/>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54" name="Google Shape;654;g2d52ba82a47_0_580"/>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55" name="Google Shape;655;g2d52ba82a47_0_580"/>
          <p:cNvGrpSpPr/>
          <p:nvPr/>
        </p:nvGrpSpPr>
        <p:grpSpPr>
          <a:xfrm>
            <a:off x="14059095" y="998433"/>
            <a:ext cx="4229367" cy="9273303"/>
            <a:chOff x="0" y="-57150"/>
            <a:chExt cx="1113900" cy="2452606"/>
          </a:xfrm>
        </p:grpSpPr>
        <p:sp>
          <p:nvSpPr>
            <p:cNvPr id="656" name="Google Shape;656;g2d52ba82a47_0_580"/>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g2d52ba82a47_0_580"/>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8" name="Google Shape;658;g2d52ba82a47_0_580"/>
          <p:cNvGrpSpPr/>
          <p:nvPr/>
        </p:nvGrpSpPr>
        <p:grpSpPr>
          <a:xfrm>
            <a:off x="14059131" y="4046860"/>
            <a:ext cx="4229367" cy="6225185"/>
            <a:chOff x="0" y="-57150"/>
            <a:chExt cx="1113900" cy="1643700"/>
          </a:xfrm>
        </p:grpSpPr>
        <p:sp>
          <p:nvSpPr>
            <p:cNvPr id="659" name="Google Shape;659;g2d52ba82a47_0_580"/>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0" name="Google Shape;660;g2d52ba82a47_0_580"/>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61" name="Google Shape;661;g2d52ba82a47_0_580"/>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g2d52ba82a47_0_580"/>
          <p:cNvSpPr/>
          <p:nvPr/>
        </p:nvSpPr>
        <p:spPr>
          <a:xfrm>
            <a:off x="14338575" y="2562650"/>
            <a:ext cx="3669947" cy="1141592"/>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g2d52ba82a47_0_580"/>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sp>
        <p:nvSpPr>
          <p:cNvPr id="664" name="Google Shape;664;g2d52ba82a47_0_580"/>
          <p:cNvSpPr txBox="1"/>
          <p:nvPr/>
        </p:nvSpPr>
        <p:spPr>
          <a:xfrm>
            <a:off x="14224675" y="4586600"/>
            <a:ext cx="3842700" cy="5795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The WHO Global Network for Age-friendly Cities and Communities (GNAFCC) was established in 2010 to connect cities, communities and organizations worldwide with the common vision of making their community a great place to grow older.</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GNAFCC currently counts over 1700 cities and communities in 53 countries in its membership, covering over 330 million people worldwide.</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Website: </a:t>
            </a:r>
            <a:r>
              <a:rPr lang="en-US" sz="1950">
                <a:solidFill>
                  <a:srgbClr val="00205C"/>
                </a:solidFill>
                <a:latin typeface="Source Sans 3 SemiBold"/>
                <a:ea typeface="Source Sans 3 SemiBold"/>
                <a:cs typeface="Source Sans 3 SemiBold"/>
                <a:sym typeface="Source Sans 3 SemiBold"/>
              </a:rPr>
              <a:t>agefriendlyworld.org</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Email: </a:t>
            </a:r>
            <a:r>
              <a:rPr lang="en-US" sz="1950">
                <a:solidFill>
                  <a:srgbClr val="00205C"/>
                </a:solidFill>
                <a:latin typeface="Source Sans 3 SemiBold"/>
                <a:ea typeface="Source Sans 3 SemiBold"/>
                <a:cs typeface="Source Sans 3 SemiBold"/>
                <a:sym typeface="Source Sans 3 SemiBold"/>
              </a:rPr>
              <a:t>gnafcc@who.int</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p:txBody>
      </p:sp>
      <p:sp>
        <p:nvSpPr>
          <p:cNvPr id="665" name="Google Shape;665;g2d52ba82a47_0_580"/>
          <p:cNvSpPr txBox="1"/>
          <p:nvPr/>
        </p:nvSpPr>
        <p:spPr>
          <a:xfrm>
            <a:off x="877850" y="1716875"/>
            <a:ext cx="111006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rgbClr val="00205C"/>
                </a:solidFill>
                <a:latin typeface="Source Sans 3"/>
                <a:ea typeface="Source Sans 3"/>
                <a:cs typeface="Source Sans 3"/>
                <a:sym typeface="Source Sans 3"/>
              </a:rPr>
              <a:t>Progress report on the UN Decade of Healthy Ageing, 2021–2023</a:t>
            </a:r>
            <a:endParaRPr b="1" sz="3600">
              <a:solidFill>
                <a:srgbClr val="00205C"/>
              </a:solidFill>
              <a:latin typeface="Source Sans 3"/>
              <a:ea typeface="Source Sans 3"/>
              <a:cs typeface="Source Sans 3"/>
              <a:sym typeface="Source Sans 3"/>
            </a:endParaRPr>
          </a:p>
        </p:txBody>
      </p:sp>
      <p:pic>
        <p:nvPicPr>
          <p:cNvPr id="666" name="Google Shape;666;g2d52ba82a47_0_580"/>
          <p:cNvPicPr preferRelativeResize="0"/>
          <p:nvPr/>
        </p:nvPicPr>
        <p:blipFill>
          <a:blip r:embed="rId8">
            <a:alphaModFix/>
          </a:blip>
          <a:stretch>
            <a:fillRect/>
          </a:stretch>
        </p:blipFill>
        <p:spPr>
          <a:xfrm>
            <a:off x="877850" y="3208600"/>
            <a:ext cx="4484602" cy="6364836"/>
          </a:xfrm>
          <a:prstGeom prst="rect">
            <a:avLst/>
          </a:prstGeom>
          <a:noFill/>
          <a:ln>
            <a:noFill/>
          </a:ln>
          <a:effectLst>
            <a:outerShdw blurRad="200025" rotWithShape="0" algn="bl" dir="2760000" dist="114300">
              <a:srgbClr val="000000">
                <a:alpha val="29000"/>
              </a:srgbClr>
            </a:outerShdw>
          </a:effectLst>
        </p:spPr>
      </p:pic>
      <p:sp>
        <p:nvSpPr>
          <p:cNvPr id="667" name="Google Shape;667;g2d52ba82a47_0_580"/>
          <p:cNvSpPr txBox="1"/>
          <p:nvPr/>
        </p:nvSpPr>
        <p:spPr>
          <a:xfrm>
            <a:off x="6093838" y="3111625"/>
            <a:ext cx="7233900" cy="3971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2800">
                <a:solidFill>
                  <a:srgbClr val="00205C"/>
                </a:solidFill>
                <a:latin typeface="Source Sans 3 Medium"/>
                <a:ea typeface="Source Sans 3 Medium"/>
                <a:cs typeface="Source Sans 3 Medium"/>
                <a:sym typeface="Source Sans 3 Medium"/>
              </a:rPr>
              <a:t>The activities of GNAFCC contribute to the implementation of the UN Decade of Healthy Ageing (2021–2030)’s action area on</a:t>
            </a:r>
            <a:r>
              <a:rPr b="1" lang="en-US" sz="2800">
                <a:solidFill>
                  <a:srgbClr val="00205C"/>
                </a:solidFill>
                <a:latin typeface="Source Sans 3"/>
                <a:ea typeface="Source Sans 3"/>
                <a:cs typeface="Source Sans 3"/>
                <a:sym typeface="Source Sans 3"/>
              </a:rPr>
              <a:t> building age-friendly environments.</a:t>
            </a:r>
            <a:endParaRPr b="1" sz="2800">
              <a:solidFill>
                <a:srgbClr val="00205C"/>
              </a:solidFill>
              <a:latin typeface="Source Sans 3"/>
              <a:ea typeface="Source Sans 3"/>
              <a:cs typeface="Source Sans 3"/>
              <a:sym typeface="Source Sans 3"/>
            </a:endParaRPr>
          </a:p>
          <a:p>
            <a:pPr indent="0" lvl="0" marL="0" rtl="0" algn="l">
              <a:spcBef>
                <a:spcPts val="0"/>
              </a:spcBef>
              <a:spcAft>
                <a:spcPts val="0"/>
              </a:spcAft>
              <a:buClr>
                <a:schemeClr val="dk1"/>
              </a:buClr>
              <a:buSzPts val="1100"/>
              <a:buFont typeface="Arial"/>
              <a:buNone/>
            </a:pPr>
            <a:r>
              <a:t/>
            </a:r>
            <a:endParaRPr b="1" sz="2800">
              <a:solidFill>
                <a:srgbClr val="00205C"/>
              </a:solidFill>
              <a:latin typeface="Source Sans 3"/>
              <a:ea typeface="Source Sans 3"/>
              <a:cs typeface="Source Sans 3"/>
              <a:sym typeface="Source Sans 3"/>
            </a:endParaRPr>
          </a:p>
          <a:p>
            <a:pPr indent="0" lvl="0" marL="0" rtl="0" algn="l">
              <a:spcBef>
                <a:spcPts val="0"/>
              </a:spcBef>
              <a:spcAft>
                <a:spcPts val="0"/>
              </a:spcAft>
              <a:buClr>
                <a:schemeClr val="dk1"/>
              </a:buClr>
              <a:buSzPts val="1100"/>
              <a:buFont typeface="Arial"/>
              <a:buNone/>
            </a:pPr>
            <a:r>
              <a:rPr lang="en-US" sz="2800">
                <a:solidFill>
                  <a:srgbClr val="00205C"/>
                </a:solidFill>
                <a:latin typeface="Source Sans 3 Medium"/>
                <a:ea typeface="Source Sans 3 Medium"/>
                <a:cs typeface="Source Sans 3 Medium"/>
                <a:sym typeface="Source Sans 3 Medium"/>
              </a:rPr>
              <a:t>Explore what progress has been made in this area of work during the first 3 years of the UN Decade – including through 113 detailed case studies on age-friendly environments:</a:t>
            </a:r>
            <a:endParaRPr sz="2800">
              <a:solidFill>
                <a:srgbClr val="00205C"/>
              </a:solidFill>
              <a:latin typeface="Source Sans 3 Medium"/>
              <a:ea typeface="Source Sans 3 Medium"/>
              <a:cs typeface="Source Sans 3 Medium"/>
              <a:sym typeface="Source Sans 3 Medium"/>
            </a:endParaRPr>
          </a:p>
        </p:txBody>
      </p:sp>
      <p:pic>
        <p:nvPicPr>
          <p:cNvPr id="668" name="Google Shape;668;g2d52ba82a47_0_580"/>
          <p:cNvPicPr preferRelativeResize="0"/>
          <p:nvPr/>
        </p:nvPicPr>
        <p:blipFill>
          <a:blip r:embed="rId9">
            <a:alphaModFix/>
          </a:blip>
          <a:stretch>
            <a:fillRect/>
          </a:stretch>
        </p:blipFill>
        <p:spPr>
          <a:xfrm>
            <a:off x="8475287" y="7353075"/>
            <a:ext cx="2363575" cy="23635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g2d52ba82a47_0_606"/>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4" name="Google Shape;674;g2d52ba82a47_0_606"/>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75" name="Google Shape;675;g2d52ba82a47_0_606"/>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676" name="Google Shape;676;g2d52ba82a47_0_606"/>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677" name="Google Shape;677;g2d52ba82a47_0_606"/>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678" name="Google Shape;678;g2d52ba82a47_0_606"/>
          <p:cNvGrpSpPr/>
          <p:nvPr/>
        </p:nvGrpSpPr>
        <p:grpSpPr>
          <a:xfrm>
            <a:off x="14046032" y="1183230"/>
            <a:ext cx="4381094" cy="744492"/>
            <a:chOff x="0" y="-57150"/>
            <a:chExt cx="4041600" cy="731400"/>
          </a:xfrm>
        </p:grpSpPr>
        <p:sp>
          <p:nvSpPr>
            <p:cNvPr id="679" name="Google Shape;679;g2d52ba82a47_0_606"/>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0" name="Google Shape;680;g2d52ba82a47_0_606"/>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1" name="Google Shape;681;g2d52ba82a47_0_606"/>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82" name="Google Shape;682;g2d52ba82a47_0_606"/>
          <p:cNvGrpSpPr/>
          <p:nvPr/>
        </p:nvGrpSpPr>
        <p:grpSpPr>
          <a:xfrm>
            <a:off x="14059095" y="998433"/>
            <a:ext cx="4229367" cy="9273303"/>
            <a:chOff x="0" y="-57150"/>
            <a:chExt cx="1113900" cy="2452606"/>
          </a:xfrm>
        </p:grpSpPr>
        <p:sp>
          <p:nvSpPr>
            <p:cNvPr id="683" name="Google Shape;683;g2d52ba82a47_0_606"/>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4" name="Google Shape;684;g2d52ba82a47_0_606"/>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5" name="Google Shape;685;g2d52ba82a47_0_606"/>
          <p:cNvGrpSpPr/>
          <p:nvPr/>
        </p:nvGrpSpPr>
        <p:grpSpPr>
          <a:xfrm>
            <a:off x="14059131" y="4046860"/>
            <a:ext cx="4229367" cy="6225185"/>
            <a:chOff x="0" y="-57150"/>
            <a:chExt cx="1113900" cy="1643700"/>
          </a:xfrm>
        </p:grpSpPr>
        <p:sp>
          <p:nvSpPr>
            <p:cNvPr id="686" name="Google Shape;686;g2d52ba82a47_0_606"/>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7" name="Google Shape;687;g2d52ba82a47_0_606"/>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8" name="Google Shape;688;g2d52ba82a47_0_606"/>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9" name="Google Shape;689;g2d52ba82a47_0_606"/>
          <p:cNvSpPr/>
          <p:nvPr/>
        </p:nvSpPr>
        <p:spPr>
          <a:xfrm>
            <a:off x="14338575" y="2562650"/>
            <a:ext cx="3669947" cy="1141592"/>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0" name="Google Shape;690;g2d52ba82a47_0_606"/>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sp>
        <p:nvSpPr>
          <p:cNvPr id="691" name="Google Shape;691;g2d52ba82a47_0_606"/>
          <p:cNvSpPr txBox="1"/>
          <p:nvPr/>
        </p:nvSpPr>
        <p:spPr>
          <a:xfrm>
            <a:off x="14224675" y="4586600"/>
            <a:ext cx="3842700" cy="5795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The WHO Global Network for Age-friendly Cities and Communities (GNAFCC) was established in 2010 to connect cities, communities and organizations worldwide with the common vision of making their community a great place to grow older.</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GNAFCC currently counts over 1700 cities and communities in 53 countries in its membership, covering over 330 million people worldwide.</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Website: </a:t>
            </a:r>
            <a:r>
              <a:rPr lang="en-US" sz="1950">
                <a:solidFill>
                  <a:srgbClr val="00205C"/>
                </a:solidFill>
                <a:latin typeface="Source Sans 3 SemiBold"/>
                <a:ea typeface="Source Sans 3 SemiBold"/>
                <a:cs typeface="Source Sans 3 SemiBold"/>
                <a:sym typeface="Source Sans 3 SemiBold"/>
              </a:rPr>
              <a:t>agefriendlyworld.org</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Email: </a:t>
            </a:r>
            <a:r>
              <a:rPr lang="en-US" sz="1950">
                <a:solidFill>
                  <a:srgbClr val="00205C"/>
                </a:solidFill>
                <a:latin typeface="Source Sans 3 SemiBold"/>
                <a:ea typeface="Source Sans 3 SemiBold"/>
                <a:cs typeface="Source Sans 3 SemiBold"/>
                <a:sym typeface="Source Sans 3 SemiBold"/>
              </a:rPr>
              <a:t>gnafcc@who.int</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p:txBody>
      </p:sp>
      <p:pic>
        <p:nvPicPr>
          <p:cNvPr id="692" name="Google Shape;692;g2d52ba82a47_0_606"/>
          <p:cNvPicPr preferRelativeResize="0"/>
          <p:nvPr/>
        </p:nvPicPr>
        <p:blipFill>
          <a:blip r:embed="rId8">
            <a:alphaModFix/>
          </a:blip>
          <a:stretch>
            <a:fillRect/>
          </a:stretch>
        </p:blipFill>
        <p:spPr>
          <a:xfrm>
            <a:off x="947800" y="2659000"/>
            <a:ext cx="7956750" cy="4164025"/>
          </a:xfrm>
          <a:prstGeom prst="rect">
            <a:avLst/>
          </a:prstGeom>
          <a:noFill/>
          <a:ln>
            <a:noFill/>
          </a:ln>
        </p:spPr>
      </p:pic>
      <p:sp>
        <p:nvSpPr>
          <p:cNvPr id="693" name="Google Shape;693;g2d52ba82a47_0_606"/>
          <p:cNvSpPr txBox="1"/>
          <p:nvPr/>
        </p:nvSpPr>
        <p:spPr>
          <a:xfrm>
            <a:off x="1292700" y="1581525"/>
            <a:ext cx="111006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600">
                <a:solidFill>
                  <a:srgbClr val="00205C"/>
                </a:solidFill>
                <a:latin typeface="Source Sans 3"/>
                <a:ea typeface="Source Sans 3"/>
                <a:cs typeface="Source Sans 3"/>
                <a:sym typeface="Source Sans 3"/>
              </a:rPr>
              <a:t>UN Decade of Healthy Ageing knowledge Platform</a:t>
            </a:r>
            <a:endParaRPr b="1" sz="3600">
              <a:solidFill>
                <a:srgbClr val="00205C"/>
              </a:solidFill>
              <a:latin typeface="Source Sans 3"/>
              <a:ea typeface="Source Sans 3"/>
              <a:cs typeface="Source Sans 3"/>
              <a:sym typeface="Source Sans 3"/>
            </a:endParaRPr>
          </a:p>
        </p:txBody>
      </p:sp>
      <p:sp>
        <p:nvSpPr>
          <p:cNvPr id="694" name="Google Shape;694;g2d52ba82a47_0_606"/>
          <p:cNvSpPr txBox="1"/>
          <p:nvPr/>
        </p:nvSpPr>
        <p:spPr>
          <a:xfrm>
            <a:off x="889950" y="7254000"/>
            <a:ext cx="11906100" cy="2678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2800">
                <a:solidFill>
                  <a:srgbClr val="00205C"/>
                </a:solidFill>
                <a:latin typeface="Source Sans 3 Medium"/>
                <a:ea typeface="Source Sans 3 Medium"/>
                <a:cs typeface="Source Sans 3 Medium"/>
                <a:sym typeface="Source Sans 3 Medium"/>
              </a:rPr>
              <a:t>The </a:t>
            </a:r>
            <a:r>
              <a:rPr b="1" lang="en-US" sz="2800">
                <a:solidFill>
                  <a:srgbClr val="00205C"/>
                </a:solidFill>
                <a:latin typeface="Source Sans 3"/>
                <a:ea typeface="Source Sans 3"/>
                <a:cs typeface="Source Sans 3"/>
                <a:sym typeface="Source Sans 3"/>
              </a:rPr>
              <a:t>UN Decade of Healthy Ageing’s online knowledge Platform</a:t>
            </a:r>
            <a:r>
              <a:rPr lang="en-US" sz="2800">
                <a:solidFill>
                  <a:srgbClr val="00205C"/>
                </a:solidFill>
                <a:latin typeface="Source Sans 3 Medium"/>
                <a:ea typeface="Source Sans 3 Medium"/>
                <a:cs typeface="Source Sans 3 Medium"/>
                <a:sym typeface="Source Sans 3 Medium"/>
              </a:rPr>
              <a:t> is a ‘one-stop-shop’ for resources and other forms of knowledge related to healthy ageing – submitted by stakeholders around the world.</a:t>
            </a:r>
            <a:endParaRPr sz="2800">
              <a:solidFill>
                <a:srgbClr val="00205C"/>
              </a:solidFill>
              <a:latin typeface="Source Sans 3 Medium"/>
              <a:ea typeface="Source Sans 3 Medium"/>
              <a:cs typeface="Source Sans 3 Medium"/>
              <a:sym typeface="Source Sans 3 Medium"/>
            </a:endParaRPr>
          </a:p>
          <a:p>
            <a:pPr indent="0" lvl="0" marL="0" rtl="0" algn="l">
              <a:spcBef>
                <a:spcPts val="0"/>
              </a:spcBef>
              <a:spcAft>
                <a:spcPts val="0"/>
              </a:spcAft>
              <a:buClr>
                <a:schemeClr val="dk1"/>
              </a:buClr>
              <a:buSzPts val="1100"/>
              <a:buFont typeface="Arial"/>
              <a:buNone/>
            </a:pPr>
            <a:r>
              <a:t/>
            </a:r>
            <a:endParaRPr sz="2800">
              <a:solidFill>
                <a:srgbClr val="00205C"/>
              </a:solidFill>
              <a:latin typeface="Source Sans 3 Medium"/>
              <a:ea typeface="Source Sans 3 Medium"/>
              <a:cs typeface="Source Sans 3 Medium"/>
              <a:sym typeface="Source Sans 3 Medium"/>
            </a:endParaRPr>
          </a:p>
          <a:p>
            <a:pPr indent="0" lvl="0" marL="0" rtl="0" algn="l">
              <a:spcBef>
                <a:spcPts val="0"/>
              </a:spcBef>
              <a:spcAft>
                <a:spcPts val="0"/>
              </a:spcAft>
              <a:buClr>
                <a:schemeClr val="dk1"/>
              </a:buClr>
              <a:buSzPts val="1100"/>
              <a:buFont typeface="Arial"/>
              <a:buNone/>
            </a:pPr>
            <a:r>
              <a:rPr lang="en-US" sz="2800">
                <a:solidFill>
                  <a:srgbClr val="00205C"/>
                </a:solidFill>
                <a:latin typeface="Source Sans 3 Medium"/>
                <a:ea typeface="Source Sans 3 Medium"/>
                <a:cs typeface="Source Sans 3 Medium"/>
                <a:sym typeface="Source Sans 3 Medium"/>
              </a:rPr>
              <a:t>Visit the Platform to explore knowledge on age-friendly environments and accessibility, too!</a:t>
            </a:r>
            <a:endParaRPr sz="2800">
              <a:solidFill>
                <a:srgbClr val="00205C"/>
              </a:solidFill>
              <a:latin typeface="Source Sans 3 Medium"/>
              <a:ea typeface="Source Sans 3 Medium"/>
              <a:cs typeface="Source Sans 3 Medium"/>
              <a:sym typeface="Source Sans 3 Medium"/>
            </a:endParaRPr>
          </a:p>
        </p:txBody>
      </p:sp>
      <p:pic>
        <p:nvPicPr>
          <p:cNvPr id="695" name="Google Shape;695;g2d52ba82a47_0_606"/>
          <p:cNvPicPr preferRelativeResize="0"/>
          <p:nvPr/>
        </p:nvPicPr>
        <p:blipFill>
          <a:blip r:embed="rId9">
            <a:alphaModFix/>
          </a:blip>
          <a:stretch>
            <a:fillRect/>
          </a:stretch>
        </p:blipFill>
        <p:spPr>
          <a:xfrm>
            <a:off x="9945788" y="3456200"/>
            <a:ext cx="3072074" cy="3072074"/>
          </a:xfrm>
          <a:prstGeom prst="rect">
            <a:avLst/>
          </a:prstGeom>
          <a:noFill/>
          <a:ln>
            <a:noFill/>
          </a:ln>
        </p:spPr>
      </p:pic>
      <p:sp>
        <p:nvSpPr>
          <p:cNvPr id="696" name="Google Shape;696;g2d52ba82a47_0_606"/>
          <p:cNvSpPr txBox="1"/>
          <p:nvPr/>
        </p:nvSpPr>
        <p:spPr>
          <a:xfrm>
            <a:off x="10254225" y="3076850"/>
            <a:ext cx="2455200" cy="469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450">
                <a:solidFill>
                  <a:srgbClr val="00205C"/>
                </a:solidFill>
                <a:latin typeface="Source Sans 3"/>
                <a:ea typeface="Source Sans 3"/>
                <a:cs typeface="Source Sans 3"/>
                <a:sym typeface="Source Sans 3"/>
              </a:rPr>
              <a:t>Access:</a:t>
            </a:r>
            <a:endParaRPr b="1" sz="2450">
              <a:solidFill>
                <a:srgbClr val="00205C"/>
              </a:solidFill>
              <a:latin typeface="Source Sans 3"/>
              <a:ea typeface="Source Sans 3"/>
              <a:cs typeface="Source Sans 3"/>
              <a:sym typeface="Source Sans 3"/>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g2d52ba82a47_0_633"/>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2" name="Google Shape;702;g2d52ba82a47_0_633"/>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703" name="Google Shape;703;g2d52ba82a47_0_633"/>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704" name="Google Shape;704;g2d52ba82a47_0_633"/>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705" name="Google Shape;705;g2d52ba82a47_0_633"/>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706" name="Google Shape;706;g2d52ba82a47_0_633"/>
          <p:cNvGrpSpPr/>
          <p:nvPr/>
        </p:nvGrpSpPr>
        <p:grpSpPr>
          <a:xfrm>
            <a:off x="14046032" y="1183230"/>
            <a:ext cx="4381094" cy="744492"/>
            <a:chOff x="0" y="-57150"/>
            <a:chExt cx="4041600" cy="731400"/>
          </a:xfrm>
        </p:grpSpPr>
        <p:sp>
          <p:nvSpPr>
            <p:cNvPr id="707" name="Google Shape;707;g2d52ba82a47_0_633"/>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8" name="Google Shape;708;g2d52ba82a47_0_633"/>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9" name="Google Shape;709;g2d52ba82a47_0_633"/>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10" name="Google Shape;710;g2d52ba82a47_0_633"/>
          <p:cNvGrpSpPr/>
          <p:nvPr/>
        </p:nvGrpSpPr>
        <p:grpSpPr>
          <a:xfrm>
            <a:off x="14059095" y="998433"/>
            <a:ext cx="4229367" cy="9273303"/>
            <a:chOff x="0" y="-57150"/>
            <a:chExt cx="1113900" cy="2452606"/>
          </a:xfrm>
        </p:grpSpPr>
        <p:sp>
          <p:nvSpPr>
            <p:cNvPr id="711" name="Google Shape;711;g2d52ba82a47_0_633"/>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2" name="Google Shape;712;g2d52ba82a47_0_633"/>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3" name="Google Shape;713;g2d52ba82a47_0_633"/>
          <p:cNvGrpSpPr/>
          <p:nvPr/>
        </p:nvGrpSpPr>
        <p:grpSpPr>
          <a:xfrm>
            <a:off x="14059131" y="4046860"/>
            <a:ext cx="4229367" cy="6225185"/>
            <a:chOff x="0" y="-57150"/>
            <a:chExt cx="1113900" cy="1643700"/>
          </a:xfrm>
        </p:grpSpPr>
        <p:sp>
          <p:nvSpPr>
            <p:cNvPr id="714" name="Google Shape;714;g2d52ba82a47_0_633"/>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5" name="Google Shape;715;g2d52ba82a47_0_633"/>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6" name="Google Shape;716;g2d52ba82a47_0_633"/>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7" name="Google Shape;717;g2d52ba82a47_0_633"/>
          <p:cNvSpPr/>
          <p:nvPr/>
        </p:nvSpPr>
        <p:spPr>
          <a:xfrm>
            <a:off x="14338575" y="2562650"/>
            <a:ext cx="3669947" cy="1141592"/>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8" name="Google Shape;718;g2d52ba82a47_0_633"/>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sp>
        <p:nvSpPr>
          <p:cNvPr id="719" name="Google Shape;719;g2d52ba82a47_0_633"/>
          <p:cNvSpPr txBox="1"/>
          <p:nvPr/>
        </p:nvSpPr>
        <p:spPr>
          <a:xfrm>
            <a:off x="14224675" y="4586600"/>
            <a:ext cx="3842700" cy="5795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The WHO Global Network for Age-friendly Cities and Communities (GNAFCC) was established in 2010 to connect cities, communities and organizations worldwide with the common vision of making their community a great place to grow older.</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GNAFCC currently counts over 1700 cities and communities in 53 countries in its membership, covering over 330 million people worldwide.</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Website: </a:t>
            </a:r>
            <a:r>
              <a:rPr lang="en-US" sz="1950">
                <a:solidFill>
                  <a:srgbClr val="00205C"/>
                </a:solidFill>
                <a:latin typeface="Source Sans 3 SemiBold"/>
                <a:ea typeface="Source Sans 3 SemiBold"/>
                <a:cs typeface="Source Sans 3 SemiBold"/>
                <a:sym typeface="Source Sans 3 SemiBold"/>
              </a:rPr>
              <a:t>agefriendlyworld.org</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Email: </a:t>
            </a:r>
            <a:r>
              <a:rPr lang="en-US" sz="1950">
                <a:solidFill>
                  <a:srgbClr val="00205C"/>
                </a:solidFill>
                <a:latin typeface="Source Sans 3 SemiBold"/>
                <a:ea typeface="Source Sans 3 SemiBold"/>
                <a:cs typeface="Source Sans 3 SemiBold"/>
                <a:sym typeface="Source Sans 3 SemiBold"/>
              </a:rPr>
              <a:t>gnafcc@who.int</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p:txBody>
      </p:sp>
      <p:pic>
        <p:nvPicPr>
          <p:cNvPr id="720" name="Google Shape;720;g2d52ba82a47_0_633"/>
          <p:cNvPicPr preferRelativeResize="0"/>
          <p:nvPr/>
        </p:nvPicPr>
        <p:blipFill>
          <a:blip r:embed="rId8">
            <a:alphaModFix/>
          </a:blip>
          <a:stretch>
            <a:fillRect/>
          </a:stretch>
        </p:blipFill>
        <p:spPr>
          <a:xfrm>
            <a:off x="818900" y="2878663"/>
            <a:ext cx="4537527" cy="6338924"/>
          </a:xfrm>
          <a:prstGeom prst="rect">
            <a:avLst/>
          </a:prstGeom>
          <a:noFill/>
          <a:ln>
            <a:noFill/>
          </a:ln>
          <a:effectLst>
            <a:outerShdw blurRad="200025" rotWithShape="0" algn="bl" dir="2760000" dist="114300">
              <a:srgbClr val="000000">
                <a:alpha val="29000"/>
              </a:srgbClr>
            </a:outerShdw>
          </a:effectLst>
        </p:spPr>
      </p:pic>
      <p:sp>
        <p:nvSpPr>
          <p:cNvPr id="721" name="Google Shape;721;g2d52ba82a47_0_633"/>
          <p:cNvSpPr txBox="1"/>
          <p:nvPr/>
        </p:nvSpPr>
        <p:spPr>
          <a:xfrm>
            <a:off x="690225" y="1793075"/>
            <a:ext cx="127314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rgbClr val="00205C"/>
                </a:solidFill>
                <a:latin typeface="Source Sans 3"/>
                <a:ea typeface="Source Sans 3"/>
                <a:cs typeface="Source Sans 3"/>
                <a:sym typeface="Source Sans 3"/>
              </a:rPr>
              <a:t>WHO </a:t>
            </a:r>
            <a:r>
              <a:rPr b="1" i="1" lang="en-US" sz="3600">
                <a:solidFill>
                  <a:srgbClr val="00205C"/>
                </a:solidFill>
                <a:latin typeface="Source Sans 3"/>
                <a:ea typeface="Source Sans 3"/>
                <a:cs typeface="Source Sans 3"/>
                <a:sym typeface="Source Sans 3"/>
              </a:rPr>
              <a:t>Global report on health equity for persons with disabilities</a:t>
            </a:r>
            <a:endParaRPr b="1" i="1" sz="3600">
              <a:solidFill>
                <a:srgbClr val="00205C"/>
              </a:solidFill>
              <a:latin typeface="Source Sans 3"/>
              <a:ea typeface="Source Sans 3"/>
              <a:cs typeface="Source Sans 3"/>
              <a:sym typeface="Source Sans 3"/>
            </a:endParaRPr>
          </a:p>
        </p:txBody>
      </p:sp>
      <p:sp>
        <p:nvSpPr>
          <p:cNvPr id="722" name="Google Shape;722;g2d52ba82a47_0_633"/>
          <p:cNvSpPr txBox="1"/>
          <p:nvPr/>
        </p:nvSpPr>
        <p:spPr>
          <a:xfrm>
            <a:off x="6090800" y="2726275"/>
            <a:ext cx="7233900" cy="4402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2800">
                <a:solidFill>
                  <a:srgbClr val="00205C"/>
                </a:solidFill>
                <a:latin typeface="Source Sans 3 Medium"/>
                <a:ea typeface="Source Sans 3 Medium"/>
                <a:cs typeface="Source Sans 3 Medium"/>
                <a:sym typeface="Source Sans 3 Medium"/>
              </a:rPr>
              <a:t>Age-friendly cities and communities have a significant role to play in ensuring persons with disabilities are supported and recognised.</a:t>
            </a:r>
            <a:endParaRPr sz="2800">
              <a:solidFill>
                <a:srgbClr val="00205C"/>
              </a:solidFill>
              <a:latin typeface="Source Sans 3 Medium"/>
              <a:ea typeface="Source Sans 3 Medium"/>
              <a:cs typeface="Source Sans 3 Medium"/>
              <a:sym typeface="Source Sans 3 Medium"/>
            </a:endParaRPr>
          </a:p>
          <a:p>
            <a:pPr indent="0" lvl="0" marL="0" rtl="0" algn="l">
              <a:spcBef>
                <a:spcPts val="0"/>
              </a:spcBef>
              <a:spcAft>
                <a:spcPts val="0"/>
              </a:spcAft>
              <a:buClr>
                <a:schemeClr val="dk1"/>
              </a:buClr>
              <a:buSzPts val="1100"/>
              <a:buFont typeface="Arial"/>
              <a:buNone/>
            </a:pPr>
            <a:r>
              <a:t/>
            </a:r>
            <a:endParaRPr sz="2800">
              <a:solidFill>
                <a:srgbClr val="00205C"/>
              </a:solidFill>
              <a:latin typeface="Source Sans 3 Medium"/>
              <a:ea typeface="Source Sans 3 Medium"/>
              <a:cs typeface="Source Sans 3 Medium"/>
              <a:sym typeface="Source Sans 3 Medium"/>
            </a:endParaRPr>
          </a:p>
          <a:p>
            <a:pPr indent="0" lvl="0" marL="0" rtl="0" algn="l">
              <a:spcBef>
                <a:spcPts val="0"/>
              </a:spcBef>
              <a:spcAft>
                <a:spcPts val="0"/>
              </a:spcAft>
              <a:buClr>
                <a:schemeClr val="dk1"/>
              </a:buClr>
              <a:buSzPts val="1100"/>
              <a:buFont typeface="Arial"/>
              <a:buNone/>
            </a:pPr>
            <a:r>
              <a:rPr lang="en-US" sz="2800">
                <a:solidFill>
                  <a:srgbClr val="00205C"/>
                </a:solidFill>
                <a:latin typeface="Source Sans 3 Medium"/>
                <a:ea typeface="Source Sans 3 Medium"/>
                <a:cs typeface="Source Sans 3 Medium"/>
                <a:sym typeface="Source Sans 3 Medium"/>
              </a:rPr>
              <a:t>The </a:t>
            </a:r>
            <a:r>
              <a:rPr b="1" lang="en-US" sz="2800">
                <a:solidFill>
                  <a:srgbClr val="00205C"/>
                </a:solidFill>
                <a:latin typeface="Source Sans 3"/>
                <a:ea typeface="Source Sans 3"/>
                <a:cs typeface="Source Sans 3"/>
                <a:sym typeface="Source Sans 3"/>
              </a:rPr>
              <a:t>WHO </a:t>
            </a:r>
            <a:r>
              <a:rPr b="1" i="1" lang="en-US" sz="2800">
                <a:solidFill>
                  <a:srgbClr val="00205C"/>
                </a:solidFill>
                <a:latin typeface="Source Sans 3"/>
                <a:ea typeface="Source Sans 3"/>
                <a:cs typeface="Source Sans 3"/>
                <a:sym typeface="Source Sans 3"/>
              </a:rPr>
              <a:t>Global report on health equity for persons with disabilities</a:t>
            </a:r>
            <a:r>
              <a:rPr lang="en-US" sz="2800">
                <a:solidFill>
                  <a:srgbClr val="00205C"/>
                </a:solidFill>
                <a:latin typeface="Source Sans 3 Medium"/>
                <a:ea typeface="Source Sans 3 Medium"/>
                <a:cs typeface="Source Sans 3 Medium"/>
                <a:sym typeface="Source Sans 3 Medium"/>
              </a:rPr>
              <a:t> analyses the factors that contribute to systemic health inequities for persons with disabilities and outlines policy and programmatic actions and recommendations to reduce these inequities.</a:t>
            </a:r>
            <a:endParaRPr sz="2800">
              <a:solidFill>
                <a:srgbClr val="00205C"/>
              </a:solidFill>
              <a:latin typeface="Source Sans 3 Medium"/>
              <a:ea typeface="Source Sans 3 Medium"/>
              <a:cs typeface="Source Sans 3 Medium"/>
              <a:sym typeface="Source Sans 3 Medium"/>
            </a:endParaRPr>
          </a:p>
        </p:txBody>
      </p:sp>
      <p:pic>
        <p:nvPicPr>
          <p:cNvPr id="723" name="Google Shape;723;g2d52ba82a47_0_633"/>
          <p:cNvPicPr preferRelativeResize="0"/>
          <p:nvPr/>
        </p:nvPicPr>
        <p:blipFill>
          <a:blip r:embed="rId9">
            <a:alphaModFix/>
          </a:blip>
          <a:stretch>
            <a:fillRect/>
          </a:stretch>
        </p:blipFill>
        <p:spPr>
          <a:xfrm>
            <a:off x="8289375" y="7338975"/>
            <a:ext cx="2455200" cy="2455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d52ba82a47_0_8"/>
          <p:cNvSpPr txBox="1"/>
          <p:nvPr>
            <p:ph type="title"/>
          </p:nvPr>
        </p:nvSpPr>
        <p:spPr>
          <a:xfrm>
            <a:off x="685800" y="411957"/>
            <a:ext cx="12344400" cy="17145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t/>
            </a:r>
            <a:endParaRPr/>
          </a:p>
        </p:txBody>
      </p:sp>
      <p:pic>
        <p:nvPicPr>
          <p:cNvPr descr="Digital numbers art" id="165" name="Google Shape;165;g2d52ba82a47_0_8"/>
          <p:cNvPicPr preferRelativeResize="0"/>
          <p:nvPr/>
        </p:nvPicPr>
        <p:blipFill rotWithShape="1">
          <a:blip r:embed="rId3">
            <a:alphaModFix/>
          </a:blip>
          <a:srcRect b="598" l="0" r="0" t="15134"/>
          <a:stretch/>
        </p:blipFill>
        <p:spPr>
          <a:xfrm>
            <a:off x="0" y="1"/>
            <a:ext cx="18288000" cy="10287001"/>
          </a:xfrm>
          <a:prstGeom prst="rect">
            <a:avLst/>
          </a:prstGeom>
          <a:noFill/>
          <a:ln>
            <a:noFill/>
          </a:ln>
        </p:spPr>
      </p:pic>
      <p:sp>
        <p:nvSpPr>
          <p:cNvPr id="166" name="Google Shape;166;g2d52ba82a47_0_8"/>
          <p:cNvSpPr txBox="1"/>
          <p:nvPr/>
        </p:nvSpPr>
        <p:spPr>
          <a:xfrm>
            <a:off x="910920" y="6794577"/>
            <a:ext cx="19285200" cy="16623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1" lang="en-US" sz="9900">
                <a:solidFill>
                  <a:schemeClr val="lt1"/>
                </a:solidFill>
                <a:latin typeface="Play"/>
                <a:ea typeface="Play"/>
                <a:cs typeface="Play"/>
                <a:sym typeface="Play"/>
              </a:rPr>
              <a:t>253 million persons worldwide </a:t>
            </a:r>
            <a:endParaRPr sz="9900">
              <a:solidFill>
                <a:schemeClr val="lt1"/>
              </a:solidFill>
              <a:latin typeface="Play"/>
              <a:ea typeface="Play"/>
              <a:cs typeface="Play"/>
              <a:sym typeface="Play"/>
            </a:endParaRPr>
          </a:p>
        </p:txBody>
      </p:sp>
      <p:sp>
        <p:nvSpPr>
          <p:cNvPr id="167" name="Google Shape;167;g2d52ba82a47_0_8"/>
          <p:cNvSpPr txBox="1"/>
          <p:nvPr/>
        </p:nvSpPr>
        <p:spPr>
          <a:xfrm>
            <a:off x="938051" y="8211972"/>
            <a:ext cx="16876800" cy="9696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1" lang="en-US" sz="5400">
                <a:solidFill>
                  <a:schemeClr val="lt1"/>
                </a:solidFill>
                <a:latin typeface="Arial"/>
                <a:ea typeface="Arial"/>
                <a:cs typeface="Arial"/>
                <a:sym typeface="Arial"/>
              </a:rPr>
              <a:t>over 250 organisations in more than 190 countries</a:t>
            </a:r>
            <a:endParaRPr b="1" sz="5400">
              <a:solidFill>
                <a:schemeClr val="lt1"/>
              </a:solidFill>
              <a:latin typeface="Arial"/>
              <a:ea typeface="Arial"/>
              <a:cs typeface="Arial"/>
              <a:sym typeface="Arial"/>
            </a:endParaRPr>
          </a:p>
        </p:txBody>
      </p:sp>
      <p:sp>
        <p:nvSpPr>
          <p:cNvPr id="168" name="Google Shape;168;g2d52ba82a47_0_8"/>
          <p:cNvSpPr/>
          <p:nvPr/>
        </p:nvSpPr>
        <p:spPr>
          <a:xfrm>
            <a:off x="938051" y="1935074"/>
            <a:ext cx="15343019" cy="1800493"/>
          </a:xfrm>
          <a:custGeom>
            <a:rect b="b" l="l" r="r" t="t"/>
            <a:pathLst>
              <a:path extrusionOk="0" fill="none" h="1200329" w="10228679">
                <a:moveTo>
                  <a:pt x="0" y="0"/>
                </a:moveTo>
                <a:cubicBezTo>
                  <a:pt x="1542329" y="26344"/>
                  <a:pt x="8045072" y="162272"/>
                  <a:pt x="10228679" y="0"/>
                </a:cubicBezTo>
                <a:cubicBezTo>
                  <a:pt x="10254609" y="137733"/>
                  <a:pt x="10174527" y="646029"/>
                  <a:pt x="10228679" y="1200329"/>
                </a:cubicBezTo>
                <a:cubicBezTo>
                  <a:pt x="6170156" y="1110945"/>
                  <a:pt x="1495285" y="1167444"/>
                  <a:pt x="0" y="1200329"/>
                </a:cubicBezTo>
                <a:cubicBezTo>
                  <a:pt x="92927" y="645997"/>
                  <a:pt x="81" y="174123"/>
                  <a:pt x="0" y="0"/>
                </a:cubicBezTo>
                <a:close/>
              </a:path>
              <a:path extrusionOk="0" h="1200329" w="10228679">
                <a:moveTo>
                  <a:pt x="0" y="0"/>
                </a:moveTo>
                <a:cubicBezTo>
                  <a:pt x="1223107" y="19440"/>
                  <a:pt x="5340673" y="162087"/>
                  <a:pt x="10228679" y="0"/>
                </a:cubicBezTo>
                <a:cubicBezTo>
                  <a:pt x="10239188" y="541171"/>
                  <a:pt x="10132064" y="1061471"/>
                  <a:pt x="10228679" y="1200329"/>
                </a:cubicBezTo>
                <a:cubicBezTo>
                  <a:pt x="6949820" y="1328371"/>
                  <a:pt x="3160346" y="1049675"/>
                  <a:pt x="0" y="1200329"/>
                </a:cubicBezTo>
                <a:cubicBezTo>
                  <a:pt x="-56432" y="605254"/>
                  <a:pt x="-73977" y="445004"/>
                  <a:pt x="0" y="0"/>
                </a:cubicBezTo>
                <a:close/>
              </a:path>
            </a:pathLst>
          </a:custGeom>
          <a:solidFill>
            <a:srgbClr val="FFFFFF"/>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b="1" lang="en-US" sz="10800">
                <a:solidFill>
                  <a:srgbClr val="0A3041"/>
                </a:solidFill>
                <a:latin typeface="Arial"/>
                <a:ea typeface="Arial"/>
                <a:cs typeface="Arial"/>
                <a:sym typeface="Arial"/>
              </a:rPr>
              <a:t>The World Blind Union</a:t>
            </a:r>
            <a:r>
              <a:rPr lang="en-US" sz="10800">
                <a:solidFill>
                  <a:srgbClr val="0A3041"/>
                </a:solidFill>
                <a:latin typeface="Arial"/>
                <a:ea typeface="Arial"/>
                <a:cs typeface="Arial"/>
                <a:sym typeface="Arial"/>
              </a:rPr>
              <a:t> </a:t>
            </a:r>
            <a:endParaRPr sz="10800">
              <a:solidFill>
                <a:srgbClr val="0A3041"/>
              </a:solidFill>
              <a:latin typeface="Arial"/>
              <a:ea typeface="Arial"/>
              <a:cs typeface="Arial"/>
              <a:sym typeface="Arial"/>
            </a:endParaRPr>
          </a:p>
        </p:txBody>
      </p:sp>
      <p:sp>
        <p:nvSpPr>
          <p:cNvPr id="169" name="Google Shape;169;g2d52ba82a47_0_8"/>
          <p:cNvSpPr/>
          <p:nvPr/>
        </p:nvSpPr>
        <p:spPr>
          <a:xfrm>
            <a:off x="938050" y="3944001"/>
            <a:ext cx="1111827" cy="1154161"/>
          </a:xfrm>
          <a:custGeom>
            <a:rect b="b" l="l" r="r" t="t"/>
            <a:pathLst>
              <a:path extrusionOk="0" fill="none" h="769441" w="741218">
                <a:moveTo>
                  <a:pt x="0" y="0"/>
                </a:moveTo>
                <a:cubicBezTo>
                  <a:pt x="295803" y="35856"/>
                  <a:pt x="531621" y="-12656"/>
                  <a:pt x="741218" y="0"/>
                </a:cubicBezTo>
                <a:cubicBezTo>
                  <a:pt x="758080" y="364290"/>
                  <a:pt x="695190" y="528776"/>
                  <a:pt x="741218" y="769441"/>
                </a:cubicBezTo>
                <a:cubicBezTo>
                  <a:pt x="429858" y="811173"/>
                  <a:pt x="202955" y="714344"/>
                  <a:pt x="0" y="769441"/>
                </a:cubicBezTo>
                <a:cubicBezTo>
                  <a:pt x="6785" y="455547"/>
                  <a:pt x="18436" y="118970"/>
                  <a:pt x="0" y="0"/>
                </a:cubicBezTo>
                <a:close/>
              </a:path>
              <a:path extrusionOk="0" h="769441" w="741218">
                <a:moveTo>
                  <a:pt x="0" y="0"/>
                </a:moveTo>
                <a:cubicBezTo>
                  <a:pt x="149793" y="-62596"/>
                  <a:pt x="582740" y="5267"/>
                  <a:pt x="741218" y="0"/>
                </a:cubicBezTo>
                <a:cubicBezTo>
                  <a:pt x="794481" y="350069"/>
                  <a:pt x="732705" y="488593"/>
                  <a:pt x="741218" y="769441"/>
                </a:cubicBezTo>
                <a:cubicBezTo>
                  <a:pt x="549791" y="730033"/>
                  <a:pt x="309783" y="766547"/>
                  <a:pt x="0" y="769441"/>
                </a:cubicBezTo>
                <a:cubicBezTo>
                  <a:pt x="-54253" y="538165"/>
                  <a:pt x="-21404" y="254489"/>
                  <a:pt x="0" y="0"/>
                </a:cubicBezTo>
                <a:close/>
              </a:path>
            </a:pathLst>
          </a:custGeom>
          <a:solidFill>
            <a:srgbClr val="FFFFFF"/>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b="1" lang="en-US" sz="6600">
                <a:solidFill>
                  <a:srgbClr val="0A3041"/>
                </a:solidFill>
                <a:latin typeface="Arial"/>
                <a:ea typeface="Arial"/>
                <a:cs typeface="Arial"/>
                <a:sym typeface="Arial"/>
              </a:rPr>
              <a:t>is</a:t>
            </a:r>
            <a:endParaRPr sz="6600">
              <a:solidFill>
                <a:srgbClr val="0A3041"/>
              </a:solidFill>
              <a:latin typeface="Arial"/>
              <a:ea typeface="Arial"/>
              <a:cs typeface="Arial"/>
              <a:sym typeface="Arial"/>
            </a:endParaRPr>
          </a:p>
        </p:txBody>
      </p:sp>
      <p:sp>
        <p:nvSpPr>
          <p:cNvPr id="170" name="Google Shape;170;g2d52ba82a47_0_8"/>
          <p:cNvSpPr/>
          <p:nvPr/>
        </p:nvSpPr>
        <p:spPr>
          <a:xfrm>
            <a:off x="938051" y="5306594"/>
            <a:ext cx="16876920" cy="1154161"/>
          </a:xfrm>
          <a:custGeom>
            <a:rect b="b" l="l" r="r" t="t"/>
            <a:pathLst>
              <a:path extrusionOk="0" fill="none" h="769441" w="11251280">
                <a:moveTo>
                  <a:pt x="0" y="0"/>
                </a:moveTo>
                <a:cubicBezTo>
                  <a:pt x="2464807" y="26344"/>
                  <a:pt x="7801339" y="162272"/>
                  <a:pt x="11251280" y="0"/>
                </a:cubicBezTo>
                <a:cubicBezTo>
                  <a:pt x="11268142" y="364290"/>
                  <a:pt x="11205252" y="528776"/>
                  <a:pt x="11251280" y="769441"/>
                </a:cubicBezTo>
                <a:cubicBezTo>
                  <a:pt x="7482440" y="680057"/>
                  <a:pt x="2397460" y="736556"/>
                  <a:pt x="0" y="769441"/>
                </a:cubicBezTo>
                <a:cubicBezTo>
                  <a:pt x="6785" y="455547"/>
                  <a:pt x="18436" y="118970"/>
                  <a:pt x="0" y="0"/>
                </a:cubicBezTo>
                <a:close/>
              </a:path>
              <a:path extrusionOk="0" h="769441" w="11251280">
                <a:moveTo>
                  <a:pt x="0" y="0"/>
                </a:moveTo>
                <a:cubicBezTo>
                  <a:pt x="1832719" y="19440"/>
                  <a:pt x="5873346" y="162087"/>
                  <a:pt x="11251280" y="0"/>
                </a:cubicBezTo>
                <a:cubicBezTo>
                  <a:pt x="11304543" y="350069"/>
                  <a:pt x="11242767" y="488593"/>
                  <a:pt x="11251280" y="769441"/>
                </a:cubicBezTo>
                <a:cubicBezTo>
                  <a:pt x="8184096" y="897483"/>
                  <a:pt x="5225526" y="618787"/>
                  <a:pt x="0" y="769441"/>
                </a:cubicBezTo>
                <a:cubicBezTo>
                  <a:pt x="-54253" y="538165"/>
                  <a:pt x="-21404" y="254489"/>
                  <a:pt x="0" y="0"/>
                </a:cubicBezTo>
                <a:close/>
              </a:path>
            </a:pathLst>
          </a:custGeom>
          <a:solidFill>
            <a:srgbClr val="FFFFFF"/>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b="1" lang="en-US" sz="6600">
                <a:solidFill>
                  <a:srgbClr val="0A3041"/>
                </a:solidFill>
                <a:latin typeface="Arial"/>
                <a:ea typeface="Arial"/>
                <a:cs typeface="Arial"/>
                <a:sym typeface="Arial"/>
              </a:rPr>
              <a:t>persons who are blind or partially sighted</a:t>
            </a:r>
            <a:r>
              <a:rPr lang="en-US" sz="6600">
                <a:solidFill>
                  <a:srgbClr val="0A3041"/>
                </a:solidFill>
                <a:latin typeface="Arial"/>
                <a:ea typeface="Arial"/>
                <a:cs typeface="Arial"/>
                <a:sym typeface="Arial"/>
              </a:rPr>
              <a:t> </a:t>
            </a:r>
            <a:endParaRPr sz="6600">
              <a:solidFill>
                <a:srgbClr val="0A3041"/>
              </a:solidFill>
              <a:latin typeface="Arial"/>
              <a:ea typeface="Arial"/>
              <a:cs typeface="Arial"/>
              <a:sym typeface="Arial"/>
            </a:endParaRPr>
          </a:p>
        </p:txBody>
      </p:sp>
      <p:sp>
        <p:nvSpPr>
          <p:cNvPr id="171" name="Google Shape;171;g2d52ba82a47_0_8"/>
          <p:cNvSpPr/>
          <p:nvPr/>
        </p:nvSpPr>
        <p:spPr>
          <a:xfrm>
            <a:off x="2209502" y="3944000"/>
            <a:ext cx="10036266" cy="1154161"/>
          </a:xfrm>
          <a:custGeom>
            <a:rect b="b" l="l" r="r" t="t"/>
            <a:pathLst>
              <a:path extrusionOk="0" fill="none" h="769441" w="6690844">
                <a:moveTo>
                  <a:pt x="0" y="0"/>
                </a:moveTo>
                <a:cubicBezTo>
                  <a:pt x="2727839" y="26344"/>
                  <a:pt x="4191571" y="162272"/>
                  <a:pt x="6690844" y="0"/>
                </a:cubicBezTo>
                <a:cubicBezTo>
                  <a:pt x="6707706" y="364290"/>
                  <a:pt x="6644816" y="528776"/>
                  <a:pt x="6690844" y="769441"/>
                </a:cubicBezTo>
                <a:cubicBezTo>
                  <a:pt x="4083215" y="680057"/>
                  <a:pt x="1315036" y="736556"/>
                  <a:pt x="0" y="769441"/>
                </a:cubicBezTo>
                <a:cubicBezTo>
                  <a:pt x="6785" y="455547"/>
                  <a:pt x="18436" y="118970"/>
                  <a:pt x="0" y="0"/>
                </a:cubicBezTo>
                <a:close/>
              </a:path>
              <a:path extrusionOk="0" h="769441" w="6690844">
                <a:moveTo>
                  <a:pt x="0" y="0"/>
                </a:moveTo>
                <a:cubicBezTo>
                  <a:pt x="2404985" y="19440"/>
                  <a:pt x="4445958" y="162087"/>
                  <a:pt x="6690844" y="0"/>
                </a:cubicBezTo>
                <a:cubicBezTo>
                  <a:pt x="6744107" y="350069"/>
                  <a:pt x="6682331" y="488593"/>
                  <a:pt x="6690844" y="769441"/>
                </a:cubicBezTo>
                <a:cubicBezTo>
                  <a:pt x="5954182" y="897483"/>
                  <a:pt x="1464765" y="618787"/>
                  <a:pt x="0" y="769441"/>
                </a:cubicBezTo>
                <a:cubicBezTo>
                  <a:pt x="-54253" y="538165"/>
                  <a:pt x="-21404" y="254489"/>
                  <a:pt x="0" y="0"/>
                </a:cubicBezTo>
                <a:close/>
              </a:path>
            </a:pathLst>
          </a:custGeom>
          <a:solidFill>
            <a:srgbClr val="FFFFFF"/>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b="1" lang="en-US" sz="6600">
                <a:solidFill>
                  <a:srgbClr val="0A3041"/>
                </a:solidFill>
                <a:latin typeface="Arial"/>
                <a:ea typeface="Arial"/>
                <a:cs typeface="Arial"/>
                <a:sym typeface="Arial"/>
              </a:rPr>
              <a:t>the leading global voice</a:t>
            </a:r>
            <a:endParaRPr sz="6600">
              <a:solidFill>
                <a:srgbClr val="0A3041"/>
              </a:solidFill>
              <a:latin typeface="Arial"/>
              <a:ea typeface="Arial"/>
              <a:cs typeface="Arial"/>
              <a:sym typeface="Arial"/>
            </a:endParaRPr>
          </a:p>
        </p:txBody>
      </p:sp>
      <p:sp>
        <p:nvSpPr>
          <p:cNvPr id="172" name="Google Shape;172;g2d52ba82a47_0_8"/>
          <p:cNvSpPr/>
          <p:nvPr/>
        </p:nvSpPr>
        <p:spPr>
          <a:xfrm>
            <a:off x="12429586" y="3979110"/>
            <a:ext cx="1540503" cy="1154161"/>
          </a:xfrm>
          <a:custGeom>
            <a:rect b="b" l="l" r="r" t="t"/>
            <a:pathLst>
              <a:path extrusionOk="0" fill="none" h="769441" w="1027002">
                <a:moveTo>
                  <a:pt x="0" y="0"/>
                </a:moveTo>
                <a:cubicBezTo>
                  <a:pt x="291253" y="50908"/>
                  <a:pt x="889214" y="-70764"/>
                  <a:pt x="1027002" y="0"/>
                </a:cubicBezTo>
                <a:cubicBezTo>
                  <a:pt x="1043864" y="364290"/>
                  <a:pt x="980974" y="528776"/>
                  <a:pt x="1027002" y="769441"/>
                </a:cubicBezTo>
                <a:cubicBezTo>
                  <a:pt x="817183" y="699621"/>
                  <a:pt x="415784" y="803660"/>
                  <a:pt x="0" y="769441"/>
                </a:cubicBezTo>
                <a:cubicBezTo>
                  <a:pt x="6785" y="455547"/>
                  <a:pt x="18436" y="118970"/>
                  <a:pt x="0" y="0"/>
                </a:cubicBezTo>
                <a:close/>
              </a:path>
              <a:path extrusionOk="0" h="769441" w="1027002">
                <a:moveTo>
                  <a:pt x="0" y="0"/>
                </a:moveTo>
                <a:cubicBezTo>
                  <a:pt x="418414" y="46296"/>
                  <a:pt x="797063" y="-74098"/>
                  <a:pt x="1027002" y="0"/>
                </a:cubicBezTo>
                <a:cubicBezTo>
                  <a:pt x="1080265" y="350069"/>
                  <a:pt x="1018489" y="488593"/>
                  <a:pt x="1027002" y="769441"/>
                </a:cubicBezTo>
                <a:cubicBezTo>
                  <a:pt x="915542" y="738521"/>
                  <a:pt x="315589" y="745698"/>
                  <a:pt x="0" y="769441"/>
                </a:cubicBezTo>
                <a:cubicBezTo>
                  <a:pt x="-54253" y="538165"/>
                  <a:pt x="-21404" y="254489"/>
                  <a:pt x="0" y="0"/>
                </a:cubicBezTo>
                <a:close/>
              </a:path>
            </a:pathLst>
          </a:custGeom>
          <a:solidFill>
            <a:srgbClr val="FFFFFF"/>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b="1" lang="en-US" sz="6600">
                <a:solidFill>
                  <a:srgbClr val="0A3041"/>
                </a:solidFill>
                <a:latin typeface="Arial"/>
                <a:ea typeface="Arial"/>
                <a:cs typeface="Arial"/>
                <a:sym typeface="Arial"/>
              </a:rPr>
              <a:t>for</a:t>
            </a:r>
            <a:endParaRPr sz="6600">
              <a:solidFill>
                <a:srgbClr val="0A3041"/>
              </a:solidFill>
              <a:latin typeface="Arial"/>
              <a:ea typeface="Arial"/>
              <a:cs typeface="Arial"/>
              <a:sym typeface="Arial"/>
            </a:endParaRPr>
          </a:p>
        </p:txBody>
      </p:sp>
      <p:sp>
        <p:nvSpPr>
          <p:cNvPr id="173" name="Google Shape;173;g2d52ba82a47_0_8"/>
          <p:cNvSpPr txBox="1"/>
          <p:nvPr/>
        </p:nvSpPr>
        <p:spPr>
          <a:xfrm>
            <a:off x="13306092" y="9480684"/>
            <a:ext cx="4725600" cy="6003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1" lang="en-US" sz="3000">
                <a:solidFill>
                  <a:schemeClr val="lt1"/>
                </a:solidFill>
                <a:latin typeface="Play"/>
                <a:ea typeface="Play"/>
                <a:cs typeface="Play"/>
                <a:sym typeface="Play"/>
              </a:rPr>
              <a:t>#Accessibility2030</a:t>
            </a:r>
            <a:endParaRPr sz="3000">
              <a:solidFill>
                <a:schemeClr val="lt1"/>
              </a:solidFill>
              <a:latin typeface="Play"/>
              <a:ea typeface="Play"/>
              <a:cs typeface="Play"/>
              <a:sym typeface="Play"/>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2d52ba82a47_0_659"/>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g2d52ba82a47_0_659"/>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730" name="Google Shape;730;g2d52ba82a47_0_659"/>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731" name="Google Shape;731;g2d52ba82a47_0_659"/>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732" name="Google Shape;732;g2d52ba82a47_0_659"/>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733" name="Google Shape;733;g2d52ba82a47_0_659"/>
          <p:cNvGrpSpPr/>
          <p:nvPr/>
        </p:nvGrpSpPr>
        <p:grpSpPr>
          <a:xfrm>
            <a:off x="14046032" y="1183230"/>
            <a:ext cx="4381094" cy="744492"/>
            <a:chOff x="0" y="-57150"/>
            <a:chExt cx="4041600" cy="731400"/>
          </a:xfrm>
        </p:grpSpPr>
        <p:sp>
          <p:nvSpPr>
            <p:cNvPr id="734" name="Google Shape;734;g2d52ba82a47_0_659"/>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5" name="Google Shape;735;g2d52ba82a47_0_659"/>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36" name="Google Shape;736;g2d52ba82a47_0_659"/>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37" name="Google Shape;737;g2d52ba82a47_0_659"/>
          <p:cNvGrpSpPr/>
          <p:nvPr/>
        </p:nvGrpSpPr>
        <p:grpSpPr>
          <a:xfrm>
            <a:off x="14059095" y="998433"/>
            <a:ext cx="4229367" cy="9273303"/>
            <a:chOff x="0" y="-57150"/>
            <a:chExt cx="1113900" cy="2452606"/>
          </a:xfrm>
        </p:grpSpPr>
        <p:sp>
          <p:nvSpPr>
            <p:cNvPr id="738" name="Google Shape;738;g2d52ba82a47_0_659"/>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9" name="Google Shape;739;g2d52ba82a47_0_659"/>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0" name="Google Shape;740;g2d52ba82a47_0_659"/>
          <p:cNvGrpSpPr/>
          <p:nvPr/>
        </p:nvGrpSpPr>
        <p:grpSpPr>
          <a:xfrm>
            <a:off x="14059131" y="4046860"/>
            <a:ext cx="4229367" cy="6225185"/>
            <a:chOff x="0" y="-57150"/>
            <a:chExt cx="1113900" cy="1643700"/>
          </a:xfrm>
        </p:grpSpPr>
        <p:sp>
          <p:nvSpPr>
            <p:cNvPr id="741" name="Google Shape;741;g2d52ba82a47_0_659"/>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2" name="Google Shape;742;g2d52ba82a47_0_659"/>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43" name="Google Shape;743;g2d52ba82a47_0_659"/>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g2d52ba82a47_0_659"/>
          <p:cNvSpPr/>
          <p:nvPr/>
        </p:nvSpPr>
        <p:spPr>
          <a:xfrm>
            <a:off x="14338575" y="2562650"/>
            <a:ext cx="3669947" cy="1141592"/>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7">
              <a:alphaModFix/>
            </a:blip>
            <a:stretch>
              <a:fillRect b="-8768" l="0" r="0" t="-87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5" name="Google Shape;745;g2d52ba82a47_0_659"/>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sp>
        <p:nvSpPr>
          <p:cNvPr id="746" name="Google Shape;746;g2d52ba82a47_0_659"/>
          <p:cNvSpPr txBox="1"/>
          <p:nvPr/>
        </p:nvSpPr>
        <p:spPr>
          <a:xfrm>
            <a:off x="14224675" y="4586600"/>
            <a:ext cx="3842700" cy="5795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The WHO Global Network for Age-friendly Cities and Communities (GNAFCC) was established in 2010 to connect cities, communities and organizations worldwide with the common vision of making their community a great place to grow older.</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lang="en-US" sz="1950">
                <a:solidFill>
                  <a:srgbClr val="00205C"/>
                </a:solidFill>
                <a:latin typeface="Source Sans 3 SemiBold"/>
                <a:ea typeface="Source Sans 3 SemiBold"/>
                <a:cs typeface="Source Sans 3 SemiBold"/>
                <a:sym typeface="Source Sans 3 SemiBold"/>
              </a:rPr>
              <a:t>GNAFCC currently counts over 1700 cities and communities in 53 countries in its membership, covering over 330 million people worldwide.</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Website: </a:t>
            </a:r>
            <a:r>
              <a:rPr lang="en-US" sz="1950">
                <a:solidFill>
                  <a:srgbClr val="00205C"/>
                </a:solidFill>
                <a:latin typeface="Source Sans 3 SemiBold"/>
                <a:ea typeface="Source Sans 3 SemiBold"/>
                <a:cs typeface="Source Sans 3 SemiBold"/>
                <a:sym typeface="Source Sans 3 SemiBold"/>
              </a:rPr>
              <a:t>agefriendlyworld.org</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rPr b="1" lang="en-US" sz="1950">
                <a:solidFill>
                  <a:srgbClr val="00205C"/>
                </a:solidFill>
                <a:latin typeface="Source Sans 3"/>
                <a:ea typeface="Source Sans 3"/>
                <a:cs typeface="Source Sans 3"/>
                <a:sym typeface="Source Sans 3"/>
              </a:rPr>
              <a:t>Email: </a:t>
            </a:r>
            <a:r>
              <a:rPr lang="en-US" sz="1950">
                <a:solidFill>
                  <a:srgbClr val="00205C"/>
                </a:solidFill>
                <a:latin typeface="Source Sans 3 SemiBold"/>
                <a:ea typeface="Source Sans 3 SemiBold"/>
                <a:cs typeface="Source Sans 3 SemiBold"/>
                <a:sym typeface="Source Sans 3 SemiBold"/>
              </a:rPr>
              <a:t>gnafcc@who.int</a:t>
            </a:r>
            <a:endParaRPr sz="1950">
              <a:solidFill>
                <a:srgbClr val="00205C"/>
              </a:solidFill>
              <a:latin typeface="Source Sans 3 SemiBold"/>
              <a:ea typeface="Source Sans 3 SemiBold"/>
              <a:cs typeface="Source Sans 3 SemiBold"/>
              <a:sym typeface="Source Sans 3 SemiBold"/>
            </a:endParaRPr>
          </a:p>
          <a:p>
            <a:pPr indent="0" lvl="0" marL="0" rtl="0" algn="l">
              <a:spcBef>
                <a:spcPts val="0"/>
              </a:spcBef>
              <a:spcAft>
                <a:spcPts val="0"/>
              </a:spcAft>
              <a:buClr>
                <a:schemeClr val="dk1"/>
              </a:buClr>
              <a:buSzPts val="1100"/>
              <a:buFont typeface="Arial"/>
              <a:buNone/>
            </a:pPr>
            <a:r>
              <a:t/>
            </a:r>
            <a:endParaRPr sz="1950">
              <a:solidFill>
                <a:srgbClr val="00205C"/>
              </a:solidFill>
              <a:latin typeface="Source Sans 3 SemiBold"/>
              <a:ea typeface="Source Sans 3 SemiBold"/>
              <a:cs typeface="Source Sans 3 SemiBold"/>
              <a:sym typeface="Source Sans 3 SemiBold"/>
            </a:endParaRPr>
          </a:p>
        </p:txBody>
      </p:sp>
      <p:pic>
        <p:nvPicPr>
          <p:cNvPr id="747" name="Google Shape;747;g2d52ba82a47_0_659"/>
          <p:cNvPicPr preferRelativeResize="0"/>
          <p:nvPr/>
        </p:nvPicPr>
        <p:blipFill>
          <a:blip r:embed="rId8">
            <a:alphaModFix/>
          </a:blip>
          <a:stretch>
            <a:fillRect/>
          </a:stretch>
        </p:blipFill>
        <p:spPr>
          <a:xfrm>
            <a:off x="690222" y="2903950"/>
            <a:ext cx="4305854" cy="6133275"/>
          </a:xfrm>
          <a:prstGeom prst="rect">
            <a:avLst/>
          </a:prstGeom>
          <a:noFill/>
          <a:ln>
            <a:noFill/>
          </a:ln>
          <a:effectLst>
            <a:outerShdw blurRad="200025" rotWithShape="0" algn="bl" dir="2760000" dist="114300">
              <a:srgbClr val="000000">
                <a:alpha val="29000"/>
              </a:srgbClr>
            </a:outerShdw>
          </a:effectLst>
        </p:spPr>
      </p:pic>
      <p:sp>
        <p:nvSpPr>
          <p:cNvPr id="748" name="Google Shape;748;g2d52ba82a47_0_659"/>
          <p:cNvSpPr txBox="1"/>
          <p:nvPr/>
        </p:nvSpPr>
        <p:spPr>
          <a:xfrm>
            <a:off x="5800675" y="2791163"/>
            <a:ext cx="76194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lang="en-US" sz="2800">
                <a:solidFill>
                  <a:srgbClr val="00205C"/>
                </a:solidFill>
                <a:latin typeface="Source Sans 3 Medium"/>
                <a:ea typeface="Source Sans 3 Medium"/>
                <a:cs typeface="Source Sans 3 Medium"/>
                <a:sym typeface="Source Sans 3 Medium"/>
              </a:rPr>
              <a:t>There is a large, unmet need for assistive technology worldwide.</a:t>
            </a:r>
            <a:r>
              <a:rPr b="1" i="1" lang="en-US" sz="2800">
                <a:solidFill>
                  <a:srgbClr val="00205C"/>
                </a:solidFill>
                <a:latin typeface="Source Sans 3"/>
                <a:ea typeface="Source Sans 3"/>
                <a:cs typeface="Source Sans 3"/>
                <a:sym typeface="Source Sans 3"/>
              </a:rPr>
              <a:t>  </a:t>
            </a:r>
            <a:endParaRPr b="1" i="1" sz="2800">
              <a:solidFill>
                <a:srgbClr val="00205C"/>
              </a:solidFill>
              <a:latin typeface="Source Sans 3"/>
              <a:ea typeface="Source Sans 3"/>
              <a:cs typeface="Source Sans 3"/>
              <a:sym typeface="Source Sans 3"/>
            </a:endParaRPr>
          </a:p>
          <a:p>
            <a:pPr indent="0" lvl="0" marL="0" marR="0" rtl="0" algn="l">
              <a:lnSpc>
                <a:spcPct val="100000"/>
              </a:lnSpc>
              <a:spcBef>
                <a:spcPts val="0"/>
              </a:spcBef>
              <a:spcAft>
                <a:spcPts val="0"/>
              </a:spcAft>
              <a:buClr>
                <a:schemeClr val="dk1"/>
              </a:buClr>
              <a:buSzPts val="1100"/>
              <a:buFont typeface="Arial"/>
              <a:buNone/>
            </a:pPr>
            <a:r>
              <a:t/>
            </a:r>
            <a:endParaRPr sz="2800">
              <a:solidFill>
                <a:srgbClr val="00205C"/>
              </a:solidFill>
              <a:latin typeface="Source Sans 3 Medium"/>
              <a:ea typeface="Source Sans 3 Medium"/>
              <a:cs typeface="Source Sans 3 Medium"/>
              <a:sym typeface="Source Sans 3 Medium"/>
            </a:endParaRPr>
          </a:p>
          <a:p>
            <a:pPr indent="0" lvl="0" marL="0" marR="0" rtl="0" algn="l">
              <a:lnSpc>
                <a:spcPct val="100000"/>
              </a:lnSpc>
              <a:spcBef>
                <a:spcPts val="0"/>
              </a:spcBef>
              <a:spcAft>
                <a:spcPts val="0"/>
              </a:spcAft>
              <a:buClr>
                <a:schemeClr val="dk1"/>
              </a:buClr>
              <a:buSzPts val="1100"/>
              <a:buFont typeface="Arial"/>
              <a:buNone/>
            </a:pPr>
            <a:r>
              <a:rPr lang="en-US" sz="2800">
                <a:solidFill>
                  <a:srgbClr val="00205C"/>
                </a:solidFill>
                <a:latin typeface="Source Sans 3 Medium"/>
                <a:ea typeface="Source Sans 3 Medium"/>
                <a:cs typeface="Source Sans 3 Medium"/>
                <a:sym typeface="Source Sans 3 Medium"/>
              </a:rPr>
              <a:t>The </a:t>
            </a:r>
            <a:r>
              <a:rPr b="1" lang="en-US" sz="2800">
                <a:solidFill>
                  <a:srgbClr val="00205C"/>
                </a:solidFill>
                <a:latin typeface="Source Sans 3"/>
                <a:ea typeface="Source Sans 3"/>
                <a:cs typeface="Source Sans 3"/>
                <a:sym typeface="Source Sans 3"/>
              </a:rPr>
              <a:t>WHO</a:t>
            </a:r>
            <a:r>
              <a:rPr lang="en-US" sz="2800">
                <a:solidFill>
                  <a:srgbClr val="00205C"/>
                </a:solidFill>
                <a:latin typeface="Source Sans 3 Medium"/>
                <a:ea typeface="Source Sans 3 Medium"/>
                <a:cs typeface="Source Sans 3 Medium"/>
                <a:sym typeface="Source Sans 3 Medium"/>
              </a:rPr>
              <a:t> </a:t>
            </a:r>
            <a:r>
              <a:rPr b="1" i="1" lang="en-US" sz="2800">
                <a:solidFill>
                  <a:srgbClr val="00205C"/>
                </a:solidFill>
                <a:latin typeface="Source Sans 3"/>
                <a:ea typeface="Source Sans 3"/>
                <a:cs typeface="Source Sans 3"/>
                <a:sym typeface="Source Sans 3"/>
              </a:rPr>
              <a:t>Global report on assistive technology</a:t>
            </a:r>
            <a:r>
              <a:rPr lang="en-US" sz="2800">
                <a:solidFill>
                  <a:srgbClr val="00205C"/>
                </a:solidFill>
                <a:latin typeface="Source Sans 3 Medium"/>
                <a:ea typeface="Source Sans 3 Medium"/>
                <a:cs typeface="Source Sans 3 Medium"/>
                <a:sym typeface="Source Sans 3 Medium"/>
              </a:rPr>
              <a:t> presents a comprehensive dataset and analysis of current assistive technology access, drawing the attention of governments and civil society to the need for, and benefit of, assistive technology, including its return on investment. </a:t>
            </a:r>
            <a:endParaRPr sz="2800">
              <a:solidFill>
                <a:srgbClr val="00205C"/>
              </a:solidFill>
              <a:latin typeface="Source Sans 3 Medium"/>
              <a:ea typeface="Source Sans 3 Medium"/>
              <a:cs typeface="Source Sans 3 Medium"/>
              <a:sym typeface="Source Sans 3 Medium"/>
            </a:endParaRPr>
          </a:p>
          <a:p>
            <a:pPr indent="0" lvl="0" marL="0" rtl="0" algn="l">
              <a:spcBef>
                <a:spcPts val="0"/>
              </a:spcBef>
              <a:spcAft>
                <a:spcPts val="0"/>
              </a:spcAft>
              <a:buClr>
                <a:schemeClr val="dk1"/>
              </a:buClr>
              <a:buSzPts val="1100"/>
              <a:buFont typeface="Arial"/>
              <a:buNone/>
            </a:pPr>
            <a:r>
              <a:t/>
            </a:r>
            <a:endParaRPr sz="2800">
              <a:solidFill>
                <a:srgbClr val="00205C"/>
              </a:solidFill>
              <a:latin typeface="Source Sans 3 Medium"/>
              <a:ea typeface="Source Sans 3 Medium"/>
              <a:cs typeface="Source Sans 3 Medium"/>
              <a:sym typeface="Source Sans 3 Medium"/>
            </a:endParaRPr>
          </a:p>
        </p:txBody>
      </p:sp>
      <p:sp>
        <p:nvSpPr>
          <p:cNvPr id="749" name="Google Shape;749;g2d52ba82a47_0_659"/>
          <p:cNvSpPr txBox="1"/>
          <p:nvPr/>
        </p:nvSpPr>
        <p:spPr>
          <a:xfrm>
            <a:off x="2980100" y="1687188"/>
            <a:ext cx="87675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rgbClr val="00205C"/>
                </a:solidFill>
                <a:latin typeface="Source Sans 3"/>
                <a:ea typeface="Source Sans 3"/>
                <a:cs typeface="Source Sans 3"/>
                <a:sym typeface="Source Sans 3"/>
              </a:rPr>
              <a:t>WHO </a:t>
            </a:r>
            <a:r>
              <a:rPr b="1" i="1" lang="en-US" sz="3600">
                <a:solidFill>
                  <a:srgbClr val="00205C"/>
                </a:solidFill>
                <a:latin typeface="Source Sans 3"/>
                <a:ea typeface="Source Sans 3"/>
                <a:cs typeface="Source Sans 3"/>
                <a:sym typeface="Source Sans 3"/>
              </a:rPr>
              <a:t>Global report on assistive technology</a:t>
            </a:r>
            <a:endParaRPr b="1" i="1" sz="3600">
              <a:solidFill>
                <a:srgbClr val="00205C"/>
              </a:solidFill>
              <a:latin typeface="Source Sans 3"/>
              <a:ea typeface="Source Sans 3"/>
              <a:cs typeface="Source Sans 3"/>
              <a:sym typeface="Source Sans 3"/>
            </a:endParaRPr>
          </a:p>
        </p:txBody>
      </p:sp>
      <p:sp>
        <p:nvSpPr>
          <p:cNvPr id="750" name="Google Shape;750;g2d52ba82a47_0_659"/>
          <p:cNvSpPr txBox="1"/>
          <p:nvPr/>
        </p:nvSpPr>
        <p:spPr>
          <a:xfrm>
            <a:off x="8147587" y="6924700"/>
            <a:ext cx="2455200" cy="469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450">
                <a:solidFill>
                  <a:srgbClr val="00205C"/>
                </a:solidFill>
                <a:latin typeface="Source Sans 3"/>
                <a:ea typeface="Source Sans 3"/>
                <a:cs typeface="Source Sans 3"/>
                <a:sym typeface="Source Sans 3"/>
              </a:rPr>
              <a:t>Access:</a:t>
            </a:r>
            <a:endParaRPr b="1" sz="2450">
              <a:solidFill>
                <a:srgbClr val="00205C"/>
              </a:solidFill>
              <a:latin typeface="Source Sans 3"/>
              <a:ea typeface="Source Sans 3"/>
              <a:cs typeface="Source Sans 3"/>
              <a:sym typeface="Source Sans 3"/>
            </a:endParaRPr>
          </a:p>
        </p:txBody>
      </p:sp>
      <p:pic>
        <p:nvPicPr>
          <p:cNvPr id="751" name="Google Shape;751;g2d52ba82a47_0_659"/>
          <p:cNvPicPr preferRelativeResize="0"/>
          <p:nvPr/>
        </p:nvPicPr>
        <p:blipFill>
          <a:blip r:embed="rId9">
            <a:alphaModFix/>
          </a:blip>
          <a:stretch>
            <a:fillRect/>
          </a:stretch>
        </p:blipFill>
        <p:spPr>
          <a:xfrm>
            <a:off x="7980763" y="7226263"/>
            <a:ext cx="2788838" cy="278883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g31195987710_18_0"/>
          <p:cNvSpPr/>
          <p:nvPr/>
        </p:nvSpPr>
        <p:spPr>
          <a:xfrm>
            <a:off x="36" y="0"/>
            <a:ext cx="1212999" cy="1214517"/>
          </a:xfrm>
          <a:custGeom>
            <a:rect b="b" l="l" r="r" t="t"/>
            <a:pathLst>
              <a:path extrusionOk="0" h="1214517" w="1212999">
                <a:moveTo>
                  <a:pt x="0" y="0"/>
                </a:moveTo>
                <a:lnTo>
                  <a:pt x="1212999" y="0"/>
                </a:lnTo>
                <a:lnTo>
                  <a:pt x="1212999" y="1214517"/>
                </a:lnTo>
                <a:lnTo>
                  <a:pt x="0" y="121451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7" name="Google Shape;757;g31195987710_18_0"/>
          <p:cNvSpPr/>
          <p:nvPr/>
        </p:nvSpPr>
        <p:spPr>
          <a:xfrm>
            <a:off x="338688" y="0"/>
            <a:ext cx="874347" cy="727222"/>
          </a:xfrm>
          <a:custGeom>
            <a:rect b="b" l="l" r="r" t="t"/>
            <a:pathLst>
              <a:path extrusionOk="0" h="727222" w="874347">
                <a:moveTo>
                  <a:pt x="0" y="0"/>
                </a:moveTo>
                <a:lnTo>
                  <a:pt x="874347" y="0"/>
                </a:lnTo>
                <a:lnTo>
                  <a:pt x="874347" y="727222"/>
                </a:lnTo>
                <a:lnTo>
                  <a:pt x="0" y="727222"/>
                </a:lnTo>
                <a:lnTo>
                  <a:pt x="0" y="0"/>
                </a:lnTo>
                <a:close/>
              </a:path>
            </a:pathLst>
          </a:custGeom>
          <a:blipFill rotWithShape="1">
            <a:blip r:embed="rId4">
              <a:alphaModFix/>
            </a:blip>
            <a:stretch>
              <a:fillRect b="-19249" l="-9" r="-2089" t="-15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758" name="Google Shape;758;g31195987710_18_0"/>
          <p:cNvCxnSpPr/>
          <p:nvPr/>
        </p:nvCxnSpPr>
        <p:spPr>
          <a:xfrm flipH="1" rot="10800000">
            <a:off x="9525" y="1214409"/>
            <a:ext cx="18278400" cy="15300"/>
          </a:xfrm>
          <a:prstGeom prst="straightConnector1">
            <a:avLst/>
          </a:prstGeom>
          <a:noFill/>
          <a:ln cap="flat" cmpd="sng" w="57150">
            <a:solidFill>
              <a:srgbClr val="000000"/>
            </a:solidFill>
            <a:prstDash val="solid"/>
            <a:round/>
            <a:headEnd len="sm" w="sm" type="none"/>
            <a:tailEnd len="sm" w="sm" type="none"/>
          </a:ln>
        </p:spPr>
      </p:cxnSp>
      <p:sp>
        <p:nvSpPr>
          <p:cNvPr id="759" name="Google Shape;759;g31195987710_18_0"/>
          <p:cNvSpPr txBox="1"/>
          <p:nvPr/>
        </p:nvSpPr>
        <p:spPr>
          <a:xfrm>
            <a:off x="1423883" y="114046"/>
            <a:ext cx="6311400" cy="10029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516">
                <a:solidFill>
                  <a:srgbClr val="000000"/>
                </a:solidFill>
                <a:latin typeface="Helvetica Neue"/>
                <a:ea typeface="Helvetica Neue"/>
                <a:cs typeface="Helvetica Neue"/>
                <a:sym typeface="Helvetica Neue"/>
              </a:rPr>
              <a:t>Accessibility</a:t>
            </a:r>
            <a:endParaRPr/>
          </a:p>
        </p:txBody>
      </p:sp>
      <p:sp>
        <p:nvSpPr>
          <p:cNvPr id="760" name="Google Shape;760;g31195987710_18_0"/>
          <p:cNvSpPr txBox="1"/>
          <p:nvPr/>
        </p:nvSpPr>
        <p:spPr>
          <a:xfrm>
            <a:off x="6136250" y="69925"/>
            <a:ext cx="2455200" cy="1086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1" lang="en-US" sz="7058">
                <a:solidFill>
                  <a:srgbClr val="000000"/>
                </a:solidFill>
                <a:latin typeface="Helvetica Neue"/>
                <a:ea typeface="Helvetica Neue"/>
                <a:cs typeface="Helvetica Neue"/>
                <a:sym typeface="Helvetica Neue"/>
              </a:rPr>
              <a:t>2030</a:t>
            </a:r>
            <a:endParaRPr/>
          </a:p>
        </p:txBody>
      </p:sp>
      <p:grpSp>
        <p:nvGrpSpPr>
          <p:cNvPr id="761" name="Google Shape;761;g31195987710_18_0"/>
          <p:cNvGrpSpPr/>
          <p:nvPr/>
        </p:nvGrpSpPr>
        <p:grpSpPr>
          <a:xfrm>
            <a:off x="14046032" y="1183230"/>
            <a:ext cx="4381094" cy="744492"/>
            <a:chOff x="0" y="-57150"/>
            <a:chExt cx="4041600" cy="731400"/>
          </a:xfrm>
        </p:grpSpPr>
        <p:sp>
          <p:nvSpPr>
            <p:cNvPr id="762" name="Google Shape;762;g31195987710_18_0"/>
            <p:cNvSpPr/>
            <p:nvPr/>
          </p:nvSpPr>
          <p:spPr>
            <a:xfrm>
              <a:off x="0" y="0"/>
              <a:ext cx="3910362" cy="674165"/>
            </a:xfrm>
            <a:custGeom>
              <a:rect b="b" l="l" r="r" t="t"/>
              <a:pathLst>
                <a:path extrusionOk="0" h="674165" w="4041718">
                  <a:moveTo>
                    <a:pt x="0" y="0"/>
                  </a:moveTo>
                  <a:lnTo>
                    <a:pt x="4041718" y="0"/>
                  </a:lnTo>
                  <a:lnTo>
                    <a:pt x="4041718" y="674165"/>
                  </a:lnTo>
                  <a:lnTo>
                    <a:pt x="0" y="674165"/>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3" name="Google Shape;763;g31195987710_18_0"/>
            <p:cNvSpPr txBox="1"/>
            <p:nvPr/>
          </p:nvSpPr>
          <p:spPr>
            <a:xfrm>
              <a:off x="0" y="-57150"/>
              <a:ext cx="4041600" cy="7314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64" name="Google Shape;764;g31195987710_18_0"/>
          <p:cNvSpPr/>
          <p:nvPr/>
        </p:nvSpPr>
        <p:spPr>
          <a:xfrm rot="10800000">
            <a:off x="17715482" y="1222113"/>
            <a:ext cx="572518" cy="607447"/>
          </a:xfrm>
          <a:custGeom>
            <a:rect b="b" l="l" r="r" t="t"/>
            <a:pathLst>
              <a:path extrusionOk="0" h="607447" w="572518">
                <a:moveTo>
                  <a:pt x="572519" y="607446"/>
                </a:moveTo>
                <a:lnTo>
                  <a:pt x="0" y="607446"/>
                </a:lnTo>
                <a:lnTo>
                  <a:pt x="0" y="0"/>
                </a:lnTo>
                <a:lnTo>
                  <a:pt x="572519" y="0"/>
                </a:lnTo>
                <a:lnTo>
                  <a:pt x="572519" y="607446"/>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65" name="Google Shape;765;g31195987710_18_0"/>
          <p:cNvGrpSpPr/>
          <p:nvPr/>
        </p:nvGrpSpPr>
        <p:grpSpPr>
          <a:xfrm>
            <a:off x="14059095" y="998433"/>
            <a:ext cx="4229367" cy="9273303"/>
            <a:chOff x="0" y="-57150"/>
            <a:chExt cx="1113900" cy="2452606"/>
          </a:xfrm>
        </p:grpSpPr>
        <p:sp>
          <p:nvSpPr>
            <p:cNvPr id="766" name="Google Shape;766;g31195987710_18_0"/>
            <p:cNvSpPr/>
            <p:nvPr/>
          </p:nvSpPr>
          <p:spPr>
            <a:xfrm>
              <a:off x="0" y="0"/>
              <a:ext cx="1113776" cy="2395456"/>
            </a:xfrm>
            <a:custGeom>
              <a:rect b="b" l="l" r="r" t="t"/>
              <a:pathLst>
                <a:path extrusionOk="0" h="2395456" w="1113776">
                  <a:moveTo>
                    <a:pt x="0" y="0"/>
                  </a:moveTo>
                  <a:lnTo>
                    <a:pt x="1113776" y="0"/>
                  </a:lnTo>
                  <a:lnTo>
                    <a:pt x="1113776" y="2395456"/>
                  </a:lnTo>
                  <a:lnTo>
                    <a:pt x="0" y="2395456"/>
                  </a:lnTo>
                  <a:close/>
                </a:path>
              </a:pathLst>
            </a:custGeom>
            <a:solidFill>
              <a:srgbClr val="000000">
                <a:alpha val="0"/>
              </a:srgbClr>
            </a:solidFill>
            <a:ln cap="sq" cmpd="sng" w="5715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7" name="Google Shape;767;g31195987710_18_0"/>
            <p:cNvSpPr txBox="1"/>
            <p:nvPr/>
          </p:nvSpPr>
          <p:spPr>
            <a:xfrm>
              <a:off x="0" y="-57150"/>
              <a:ext cx="1113900" cy="24525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8" name="Google Shape;768;g31195987710_18_0"/>
          <p:cNvGrpSpPr/>
          <p:nvPr/>
        </p:nvGrpSpPr>
        <p:grpSpPr>
          <a:xfrm>
            <a:off x="14059131" y="4046860"/>
            <a:ext cx="4229367" cy="6225185"/>
            <a:chOff x="0" y="-57150"/>
            <a:chExt cx="1113900" cy="1643700"/>
          </a:xfrm>
        </p:grpSpPr>
        <p:sp>
          <p:nvSpPr>
            <p:cNvPr id="769" name="Google Shape;769;g31195987710_18_0"/>
            <p:cNvSpPr/>
            <p:nvPr/>
          </p:nvSpPr>
          <p:spPr>
            <a:xfrm>
              <a:off x="0" y="0"/>
              <a:ext cx="1113776" cy="1586488"/>
            </a:xfrm>
            <a:custGeom>
              <a:rect b="b" l="l" r="r" t="t"/>
              <a:pathLst>
                <a:path extrusionOk="0" h="1586488" w="1113776">
                  <a:moveTo>
                    <a:pt x="0" y="0"/>
                  </a:moveTo>
                  <a:lnTo>
                    <a:pt x="1113776" y="0"/>
                  </a:lnTo>
                  <a:lnTo>
                    <a:pt x="1113776" y="1586488"/>
                  </a:lnTo>
                  <a:lnTo>
                    <a:pt x="0" y="1586488"/>
                  </a:lnTo>
                  <a:close/>
                </a:path>
              </a:pathLst>
            </a:custGeom>
            <a:solidFill>
              <a:srgbClr val="000000">
                <a:alpha val="0"/>
              </a:srgbClr>
            </a:solidFill>
            <a:ln cap="sq" cmpd="sng" w="57150">
              <a:solidFill>
                <a:srgbClr val="000000"/>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0" name="Google Shape;770;g31195987710_18_0"/>
            <p:cNvSpPr txBox="1"/>
            <p:nvPr/>
          </p:nvSpPr>
          <p:spPr>
            <a:xfrm>
              <a:off x="0" y="-57150"/>
              <a:ext cx="1113900" cy="1643700"/>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1" name="Google Shape;771;g31195987710_18_0"/>
          <p:cNvSpPr txBox="1"/>
          <p:nvPr/>
        </p:nvSpPr>
        <p:spPr>
          <a:xfrm>
            <a:off x="14252181" y="1405720"/>
            <a:ext cx="3842700" cy="29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945">
                <a:solidFill>
                  <a:srgbClr val="FFFFFF"/>
                </a:solidFill>
                <a:latin typeface="Arial"/>
                <a:ea typeface="Arial"/>
                <a:cs typeface="Arial"/>
                <a:sym typeface="Arial"/>
              </a:rPr>
              <a:t>Partner Profile</a:t>
            </a:r>
            <a:endParaRPr/>
          </a:p>
        </p:txBody>
      </p:sp>
      <p:sp>
        <p:nvSpPr>
          <p:cNvPr id="772" name="Google Shape;772;g31195987710_18_0"/>
          <p:cNvSpPr/>
          <p:nvPr/>
        </p:nvSpPr>
        <p:spPr>
          <a:xfrm>
            <a:off x="14103987" y="1402812"/>
            <a:ext cx="526680" cy="491198"/>
          </a:xfrm>
          <a:custGeom>
            <a:rect b="b" l="l" r="r" t="t"/>
            <a:pathLst>
              <a:path extrusionOk="0" h="397731" w="374861">
                <a:moveTo>
                  <a:pt x="0" y="0"/>
                </a:moveTo>
                <a:lnTo>
                  <a:pt x="374862" y="0"/>
                </a:lnTo>
                <a:lnTo>
                  <a:pt x="374862" y="397731"/>
                </a:lnTo>
                <a:lnTo>
                  <a:pt x="0" y="3977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3" name="Google Shape;773;g31195987710_18_0"/>
          <p:cNvSpPr txBox="1"/>
          <p:nvPr/>
        </p:nvSpPr>
        <p:spPr>
          <a:xfrm>
            <a:off x="14224681" y="4510403"/>
            <a:ext cx="4059900" cy="5215200"/>
          </a:xfrm>
          <a:prstGeom prst="rect">
            <a:avLst/>
          </a:prstGeom>
          <a:noFill/>
          <a:ln>
            <a:noFill/>
          </a:ln>
        </p:spPr>
        <p:txBody>
          <a:bodyPr anchorCtr="0" anchor="t" bIns="45700" lIns="91425" spcFirstLastPara="1" rIns="91425" wrap="square" tIns="45700">
            <a:spAutoFit/>
          </a:bodyPr>
          <a:lstStyle/>
          <a:p>
            <a:pPr indent="0" lvl="0" marL="0" rtl="0" algn="l">
              <a:lnSpc>
                <a:spcPct val="133333"/>
              </a:lnSpc>
              <a:spcBef>
                <a:spcPts val="0"/>
              </a:spcBef>
              <a:spcAft>
                <a:spcPts val="0"/>
              </a:spcAft>
              <a:buClr>
                <a:schemeClr val="dk1"/>
              </a:buClr>
              <a:buSzPts val="1100"/>
              <a:buFont typeface="Arial"/>
              <a:buNone/>
            </a:pPr>
            <a:r>
              <a:rPr lang="en-US" sz="1600">
                <a:solidFill>
                  <a:schemeClr val="dk1"/>
                </a:solidFill>
              </a:rPr>
              <a:t>Global Disability Innovation Hub (GDI Hub) is an Academic Research and Practice Centre accelerating disability innovation for a more just world. Based at UCL (University College London) we are operational in 60 countries, with more than 70 partners. Since launching in 2016 we've reached more than 34 million people and are the World Health Organisations (WHO) first Global Collaborating Center on Assistive Technology.</a:t>
            </a:r>
            <a:endParaRPr sz="1600">
              <a:solidFill>
                <a:schemeClr val="dk1"/>
              </a:solidFill>
            </a:endParaRPr>
          </a:p>
          <a:p>
            <a:pPr indent="0" lvl="0" marL="0" rtl="0" algn="l">
              <a:lnSpc>
                <a:spcPct val="115000"/>
              </a:lnSpc>
              <a:spcBef>
                <a:spcPts val="6600"/>
              </a:spcBef>
              <a:spcAft>
                <a:spcPts val="0"/>
              </a:spcAft>
              <a:buClr>
                <a:schemeClr val="dk1"/>
              </a:buClr>
              <a:buSzPts val="1100"/>
              <a:buFont typeface="Arial"/>
              <a:buNone/>
            </a:pPr>
            <a:r>
              <a:t/>
            </a:r>
            <a:endParaRPr sz="1100">
              <a:solidFill>
                <a:schemeClr val="dk1"/>
              </a:solidFill>
            </a:endParaRPr>
          </a:p>
          <a:p>
            <a:pPr indent="0" lvl="0" marL="0" marR="0" rtl="0" algn="l">
              <a:spcBef>
                <a:spcPts val="1500"/>
              </a:spcBef>
              <a:spcAft>
                <a:spcPts val="0"/>
              </a:spcAft>
              <a:buNone/>
            </a:pPr>
            <a:r>
              <a:t/>
            </a:r>
            <a:endParaRPr sz="1800">
              <a:solidFill>
                <a:schemeClr val="dk1"/>
              </a:solidFill>
              <a:latin typeface="Calibri"/>
              <a:ea typeface="Calibri"/>
              <a:cs typeface="Calibri"/>
              <a:sym typeface="Calibri"/>
            </a:endParaRPr>
          </a:p>
        </p:txBody>
      </p:sp>
      <p:sp>
        <p:nvSpPr>
          <p:cNvPr id="774" name="Google Shape;774;g31195987710_18_0"/>
          <p:cNvSpPr/>
          <p:nvPr/>
        </p:nvSpPr>
        <p:spPr>
          <a:xfrm>
            <a:off x="14834308" y="2216925"/>
            <a:ext cx="2678441" cy="1646024"/>
          </a:xfrm>
          <a:custGeom>
            <a:rect b="b" l="l" r="r" t="t"/>
            <a:pathLst>
              <a:path extrusionOk="0" h="1646024" w="2678441">
                <a:moveTo>
                  <a:pt x="0" y="0"/>
                </a:moveTo>
                <a:lnTo>
                  <a:pt x="2678441" y="0"/>
                </a:lnTo>
                <a:lnTo>
                  <a:pt x="2678441" y="1646023"/>
                </a:lnTo>
                <a:lnTo>
                  <a:pt x="0" y="164602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5" name="Google Shape;775;g31195987710_18_0"/>
          <p:cNvSpPr/>
          <p:nvPr/>
        </p:nvSpPr>
        <p:spPr>
          <a:xfrm>
            <a:off x="1213023" y="2472400"/>
            <a:ext cx="11644522" cy="6703433"/>
          </a:xfrm>
          <a:custGeom>
            <a:rect b="b" l="l" r="r" t="t"/>
            <a:pathLst>
              <a:path extrusionOk="0" h="1646024" w="2678441">
                <a:moveTo>
                  <a:pt x="0" y="0"/>
                </a:moveTo>
                <a:lnTo>
                  <a:pt x="2678441" y="0"/>
                </a:lnTo>
                <a:lnTo>
                  <a:pt x="2678441" y="1646023"/>
                </a:lnTo>
                <a:lnTo>
                  <a:pt x="0" y="164602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9" name="Shape 779"/>
        <p:cNvGrpSpPr/>
        <p:nvPr/>
      </p:nvGrpSpPr>
      <p:grpSpPr>
        <a:xfrm>
          <a:off x="0" y="0"/>
          <a:ext cx="0" cy="0"/>
          <a:chOff x="0" y="0"/>
          <a:chExt cx="0" cy="0"/>
        </a:xfrm>
      </p:grpSpPr>
      <p:cxnSp>
        <p:nvCxnSpPr>
          <p:cNvPr id="780" name="Google Shape;780;g31195987710_14_0"/>
          <p:cNvCxnSpPr/>
          <p:nvPr/>
        </p:nvCxnSpPr>
        <p:spPr>
          <a:xfrm>
            <a:off x="982980" y="3474720"/>
            <a:ext cx="6858000" cy="0"/>
          </a:xfrm>
          <a:prstGeom prst="straightConnector1">
            <a:avLst/>
          </a:prstGeom>
          <a:noFill/>
          <a:ln cap="sq" cmpd="sng" w="19050">
            <a:solidFill>
              <a:schemeClr val="dk1"/>
            </a:solidFill>
            <a:prstDash val="solid"/>
            <a:miter lim="800000"/>
            <a:headEnd len="sm" w="sm" type="none"/>
            <a:tailEnd len="sm" w="sm" type="none"/>
          </a:ln>
        </p:spPr>
      </p:cxnSp>
      <p:sp>
        <p:nvSpPr>
          <p:cNvPr id="781" name="Google Shape;781;g31195987710_14_0"/>
          <p:cNvSpPr txBox="1"/>
          <p:nvPr/>
        </p:nvSpPr>
        <p:spPr>
          <a:xfrm>
            <a:off x="719138" y="3721072"/>
            <a:ext cx="16849800" cy="2844900"/>
          </a:xfrm>
          <a:prstGeom prst="rect">
            <a:avLst/>
          </a:prstGeom>
          <a:noFill/>
          <a:ln>
            <a:noFill/>
          </a:ln>
        </p:spPr>
        <p:txBody>
          <a:bodyPr anchorCtr="0" anchor="t" bIns="68550" lIns="137150" spcFirstLastPara="1" rIns="137150" wrap="square" tIns="68550">
            <a:normAutofit/>
          </a:bodyPr>
          <a:lstStyle/>
          <a:p>
            <a:pPr indent="0" lvl="0" marL="0" marR="0" rtl="0" algn="l">
              <a:lnSpc>
                <a:spcPct val="150000"/>
              </a:lnSpc>
              <a:spcBef>
                <a:spcPts val="0"/>
              </a:spcBef>
              <a:spcAft>
                <a:spcPts val="0"/>
              </a:spcAft>
              <a:buClr>
                <a:schemeClr val="dk1"/>
              </a:buClr>
              <a:buSzPts val="5400"/>
              <a:buFont typeface="Arial"/>
              <a:buNone/>
            </a:pPr>
            <a:r>
              <a:t/>
            </a:r>
            <a:endParaRPr b="0" i="0" sz="5400" u="none" cap="none" strike="noStrike">
              <a:solidFill>
                <a:schemeClr val="dk1"/>
              </a:solidFill>
              <a:highlight>
                <a:srgbClr val="F3CC44"/>
              </a:highlight>
              <a:latin typeface="Helvetica Neue"/>
              <a:ea typeface="Helvetica Neue"/>
              <a:cs typeface="Helvetica Neue"/>
              <a:sym typeface="Helvetica Neue"/>
            </a:endParaRPr>
          </a:p>
        </p:txBody>
      </p:sp>
      <p:sp>
        <p:nvSpPr>
          <p:cNvPr id="782" name="Google Shape;782;g31195987710_14_0"/>
          <p:cNvSpPr txBox="1"/>
          <p:nvPr/>
        </p:nvSpPr>
        <p:spPr>
          <a:xfrm>
            <a:off x="731446" y="3807596"/>
            <a:ext cx="8155800" cy="3369300"/>
          </a:xfrm>
          <a:prstGeom prst="rect">
            <a:avLst/>
          </a:prstGeom>
          <a:noFill/>
          <a:ln>
            <a:noFill/>
          </a:ln>
        </p:spPr>
        <p:txBody>
          <a:bodyPr anchorCtr="0" anchor="t" bIns="68550" lIns="137150" spcFirstLastPara="1" rIns="137150" wrap="square" tIns="68550">
            <a:noAutofit/>
          </a:bodyPr>
          <a:lstStyle/>
          <a:p>
            <a:pPr indent="0" lvl="0" marL="0" marR="0" rtl="0" algn="l">
              <a:lnSpc>
                <a:spcPct val="90000"/>
              </a:lnSpc>
              <a:spcBef>
                <a:spcPts val="0"/>
              </a:spcBef>
              <a:spcAft>
                <a:spcPts val="0"/>
              </a:spcAft>
              <a:buClr>
                <a:schemeClr val="dk1"/>
              </a:buClr>
              <a:buSzPts val="5400"/>
              <a:buFont typeface="Arial"/>
              <a:buNone/>
            </a:pPr>
            <a:r>
              <a:rPr b="0" i="0" lang="en-US" sz="5400" u="none" cap="none" strike="noStrike">
                <a:solidFill>
                  <a:schemeClr val="dk1"/>
                </a:solidFill>
                <a:latin typeface="Helvetica Neue"/>
                <a:ea typeface="Helvetica Neue"/>
                <a:cs typeface="Helvetica Neue"/>
                <a:sym typeface="Helvetica Neue"/>
              </a:rPr>
              <a:t>From Global to Local Actions</a:t>
            </a:r>
            <a:endParaRPr sz="2100"/>
          </a:p>
          <a:p>
            <a:pPr indent="0" lvl="0" marL="0" marR="0" rtl="0" algn="l">
              <a:lnSpc>
                <a:spcPct val="90000"/>
              </a:lnSpc>
              <a:spcBef>
                <a:spcPts val="1500"/>
              </a:spcBef>
              <a:spcAft>
                <a:spcPts val="0"/>
              </a:spcAft>
              <a:buClr>
                <a:schemeClr val="dk1"/>
              </a:buClr>
              <a:buSzPts val="30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90000"/>
              </a:lnSpc>
              <a:spcBef>
                <a:spcPts val="1500"/>
              </a:spcBef>
              <a:spcAft>
                <a:spcPts val="0"/>
              </a:spcAft>
              <a:buClr>
                <a:schemeClr val="dk1"/>
              </a:buClr>
              <a:buSzPts val="3000"/>
              <a:buFont typeface="Arial"/>
              <a:buNone/>
            </a:pPr>
            <a:r>
              <a:t/>
            </a:r>
            <a:endParaRPr b="0" i="0" sz="3000" u="none" cap="none" strike="noStrike">
              <a:solidFill>
                <a:schemeClr val="dk1"/>
              </a:solidFill>
              <a:latin typeface="Calibri"/>
              <a:ea typeface="Calibri"/>
              <a:cs typeface="Calibri"/>
              <a:sym typeface="Calibri"/>
            </a:endParaRPr>
          </a:p>
        </p:txBody>
      </p:sp>
      <p:sp>
        <p:nvSpPr>
          <p:cNvPr id="783" name="Google Shape;783;g31195987710_14_0"/>
          <p:cNvSpPr txBox="1"/>
          <p:nvPr/>
        </p:nvSpPr>
        <p:spPr>
          <a:xfrm>
            <a:off x="731446" y="1624279"/>
            <a:ext cx="10835700" cy="1199700"/>
          </a:xfrm>
          <a:prstGeom prst="rect">
            <a:avLst/>
          </a:prstGeom>
          <a:noFill/>
          <a:ln>
            <a:noFill/>
          </a:ln>
        </p:spPr>
        <p:txBody>
          <a:bodyPr anchorCtr="0" anchor="ctr" bIns="68550" lIns="137150" spcFirstLastPara="1" rIns="137150" wrap="square" tIns="68550">
            <a:noAutofit/>
          </a:bodyPr>
          <a:lstStyle/>
          <a:p>
            <a:pPr indent="0" lvl="0" marL="0" marR="0" rtl="0" algn="l">
              <a:lnSpc>
                <a:spcPct val="90000"/>
              </a:lnSpc>
              <a:spcBef>
                <a:spcPts val="0"/>
              </a:spcBef>
              <a:spcAft>
                <a:spcPts val="0"/>
              </a:spcAft>
              <a:buClr>
                <a:schemeClr val="dk1"/>
              </a:buClr>
              <a:buSzPts val="8300"/>
              <a:buFont typeface="Helvetica Neue"/>
              <a:buNone/>
            </a:pPr>
            <a:r>
              <a:rPr b="1" i="0" lang="en-US" sz="8300" u="none" cap="none" strike="noStrike">
                <a:solidFill>
                  <a:schemeClr val="dk1"/>
                </a:solidFill>
                <a:latin typeface="Helvetica Neue"/>
                <a:ea typeface="Helvetica Neue"/>
                <a:cs typeface="Helvetica Neue"/>
                <a:sym typeface="Helvetica Neue"/>
              </a:rPr>
              <a:t>Delivering Inclusive Design in Cities</a:t>
            </a:r>
            <a:endParaRPr sz="2100"/>
          </a:p>
        </p:txBody>
      </p:sp>
      <p:pic>
        <p:nvPicPr>
          <p:cNvPr descr="A man trying on a prosthetic " id="784" name="Google Shape;784;g31195987710_14_0"/>
          <p:cNvPicPr preferRelativeResize="0"/>
          <p:nvPr/>
        </p:nvPicPr>
        <p:blipFill rotWithShape="1">
          <a:blip r:embed="rId3">
            <a:alphaModFix/>
          </a:blip>
          <a:srcRect b="0" l="0" r="0" t="0"/>
          <a:stretch/>
        </p:blipFill>
        <p:spPr>
          <a:xfrm>
            <a:off x="11003973" y="192244"/>
            <a:ext cx="7073288" cy="9435006"/>
          </a:xfrm>
          <a:prstGeom prst="rect">
            <a:avLst/>
          </a:prstGeom>
          <a:noFill/>
          <a:ln>
            <a:noFill/>
          </a:ln>
        </p:spPr>
      </p:pic>
      <p:pic>
        <p:nvPicPr>
          <p:cNvPr descr="Diagram&#10;&#10;Description automatically generated with medium confidence" id="785" name="Google Shape;785;g31195987710_14_0"/>
          <p:cNvPicPr preferRelativeResize="0"/>
          <p:nvPr/>
        </p:nvPicPr>
        <p:blipFill rotWithShape="1">
          <a:blip r:embed="rId4">
            <a:alphaModFix/>
          </a:blip>
          <a:srcRect b="0" l="0" r="3446" t="0"/>
          <a:stretch/>
        </p:blipFill>
        <p:spPr>
          <a:xfrm>
            <a:off x="263451" y="7930283"/>
            <a:ext cx="2881357" cy="1782125"/>
          </a:xfrm>
          <a:prstGeom prst="rect">
            <a:avLst/>
          </a:prstGeom>
          <a:noFill/>
          <a:ln cap="flat" cmpd="sng" w="9525">
            <a:solidFill>
              <a:schemeClr val="lt1"/>
            </a:solidFill>
            <a:prstDash val="solid"/>
            <a:round/>
            <a:headEnd len="sm" w="sm" type="none"/>
            <a:tailEnd len="sm" w="sm" type="none"/>
          </a:ln>
        </p:spPr>
      </p:pic>
      <p:pic>
        <p:nvPicPr>
          <p:cNvPr descr="Home | AT2030 Programme" id="786" name="Google Shape;786;g31195987710_14_0"/>
          <p:cNvPicPr preferRelativeResize="0"/>
          <p:nvPr/>
        </p:nvPicPr>
        <p:blipFill rotWithShape="1">
          <a:blip r:embed="rId5">
            <a:alphaModFix/>
          </a:blip>
          <a:srcRect b="0" l="0" r="0" t="0"/>
          <a:stretch/>
        </p:blipFill>
        <p:spPr>
          <a:xfrm>
            <a:off x="3354677" y="8013303"/>
            <a:ext cx="1655767" cy="1452427"/>
          </a:xfrm>
          <a:prstGeom prst="rect">
            <a:avLst/>
          </a:prstGeom>
          <a:noFill/>
          <a:ln>
            <a:noFill/>
          </a:ln>
        </p:spPr>
      </p:pic>
      <p:pic>
        <p:nvPicPr>
          <p:cNvPr id="787" name="Google Shape;787;g31195987710_14_0"/>
          <p:cNvPicPr preferRelativeResize="0"/>
          <p:nvPr/>
        </p:nvPicPr>
        <p:blipFill rotWithShape="1">
          <a:blip r:embed="rId6">
            <a:alphaModFix/>
          </a:blip>
          <a:srcRect b="8415" l="8873" r="7416" t="8672"/>
          <a:stretch/>
        </p:blipFill>
        <p:spPr>
          <a:xfrm>
            <a:off x="5387235" y="8143265"/>
            <a:ext cx="1158819" cy="1235038"/>
          </a:xfrm>
          <a:prstGeom prst="rect">
            <a:avLst/>
          </a:prstGeom>
          <a:noFill/>
          <a:ln>
            <a:noFill/>
          </a:ln>
        </p:spPr>
      </p:pic>
      <p:pic>
        <p:nvPicPr>
          <p:cNvPr id="788" name="Google Shape;788;g31195987710_14_0"/>
          <p:cNvPicPr preferRelativeResize="0"/>
          <p:nvPr/>
        </p:nvPicPr>
        <p:blipFill rotWithShape="1">
          <a:blip r:embed="rId7">
            <a:alphaModFix/>
          </a:blip>
          <a:srcRect b="0" l="0" r="0" t="0"/>
          <a:stretch/>
        </p:blipFill>
        <p:spPr>
          <a:xfrm>
            <a:off x="7127352" y="8213100"/>
            <a:ext cx="2557351" cy="1052836"/>
          </a:xfrm>
          <a:prstGeom prst="rect">
            <a:avLst/>
          </a:prstGeom>
          <a:noFill/>
          <a:ln>
            <a:noFill/>
          </a:ln>
        </p:spPr>
      </p:pic>
      <p:sp>
        <p:nvSpPr>
          <p:cNvPr id="789" name="Google Shape;789;g31195987710_14_0"/>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g31195987710_14_13"/>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GDI Hub</a:t>
            </a:r>
            <a:endParaRPr/>
          </a:p>
        </p:txBody>
      </p:sp>
      <p:sp>
        <p:nvSpPr>
          <p:cNvPr id="795" name="Google Shape;795;g31195987710_14_13"/>
          <p:cNvSpPr txBox="1"/>
          <p:nvPr>
            <p:ph idx="1" type="body"/>
          </p:nvPr>
        </p:nvSpPr>
        <p:spPr>
          <a:xfrm>
            <a:off x="501232" y="2001012"/>
            <a:ext cx="15168300" cy="6197400"/>
          </a:xfrm>
          <a:prstGeom prst="rect">
            <a:avLst/>
          </a:prstGeom>
          <a:noFill/>
          <a:ln>
            <a:noFill/>
          </a:ln>
        </p:spPr>
        <p:txBody>
          <a:bodyPr anchorCtr="0" anchor="t" bIns="68550" lIns="137150" spcFirstLastPara="1" rIns="137150" wrap="square" tIns="68550">
            <a:normAutofit/>
          </a:bodyPr>
          <a:lstStyle/>
          <a:p>
            <a:pPr indent="0" lvl="0" marL="0" rtl="0" algn="l">
              <a:lnSpc>
                <a:spcPct val="90000"/>
              </a:lnSpc>
              <a:spcBef>
                <a:spcPts val="0"/>
              </a:spcBef>
              <a:spcAft>
                <a:spcPts val="0"/>
              </a:spcAft>
              <a:buClr>
                <a:schemeClr val="dk1"/>
              </a:buClr>
              <a:buSzPts val="7500"/>
              <a:buNone/>
            </a:pPr>
            <a:r>
              <a:rPr b="1" lang="en-US" sz="7500">
                <a:solidFill>
                  <a:schemeClr val="dk1"/>
                </a:solidFill>
              </a:rPr>
              <a:t>Global Disability Innovation (GDI) Hub accelerates ideas into impact for a more just world - for disabled people, and all people.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g31195987710_14_18"/>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About</a:t>
            </a:r>
            <a:endParaRPr/>
          </a:p>
        </p:txBody>
      </p:sp>
      <p:sp>
        <p:nvSpPr>
          <p:cNvPr id="801" name="Google Shape;801;g31195987710_14_18"/>
          <p:cNvSpPr txBox="1"/>
          <p:nvPr>
            <p:ph idx="1" type="body"/>
          </p:nvPr>
        </p:nvSpPr>
        <p:spPr>
          <a:xfrm>
            <a:off x="431135" y="1632645"/>
            <a:ext cx="7788300" cy="7320300"/>
          </a:xfrm>
          <a:prstGeom prst="rect">
            <a:avLst/>
          </a:prstGeom>
          <a:noFill/>
          <a:ln>
            <a:noFill/>
          </a:ln>
        </p:spPr>
        <p:txBody>
          <a:bodyPr anchorCtr="0" anchor="t" bIns="68550" lIns="137150" spcFirstLastPara="1" rIns="137150" wrap="square" tIns="68550">
            <a:normAutofit lnSpcReduction="10000"/>
          </a:bodyPr>
          <a:lstStyle/>
          <a:p>
            <a:pPr indent="-342900" lvl="0" marL="342900" rtl="0" algn="l">
              <a:lnSpc>
                <a:spcPct val="90000"/>
              </a:lnSpc>
              <a:spcBef>
                <a:spcPts val="0"/>
              </a:spcBef>
              <a:spcAft>
                <a:spcPts val="0"/>
              </a:spcAft>
              <a:buClr>
                <a:schemeClr val="lt1"/>
              </a:buClr>
              <a:buSzPts val="3000"/>
              <a:buChar char="•"/>
            </a:pPr>
            <a:r>
              <a:rPr b="1" lang="en-US" sz="3000">
                <a:solidFill>
                  <a:schemeClr val="lt1"/>
                </a:solidFill>
                <a:highlight>
                  <a:srgbClr val="F04E53"/>
                </a:highlight>
              </a:rPr>
              <a:t>Launched in </a:t>
            </a:r>
            <a:r>
              <a:rPr lang="en-US" sz="3000">
                <a:solidFill>
                  <a:schemeClr val="lt1"/>
                </a:solidFill>
                <a:highlight>
                  <a:srgbClr val="F04E53"/>
                </a:highlight>
              </a:rPr>
              <a:t>2016 as a legacy of the London 2012 Paralympic Games</a:t>
            </a:r>
            <a:endParaRPr/>
          </a:p>
          <a:p>
            <a:pPr indent="-152400" lvl="0" marL="342900" rtl="0" algn="l">
              <a:lnSpc>
                <a:spcPct val="90000"/>
              </a:lnSpc>
              <a:spcBef>
                <a:spcPts val="1500"/>
              </a:spcBef>
              <a:spcAft>
                <a:spcPts val="0"/>
              </a:spcAft>
              <a:buClr>
                <a:srgbClr val="262626"/>
              </a:buClr>
              <a:buSzPts val="3000"/>
              <a:buNone/>
            </a:pPr>
            <a:r>
              <a:t/>
            </a:r>
            <a:endParaRPr sz="3000">
              <a:solidFill>
                <a:schemeClr val="lt1"/>
              </a:solidFill>
            </a:endParaRPr>
          </a:p>
          <a:p>
            <a:pPr indent="-342900" lvl="0" marL="342900" rtl="0" algn="l">
              <a:lnSpc>
                <a:spcPct val="90000"/>
              </a:lnSpc>
              <a:spcBef>
                <a:spcPts val="1500"/>
              </a:spcBef>
              <a:spcAft>
                <a:spcPts val="0"/>
              </a:spcAft>
              <a:buClr>
                <a:srgbClr val="262626"/>
              </a:buClr>
              <a:buSzPts val="3000"/>
              <a:buChar char="•"/>
            </a:pPr>
            <a:r>
              <a:rPr lang="en-US" sz="3000"/>
              <a:t>Based on Queen Elizabeth Olympic Park, at UCL’s new East London campus. </a:t>
            </a:r>
            <a:endParaRPr/>
          </a:p>
          <a:p>
            <a:pPr indent="-152400" lvl="0" marL="342900" rtl="0" algn="l">
              <a:lnSpc>
                <a:spcPct val="90000"/>
              </a:lnSpc>
              <a:spcBef>
                <a:spcPts val="1500"/>
              </a:spcBef>
              <a:spcAft>
                <a:spcPts val="0"/>
              </a:spcAft>
              <a:buClr>
                <a:srgbClr val="262626"/>
              </a:buClr>
              <a:buSzPts val="3000"/>
              <a:buNone/>
            </a:pPr>
            <a:r>
              <a:t/>
            </a:r>
            <a:endParaRPr sz="3000"/>
          </a:p>
          <a:p>
            <a:pPr indent="-342900" lvl="0" marL="342900" rtl="0" algn="l">
              <a:lnSpc>
                <a:spcPct val="90000"/>
              </a:lnSpc>
              <a:spcBef>
                <a:spcPts val="1500"/>
              </a:spcBef>
              <a:spcAft>
                <a:spcPts val="0"/>
              </a:spcAft>
              <a:buClr>
                <a:srgbClr val="262626"/>
              </a:buClr>
              <a:buSzPts val="3000"/>
              <a:buChar char="•"/>
            </a:pPr>
            <a:r>
              <a:rPr lang="en-US" sz="3000"/>
              <a:t>Develop homegrown technologies alongside new knowledge and research.</a:t>
            </a:r>
            <a:endParaRPr/>
          </a:p>
          <a:p>
            <a:pPr indent="-152400" lvl="0" marL="342900" rtl="0" algn="l">
              <a:lnSpc>
                <a:spcPct val="90000"/>
              </a:lnSpc>
              <a:spcBef>
                <a:spcPts val="1500"/>
              </a:spcBef>
              <a:spcAft>
                <a:spcPts val="0"/>
              </a:spcAft>
              <a:buClr>
                <a:srgbClr val="262626"/>
              </a:buClr>
              <a:buSzPts val="3000"/>
              <a:buNone/>
            </a:pPr>
            <a:r>
              <a:t/>
            </a:r>
            <a:endParaRPr sz="3000"/>
          </a:p>
          <a:p>
            <a:pPr indent="-342900" lvl="0" marL="342900" rtl="0" algn="l">
              <a:lnSpc>
                <a:spcPct val="90000"/>
              </a:lnSpc>
              <a:spcBef>
                <a:spcPts val="1500"/>
              </a:spcBef>
              <a:spcAft>
                <a:spcPts val="0"/>
              </a:spcAft>
              <a:buClr>
                <a:srgbClr val="262626"/>
              </a:buClr>
              <a:buSzPts val="3000"/>
              <a:buChar char="•"/>
            </a:pPr>
            <a:r>
              <a:rPr lang="en-US" sz="3000"/>
              <a:t>Deliver accelerators and market shaping initiatives.</a:t>
            </a:r>
            <a:endParaRPr/>
          </a:p>
          <a:p>
            <a:pPr indent="-152400" lvl="0" marL="342900" rtl="0" algn="l">
              <a:lnSpc>
                <a:spcPct val="90000"/>
              </a:lnSpc>
              <a:spcBef>
                <a:spcPts val="1500"/>
              </a:spcBef>
              <a:spcAft>
                <a:spcPts val="0"/>
              </a:spcAft>
              <a:buClr>
                <a:srgbClr val="262626"/>
              </a:buClr>
              <a:buSzPts val="3000"/>
              <a:buNone/>
            </a:pPr>
            <a:r>
              <a:t/>
            </a:r>
            <a:endParaRPr sz="3000"/>
          </a:p>
          <a:p>
            <a:pPr indent="-342900" lvl="0" marL="342900" rtl="0" algn="l">
              <a:lnSpc>
                <a:spcPct val="90000"/>
              </a:lnSpc>
              <a:spcBef>
                <a:spcPts val="1500"/>
              </a:spcBef>
              <a:spcAft>
                <a:spcPts val="0"/>
              </a:spcAft>
              <a:buClr>
                <a:srgbClr val="262626"/>
              </a:buClr>
              <a:buSzPts val="3000"/>
              <a:buChar char="•"/>
            </a:pPr>
            <a:r>
              <a:rPr lang="en-US" sz="3000"/>
              <a:t>Build ecosystems with a focus on low-and middle-income countries.</a:t>
            </a:r>
            <a:endParaRPr/>
          </a:p>
        </p:txBody>
      </p:sp>
      <p:pic>
        <p:nvPicPr>
          <p:cNvPr descr="A red metal structure next to a body of water&#10;In Queen Elizabeth Park London" id="802" name="Google Shape;802;g31195987710_14_18"/>
          <p:cNvPicPr preferRelativeResize="0"/>
          <p:nvPr/>
        </p:nvPicPr>
        <p:blipFill rotWithShape="1">
          <a:blip r:embed="rId3">
            <a:alphaModFix/>
          </a:blip>
          <a:srcRect b="0" l="0" r="0" t="0"/>
          <a:stretch/>
        </p:blipFill>
        <p:spPr>
          <a:xfrm>
            <a:off x="9125562" y="1770610"/>
            <a:ext cx="8731306" cy="790137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31195987710_14_24"/>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AT2030</a:t>
            </a:r>
            <a:endParaRPr/>
          </a:p>
        </p:txBody>
      </p:sp>
      <p:sp>
        <p:nvSpPr>
          <p:cNvPr id="808" name="Google Shape;808;g31195987710_14_24"/>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809" name="Google Shape;809;g31195987710_14_24"/>
          <p:cNvPicPr preferRelativeResize="0"/>
          <p:nvPr/>
        </p:nvPicPr>
        <p:blipFill rotWithShape="1">
          <a:blip r:embed="rId3">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810" name="Google Shape;810;g31195987710_14_24"/>
          <p:cNvPicPr preferRelativeResize="0"/>
          <p:nvPr/>
        </p:nvPicPr>
        <p:blipFill rotWithShape="1">
          <a:blip r:embed="rId4">
            <a:alphaModFix/>
          </a:blip>
          <a:srcRect b="0" l="0" r="0" t="0"/>
          <a:stretch/>
        </p:blipFill>
        <p:spPr>
          <a:xfrm>
            <a:off x="12471518" y="324039"/>
            <a:ext cx="1553786" cy="1033058"/>
          </a:xfrm>
          <a:prstGeom prst="rect">
            <a:avLst/>
          </a:prstGeom>
          <a:noFill/>
          <a:ln>
            <a:noFill/>
          </a:ln>
        </p:spPr>
      </p:pic>
      <p:sp>
        <p:nvSpPr>
          <p:cNvPr id="811" name="Google Shape;811;g31195987710_14_24"/>
          <p:cNvSpPr txBox="1"/>
          <p:nvPr/>
        </p:nvSpPr>
        <p:spPr>
          <a:xfrm>
            <a:off x="501231" y="2001012"/>
            <a:ext cx="17100900" cy="6197400"/>
          </a:xfrm>
          <a:prstGeom prst="rect">
            <a:avLst/>
          </a:prstGeom>
          <a:noFill/>
          <a:ln>
            <a:noFill/>
          </a:ln>
        </p:spPr>
        <p:txBody>
          <a:bodyPr anchorCtr="0" anchor="t" bIns="68550" lIns="137150" spcFirstLastPara="1" rIns="137150" wrap="square" tIns="68550">
            <a:noAutofit/>
          </a:bodyPr>
          <a:lstStyle/>
          <a:p>
            <a:pPr indent="0" lvl="0" marL="0" marR="0" rtl="0" algn="l">
              <a:lnSpc>
                <a:spcPct val="90000"/>
              </a:lnSpc>
              <a:spcBef>
                <a:spcPts val="0"/>
              </a:spcBef>
              <a:spcAft>
                <a:spcPts val="0"/>
              </a:spcAft>
              <a:buClr>
                <a:srgbClr val="F04E53"/>
              </a:buClr>
              <a:buSzPts val="7500"/>
              <a:buFont typeface="Arial"/>
              <a:buNone/>
            </a:pPr>
            <a:r>
              <a:rPr b="1" i="0" lang="en-US" sz="7500" u="none" cap="none" strike="noStrike">
                <a:solidFill>
                  <a:srgbClr val="F04E53"/>
                </a:solidFill>
                <a:latin typeface="Helvetica Neue"/>
                <a:ea typeface="Helvetica Neue"/>
                <a:cs typeface="Helvetica Neue"/>
                <a:sym typeface="Helvetica Neue"/>
              </a:rPr>
              <a:t>AT2030 tests ‘what works’ to improve access to life-changing Assistive Technology (AT) for all. We've reached 34 million people in 61 countries, driving a lifetime of potential.</a:t>
            </a:r>
            <a:endParaRPr sz="21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g31195987710_14_32"/>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AT2030 V3 priority countries </a:t>
            </a:r>
            <a:endParaRPr/>
          </a:p>
        </p:txBody>
      </p:sp>
      <p:sp>
        <p:nvSpPr>
          <p:cNvPr id="817" name="Google Shape;817;g31195987710_14_32"/>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818" name="Google Shape;818;g31195987710_14_32"/>
          <p:cNvPicPr preferRelativeResize="0"/>
          <p:nvPr/>
        </p:nvPicPr>
        <p:blipFill rotWithShape="1">
          <a:blip r:embed="rId3">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819" name="Google Shape;819;g31195987710_14_32"/>
          <p:cNvPicPr preferRelativeResize="0"/>
          <p:nvPr/>
        </p:nvPicPr>
        <p:blipFill rotWithShape="1">
          <a:blip r:embed="rId4">
            <a:alphaModFix/>
          </a:blip>
          <a:srcRect b="0" l="0" r="0" t="0"/>
          <a:stretch/>
        </p:blipFill>
        <p:spPr>
          <a:xfrm>
            <a:off x="12471518" y="324039"/>
            <a:ext cx="1553786" cy="1033058"/>
          </a:xfrm>
          <a:prstGeom prst="rect">
            <a:avLst/>
          </a:prstGeom>
          <a:noFill/>
          <a:ln>
            <a:noFill/>
          </a:ln>
        </p:spPr>
      </p:pic>
      <p:pic>
        <p:nvPicPr>
          <p:cNvPr descr="A world map showing priority countries" id="820" name="Google Shape;820;g31195987710_14_32"/>
          <p:cNvPicPr preferRelativeResize="0"/>
          <p:nvPr/>
        </p:nvPicPr>
        <p:blipFill rotWithShape="1">
          <a:blip r:embed="rId5">
            <a:alphaModFix/>
          </a:blip>
          <a:srcRect b="0" l="0" r="0" t="0"/>
          <a:stretch/>
        </p:blipFill>
        <p:spPr>
          <a:xfrm>
            <a:off x="433773" y="1632645"/>
            <a:ext cx="14160384" cy="7447409"/>
          </a:xfrm>
          <a:prstGeom prst="rect">
            <a:avLst/>
          </a:prstGeom>
          <a:noFill/>
          <a:ln cap="flat" cmpd="sng" w="38100">
            <a:solidFill>
              <a:srgbClr val="F04E53"/>
            </a:solidFill>
            <a:prstDash val="solid"/>
            <a:round/>
            <a:headEnd len="sm" w="sm" type="none"/>
            <a:tailEnd len="sm" w="sm" type="none"/>
          </a:ln>
        </p:spPr>
      </p:pic>
      <p:sp>
        <p:nvSpPr>
          <p:cNvPr id="821" name="Google Shape;821;g31195987710_14_32"/>
          <p:cNvSpPr/>
          <p:nvPr/>
        </p:nvSpPr>
        <p:spPr>
          <a:xfrm>
            <a:off x="14795622" y="1632645"/>
            <a:ext cx="3183300" cy="8416800"/>
          </a:xfrm>
          <a:prstGeom prst="rect">
            <a:avLst/>
          </a:prstGeom>
          <a:noFill/>
          <a:ln cap="flat" cmpd="sng" w="38100">
            <a:solidFill>
              <a:srgbClr val="F04E53"/>
            </a:solidFill>
            <a:prstDash val="solid"/>
            <a:round/>
            <a:headEnd len="sm" w="sm" type="none"/>
            <a:tailEnd len="sm" w="sm" type="none"/>
          </a:ln>
        </p:spPr>
        <p:txBody>
          <a:bodyPr anchorCtr="0" anchor="t" bIns="0" lIns="0" spcFirstLastPara="1" rIns="0" wrap="square" tIns="0">
            <a:noAutofit/>
          </a:bodyPr>
          <a:lstStyle/>
          <a:p>
            <a:pPr indent="-228600" lvl="0" marL="533400" marR="0" rtl="0" algn="l">
              <a:lnSpc>
                <a:spcPct val="90000"/>
              </a:lnSpc>
              <a:spcBef>
                <a:spcPts val="0"/>
              </a:spcBef>
              <a:spcAft>
                <a:spcPts val="0"/>
              </a:spcAft>
              <a:buClr>
                <a:schemeClr val="dk1"/>
              </a:buClr>
              <a:buSzPts val="300"/>
              <a:buFont typeface="Arial"/>
              <a:buNone/>
            </a:pPr>
            <a:r>
              <a:t/>
            </a:r>
            <a:endParaRPr b="1" i="0" sz="300" u="sng" cap="none" strike="noStrike">
              <a:solidFill>
                <a:schemeClr val="dk1"/>
              </a:solidFill>
              <a:latin typeface="Helvetica Neue"/>
              <a:ea typeface="Helvetica Neue"/>
              <a:cs typeface="Helvetica Neue"/>
              <a:sym typeface="Helvetica Neue"/>
            </a:endParaRPr>
          </a:p>
          <a:p>
            <a:pPr indent="-228600" lvl="0" marL="533400" marR="0" rtl="0" algn="l">
              <a:lnSpc>
                <a:spcPct val="90000"/>
              </a:lnSpc>
              <a:spcBef>
                <a:spcPts val="1500"/>
              </a:spcBef>
              <a:spcAft>
                <a:spcPts val="0"/>
              </a:spcAft>
              <a:buClr>
                <a:schemeClr val="dk1"/>
              </a:buClr>
              <a:buSzPts val="2100"/>
              <a:buFont typeface="Arial"/>
              <a:buNone/>
            </a:pPr>
            <a:r>
              <a:rPr b="1" i="0" lang="en-US" sz="2100" u="sng" cap="none" strike="noStrike">
                <a:solidFill>
                  <a:schemeClr val="dk1"/>
                </a:solidFill>
                <a:latin typeface="Helvetica Neue"/>
                <a:ea typeface="Helvetica Neue"/>
                <a:cs typeface="Helvetica Neue"/>
                <a:sym typeface="Helvetica Neue"/>
              </a:rPr>
              <a:t>ASIA</a:t>
            </a:r>
            <a:endParaRPr sz="2100"/>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Indonesia</a:t>
            </a:r>
            <a:endParaRPr sz="2100"/>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India</a:t>
            </a:r>
            <a:r>
              <a:rPr b="0" i="1" lang="en-US" sz="1600" u="none" cap="none" strike="noStrike">
                <a:solidFill>
                  <a:schemeClr val="dk1"/>
                </a:solidFill>
                <a:latin typeface="Helvetica Neue"/>
                <a:ea typeface="Helvetica Neue"/>
                <a:cs typeface="Helvetica Neue"/>
                <a:sym typeface="Helvetica Neue"/>
              </a:rPr>
              <a:t> (Regional Hub)</a:t>
            </a:r>
            <a:endParaRPr b="0" i="1" sz="500" u="none" cap="none" strike="noStrike">
              <a:solidFill>
                <a:schemeClr val="dk1"/>
              </a:solidFill>
              <a:latin typeface="Helvetica Neue"/>
              <a:ea typeface="Helvetica Neue"/>
              <a:cs typeface="Helvetica Neue"/>
              <a:sym typeface="Helvetica Neue"/>
            </a:endParaRPr>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South Asia</a:t>
            </a:r>
            <a:br>
              <a:rPr b="0" i="0" lang="en-US" sz="2100" u="none" cap="none" strike="noStrike">
                <a:solidFill>
                  <a:schemeClr val="dk1"/>
                </a:solidFill>
                <a:latin typeface="Helvetica Neue"/>
                <a:ea typeface="Helvetica Neue"/>
                <a:cs typeface="Helvetica Neue"/>
                <a:sym typeface="Helvetica Neue"/>
              </a:rPr>
            </a:br>
            <a:endParaRPr b="0" i="0" sz="2100" u="none" cap="none" strike="noStrike">
              <a:solidFill>
                <a:schemeClr val="dk1"/>
              </a:solidFill>
              <a:latin typeface="Helvetica Neue"/>
              <a:ea typeface="Helvetica Neue"/>
              <a:cs typeface="Helvetica Neue"/>
              <a:sym typeface="Helvetica Neue"/>
            </a:endParaRPr>
          </a:p>
          <a:p>
            <a:pPr indent="-228600" lvl="0" marL="533400" marR="0" rtl="0" algn="l">
              <a:lnSpc>
                <a:spcPct val="90000"/>
              </a:lnSpc>
              <a:spcBef>
                <a:spcPts val="1500"/>
              </a:spcBef>
              <a:spcAft>
                <a:spcPts val="0"/>
              </a:spcAft>
              <a:buClr>
                <a:schemeClr val="dk1"/>
              </a:buClr>
              <a:buSzPts val="2100"/>
              <a:buFont typeface="Arial"/>
              <a:buNone/>
            </a:pPr>
            <a:r>
              <a:rPr b="1" i="0" lang="en-US" sz="2100" u="sng" cap="none" strike="noStrike">
                <a:solidFill>
                  <a:schemeClr val="dk1"/>
                </a:solidFill>
                <a:latin typeface="Helvetica Neue"/>
                <a:ea typeface="Helvetica Neue"/>
                <a:cs typeface="Helvetica Neue"/>
                <a:sym typeface="Helvetica Neue"/>
              </a:rPr>
              <a:t>AFRICA</a:t>
            </a:r>
            <a:endParaRPr sz="2100"/>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Kenya </a:t>
            </a:r>
            <a:endParaRPr sz="2100"/>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Rwanda </a:t>
            </a:r>
            <a:r>
              <a:rPr b="0" i="1" lang="en-US" sz="1700" u="none" cap="none" strike="noStrike">
                <a:solidFill>
                  <a:schemeClr val="dk1"/>
                </a:solidFill>
                <a:latin typeface="Helvetica Neue"/>
                <a:ea typeface="Helvetica Neue"/>
                <a:cs typeface="Helvetica Neue"/>
                <a:sym typeface="Helvetica Neue"/>
              </a:rPr>
              <a:t>(Regional Hub)</a:t>
            </a:r>
            <a:endParaRPr sz="2100"/>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Ethiopia</a:t>
            </a:r>
            <a:endParaRPr sz="2100"/>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Tanzania</a:t>
            </a:r>
            <a:endParaRPr sz="2100"/>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Malawi</a:t>
            </a:r>
            <a:endParaRPr sz="2100"/>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Sierra Leone </a:t>
            </a:r>
            <a:endParaRPr b="0" i="0" sz="2100" u="none" cap="none" strike="noStrike">
              <a:solidFill>
                <a:schemeClr val="dk1"/>
              </a:solidFill>
              <a:latin typeface="Helvetica Neue"/>
              <a:ea typeface="Helvetica Neue"/>
              <a:cs typeface="Helvetica Neue"/>
              <a:sym typeface="Helvetica Neue"/>
            </a:endParaRPr>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Ghana</a:t>
            </a:r>
            <a:endParaRPr sz="2100"/>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Liberia</a:t>
            </a:r>
            <a:endParaRPr sz="2100"/>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Nigeria</a:t>
            </a:r>
            <a:endParaRPr sz="2100"/>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South Africa </a:t>
            </a:r>
            <a:endParaRPr b="0" i="0" sz="2100" u="none" cap="none" strike="noStrike">
              <a:solidFill>
                <a:schemeClr val="dk1"/>
              </a:solidFill>
              <a:latin typeface="Helvetica Neue"/>
              <a:ea typeface="Helvetica Neue"/>
              <a:cs typeface="Helvetica Neue"/>
              <a:sym typeface="Helvetica Neue"/>
            </a:endParaRPr>
          </a:p>
          <a:p>
            <a:pPr indent="0" lvl="0" marL="304800" marR="0" rtl="0" algn="l">
              <a:lnSpc>
                <a:spcPct val="90000"/>
              </a:lnSpc>
              <a:spcBef>
                <a:spcPts val="1500"/>
              </a:spcBef>
              <a:spcAft>
                <a:spcPts val="0"/>
              </a:spcAft>
              <a:buClr>
                <a:schemeClr val="dk1"/>
              </a:buClr>
              <a:buSzPts val="2100"/>
              <a:buFont typeface="Arial"/>
              <a:buNone/>
            </a:pPr>
            <a:r>
              <a:rPr b="0" i="0" lang="en-US" sz="2100" u="none" cap="none" strike="noStrike">
                <a:solidFill>
                  <a:schemeClr val="dk1"/>
                </a:solidFill>
                <a:latin typeface="Helvetica Neue"/>
                <a:ea typeface="Helvetica Neue"/>
                <a:cs typeface="Helvetica Neue"/>
                <a:sym typeface="Helvetica Neue"/>
              </a:rPr>
              <a:t>Zimbabwe</a:t>
            </a:r>
            <a:endParaRPr sz="2100"/>
          </a:p>
          <a:p>
            <a:pPr indent="-228600" lvl="0" marL="533400" marR="0" rtl="0" algn="l">
              <a:lnSpc>
                <a:spcPct val="90000"/>
              </a:lnSpc>
              <a:spcBef>
                <a:spcPts val="1500"/>
              </a:spcBef>
              <a:spcAft>
                <a:spcPts val="0"/>
              </a:spcAft>
              <a:buClr>
                <a:schemeClr val="dk1"/>
              </a:buClr>
              <a:buSzPts val="4200"/>
              <a:buFont typeface="Arial"/>
              <a:buNone/>
            </a:pPr>
            <a:r>
              <a:t/>
            </a:r>
            <a:endParaRPr b="0" i="0" sz="42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g31195987710_14_41"/>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AT2030 V3 Outputs</a:t>
            </a:r>
            <a:endParaRPr/>
          </a:p>
        </p:txBody>
      </p:sp>
      <p:sp>
        <p:nvSpPr>
          <p:cNvPr id="827" name="Google Shape;827;g31195987710_14_41"/>
          <p:cNvSpPr txBox="1"/>
          <p:nvPr>
            <p:ph idx="1" type="body"/>
          </p:nvPr>
        </p:nvSpPr>
        <p:spPr>
          <a:xfrm>
            <a:off x="436418" y="2191832"/>
            <a:ext cx="16080000" cy="7320300"/>
          </a:xfrm>
          <a:prstGeom prst="rect">
            <a:avLst/>
          </a:prstGeom>
          <a:noFill/>
          <a:ln>
            <a:noFill/>
          </a:ln>
        </p:spPr>
        <p:txBody>
          <a:bodyPr anchorCtr="0" anchor="t" bIns="68550" lIns="137150" spcFirstLastPara="1" rIns="137150" wrap="square" tIns="68550">
            <a:normAutofit/>
          </a:bodyPr>
          <a:lstStyle/>
          <a:p>
            <a:pPr indent="-336550" lvl="0" marL="342900" rtl="0" algn="l">
              <a:lnSpc>
                <a:spcPct val="90000"/>
              </a:lnSpc>
              <a:spcBef>
                <a:spcPts val="0"/>
              </a:spcBef>
              <a:spcAft>
                <a:spcPts val="0"/>
              </a:spcAft>
              <a:buClr>
                <a:srgbClr val="262626"/>
              </a:buClr>
              <a:buSzPts val="3300"/>
              <a:buChar char="•"/>
            </a:pPr>
            <a:r>
              <a:rPr lang="en-US"/>
              <a:t>8 procurement pilots/frameworks at the country, regional and global level​</a:t>
            </a:r>
            <a:endParaRPr/>
          </a:p>
          <a:p>
            <a:pPr indent="-336550" lvl="0" marL="342900" rtl="0" algn="l">
              <a:lnSpc>
                <a:spcPct val="90000"/>
              </a:lnSpc>
              <a:spcBef>
                <a:spcPts val="1500"/>
              </a:spcBef>
              <a:spcAft>
                <a:spcPts val="0"/>
              </a:spcAft>
              <a:buClr>
                <a:srgbClr val="262626"/>
              </a:buClr>
              <a:buSzPts val="3300"/>
              <a:buChar char="•"/>
            </a:pPr>
            <a:r>
              <a:rPr lang="en-US"/>
              <a:t>22 innovation ecosystem development interventions​</a:t>
            </a:r>
            <a:endParaRPr/>
          </a:p>
          <a:p>
            <a:pPr indent="-336550" lvl="0" marL="342900" rtl="0" algn="l">
              <a:lnSpc>
                <a:spcPct val="90000"/>
              </a:lnSpc>
              <a:spcBef>
                <a:spcPts val="1500"/>
              </a:spcBef>
              <a:spcAft>
                <a:spcPts val="0"/>
              </a:spcAft>
              <a:buClr>
                <a:srgbClr val="262626"/>
              </a:buClr>
              <a:buSzPts val="3300"/>
              <a:buChar char="•"/>
            </a:pPr>
            <a:r>
              <a:rPr lang="en-US"/>
              <a:t>30 case studies produced​</a:t>
            </a:r>
            <a:endParaRPr/>
          </a:p>
          <a:p>
            <a:pPr indent="-336550" lvl="0" marL="342900" rtl="0" algn="l">
              <a:lnSpc>
                <a:spcPct val="90000"/>
              </a:lnSpc>
              <a:spcBef>
                <a:spcPts val="1500"/>
              </a:spcBef>
              <a:spcAft>
                <a:spcPts val="0"/>
              </a:spcAft>
              <a:buClr>
                <a:srgbClr val="262626"/>
              </a:buClr>
              <a:buSzPts val="3300"/>
              <a:buChar char="•"/>
            </a:pPr>
            <a:r>
              <a:rPr lang="en-US"/>
              <a:t>30 country-level strategies for disability inclusion and AT access​</a:t>
            </a:r>
            <a:endParaRPr/>
          </a:p>
          <a:p>
            <a:pPr indent="-336550" lvl="0" marL="342900" rtl="0" algn="l">
              <a:lnSpc>
                <a:spcPct val="90000"/>
              </a:lnSpc>
              <a:spcBef>
                <a:spcPts val="1500"/>
              </a:spcBef>
              <a:spcAft>
                <a:spcPts val="0"/>
              </a:spcAft>
              <a:buClr>
                <a:srgbClr val="262626"/>
              </a:buClr>
              <a:buSzPts val="3300"/>
              <a:buChar char="•"/>
            </a:pPr>
            <a:r>
              <a:rPr lang="en-US"/>
              <a:t>38 innovative ATs supported​</a:t>
            </a:r>
            <a:endParaRPr/>
          </a:p>
          <a:p>
            <a:pPr indent="-336550" lvl="0" marL="342900" rtl="0" algn="l">
              <a:lnSpc>
                <a:spcPct val="90000"/>
              </a:lnSpc>
              <a:spcBef>
                <a:spcPts val="1500"/>
              </a:spcBef>
              <a:spcAft>
                <a:spcPts val="0"/>
              </a:spcAft>
              <a:buClr>
                <a:srgbClr val="262626"/>
              </a:buClr>
              <a:buSzPts val="3300"/>
              <a:buChar char="•"/>
            </a:pPr>
            <a:r>
              <a:rPr lang="en-US"/>
              <a:t>50 partnerships supported to increase AT capacity​</a:t>
            </a:r>
            <a:endParaRPr/>
          </a:p>
          <a:p>
            <a:pPr indent="-336550" lvl="0" marL="342900" rtl="0" algn="l">
              <a:lnSpc>
                <a:spcPct val="90000"/>
              </a:lnSpc>
              <a:spcBef>
                <a:spcPts val="1500"/>
              </a:spcBef>
              <a:spcAft>
                <a:spcPts val="0"/>
              </a:spcAft>
              <a:buClr>
                <a:srgbClr val="262626"/>
              </a:buClr>
              <a:buSzPts val="3300"/>
              <a:buChar char="•"/>
            </a:pPr>
            <a:r>
              <a:rPr lang="en-US"/>
              <a:t>75 strategic tools developed to increase AT capacity​</a:t>
            </a:r>
            <a:endParaRPr/>
          </a:p>
          <a:p>
            <a:pPr indent="-336550" lvl="0" marL="342900" rtl="0" algn="l">
              <a:lnSpc>
                <a:spcPct val="90000"/>
              </a:lnSpc>
              <a:spcBef>
                <a:spcPts val="1500"/>
              </a:spcBef>
              <a:spcAft>
                <a:spcPts val="0"/>
              </a:spcAft>
              <a:buClr>
                <a:srgbClr val="262626"/>
              </a:buClr>
              <a:buSzPts val="3300"/>
              <a:buChar char="•"/>
            </a:pPr>
            <a:r>
              <a:rPr lang="en-US"/>
              <a:t>80 peer-reviewed journal articles published​</a:t>
            </a:r>
            <a:endParaRPr/>
          </a:p>
          <a:p>
            <a:pPr indent="-336550" lvl="0" marL="342900" rtl="0" algn="l">
              <a:lnSpc>
                <a:spcPct val="90000"/>
              </a:lnSpc>
              <a:spcBef>
                <a:spcPts val="1500"/>
              </a:spcBef>
              <a:spcAft>
                <a:spcPts val="0"/>
              </a:spcAft>
              <a:buClr>
                <a:srgbClr val="262626"/>
              </a:buClr>
              <a:buSzPts val="3300"/>
              <a:buChar char="•"/>
            </a:pPr>
            <a:r>
              <a:rPr lang="en-US"/>
              <a:t>120 influencing papers, answering critical research questions​</a:t>
            </a:r>
            <a:endParaRPr/>
          </a:p>
          <a:p>
            <a:pPr indent="-336550" lvl="0" marL="342900" rtl="0" algn="l">
              <a:lnSpc>
                <a:spcPct val="90000"/>
              </a:lnSpc>
              <a:spcBef>
                <a:spcPts val="1500"/>
              </a:spcBef>
              <a:spcAft>
                <a:spcPts val="0"/>
              </a:spcAft>
              <a:buClr>
                <a:srgbClr val="262626"/>
              </a:buClr>
              <a:buSzPts val="3300"/>
              <a:buChar char="•"/>
            </a:pPr>
            <a:r>
              <a:rPr lang="en-US"/>
              <a:t>220,000 downloads/views of publications/papers​</a:t>
            </a:r>
            <a:endParaRPr/>
          </a:p>
          <a:p>
            <a:pPr indent="-336550" lvl="0" marL="342900" rtl="0" algn="l">
              <a:lnSpc>
                <a:spcPct val="90000"/>
              </a:lnSpc>
              <a:spcBef>
                <a:spcPts val="1500"/>
              </a:spcBef>
              <a:spcAft>
                <a:spcPts val="0"/>
              </a:spcAft>
              <a:buClr>
                <a:srgbClr val="262626"/>
              </a:buClr>
              <a:buSzPts val="3300"/>
              <a:buChar char="•"/>
            </a:pPr>
            <a:r>
              <a:rPr lang="en-US"/>
              <a:t>100% (£31 million) in match funding (in cash or in-kind) through partnerships</a:t>
            </a:r>
            <a:endParaRPr/>
          </a:p>
        </p:txBody>
      </p:sp>
      <p:sp>
        <p:nvSpPr>
          <p:cNvPr id="828" name="Google Shape;828;g31195987710_14_41"/>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829" name="Google Shape;829;g31195987710_14_41"/>
          <p:cNvPicPr preferRelativeResize="0"/>
          <p:nvPr/>
        </p:nvPicPr>
        <p:blipFill rotWithShape="1">
          <a:blip r:embed="rId3">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830" name="Google Shape;830;g31195987710_14_41"/>
          <p:cNvPicPr preferRelativeResize="0"/>
          <p:nvPr/>
        </p:nvPicPr>
        <p:blipFill rotWithShape="1">
          <a:blip r:embed="rId4">
            <a:alphaModFix/>
          </a:blip>
          <a:srcRect b="0" l="0" r="0" t="0"/>
          <a:stretch/>
        </p:blipFill>
        <p:spPr>
          <a:xfrm>
            <a:off x="12471518" y="324039"/>
            <a:ext cx="1553786" cy="103305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g31195987710_14_49"/>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AT2030 V3 Outputs</a:t>
            </a:r>
            <a:endParaRPr/>
          </a:p>
        </p:txBody>
      </p:sp>
      <p:sp>
        <p:nvSpPr>
          <p:cNvPr id="836" name="Google Shape;836;g31195987710_14_49"/>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837" name="Google Shape;837;g31195987710_14_49"/>
          <p:cNvPicPr preferRelativeResize="0"/>
          <p:nvPr/>
        </p:nvPicPr>
        <p:blipFill rotWithShape="1">
          <a:blip r:embed="rId3">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838" name="Google Shape;838;g31195987710_14_49"/>
          <p:cNvPicPr preferRelativeResize="0"/>
          <p:nvPr/>
        </p:nvPicPr>
        <p:blipFill rotWithShape="1">
          <a:blip r:embed="rId4">
            <a:alphaModFix/>
          </a:blip>
          <a:srcRect b="0" l="0" r="0" t="0"/>
          <a:stretch/>
        </p:blipFill>
        <p:spPr>
          <a:xfrm>
            <a:off x="12471518" y="324039"/>
            <a:ext cx="1553786" cy="1033058"/>
          </a:xfrm>
          <a:prstGeom prst="rect">
            <a:avLst/>
          </a:prstGeom>
          <a:noFill/>
          <a:ln>
            <a:noFill/>
          </a:ln>
        </p:spPr>
      </p:pic>
      <p:sp>
        <p:nvSpPr>
          <p:cNvPr id="839" name="Google Shape;839;g31195987710_14_49"/>
          <p:cNvSpPr txBox="1"/>
          <p:nvPr/>
        </p:nvSpPr>
        <p:spPr>
          <a:xfrm>
            <a:off x="1069532" y="3520479"/>
            <a:ext cx="3751200" cy="3093900"/>
          </a:xfrm>
          <a:prstGeom prst="rect">
            <a:avLst/>
          </a:prstGeom>
          <a:solidFill>
            <a:srgbClr val="F04E53"/>
          </a:solidFill>
          <a:ln cap="flat" cmpd="sng" w="9525">
            <a:solidFill>
              <a:schemeClr val="lt1"/>
            </a:solidFill>
            <a:prstDash val="solid"/>
            <a:round/>
            <a:headEnd len="sm" w="sm" type="none"/>
            <a:tailEnd len="sm" w="sm" type="none"/>
          </a:ln>
        </p:spPr>
        <p:txBody>
          <a:bodyPr anchorCtr="0" anchor="t" bIns="68550" lIns="137150" spcFirstLastPara="1" rIns="137150" wrap="square" tIns="68550">
            <a:spAutoFit/>
          </a:bodyPr>
          <a:lstStyle/>
          <a:p>
            <a:pPr indent="0" lvl="0" marL="0" marR="0" rtl="0" algn="ctr">
              <a:spcBef>
                <a:spcPts val="0"/>
              </a:spcBef>
              <a:spcAft>
                <a:spcPts val="0"/>
              </a:spcAft>
              <a:buNone/>
            </a:pPr>
            <a:r>
              <a:rPr b="1" i="0" lang="en-US" sz="3000" u="none" cap="none" strike="noStrike">
                <a:solidFill>
                  <a:schemeClr val="lt1"/>
                </a:solidFill>
                <a:latin typeface="Arial"/>
                <a:ea typeface="Arial"/>
                <a:cs typeface="Arial"/>
                <a:sym typeface="Arial"/>
              </a:rPr>
              <a:t> </a:t>
            </a:r>
            <a:endParaRPr sz="2100"/>
          </a:p>
          <a:p>
            <a:pPr indent="0" lvl="0" marL="0" marR="0" rtl="0" algn="ctr">
              <a:spcBef>
                <a:spcPts val="0"/>
              </a:spcBef>
              <a:spcAft>
                <a:spcPts val="0"/>
              </a:spcAft>
              <a:buNone/>
            </a:pPr>
            <a:r>
              <a:rPr b="1" i="0" lang="en-US" sz="4200" u="none" cap="none" strike="noStrike">
                <a:solidFill>
                  <a:schemeClr val="lt1"/>
                </a:solidFill>
                <a:latin typeface="Arial"/>
                <a:ea typeface="Arial"/>
                <a:cs typeface="Arial"/>
                <a:sym typeface="Arial"/>
              </a:rPr>
              <a:t>30 </a:t>
            </a:r>
            <a:br>
              <a:rPr b="1" i="0" lang="en-US" sz="30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more AT innovations on track to scale</a:t>
            </a:r>
            <a:endParaRPr sz="2100"/>
          </a:p>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
        <p:nvSpPr>
          <p:cNvPr id="840" name="Google Shape;840;g31195987710_14_49"/>
          <p:cNvSpPr txBox="1"/>
          <p:nvPr/>
        </p:nvSpPr>
        <p:spPr>
          <a:xfrm>
            <a:off x="5133108" y="3543165"/>
            <a:ext cx="3751200" cy="3093900"/>
          </a:xfrm>
          <a:prstGeom prst="rect">
            <a:avLst/>
          </a:prstGeom>
          <a:solidFill>
            <a:srgbClr val="F04E53"/>
          </a:solidFill>
          <a:ln cap="flat" cmpd="sng" w="9525">
            <a:solidFill>
              <a:schemeClr val="lt1"/>
            </a:solidFill>
            <a:prstDash val="solid"/>
            <a:round/>
            <a:headEnd len="sm" w="sm" type="none"/>
            <a:tailEnd len="sm" w="sm" type="none"/>
          </a:ln>
        </p:spPr>
        <p:txBody>
          <a:bodyPr anchorCtr="0" anchor="t" bIns="68550" lIns="137150" spcFirstLastPara="1" rIns="137150" wrap="square" tIns="68550">
            <a:spAutoFit/>
          </a:bodyPr>
          <a:lstStyle/>
          <a:p>
            <a:pPr indent="0" lvl="0" marL="0" marR="0" rtl="0" algn="ctr">
              <a:spcBef>
                <a:spcPts val="0"/>
              </a:spcBef>
              <a:spcAft>
                <a:spcPts val="0"/>
              </a:spcAft>
              <a:buNone/>
            </a:pPr>
            <a:r>
              <a:t/>
            </a:r>
            <a:endParaRPr b="1" i="0" sz="30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rPr b="1" i="0" lang="en-US" sz="4200" u="none" cap="none" strike="noStrike">
                <a:solidFill>
                  <a:schemeClr val="lt1"/>
                </a:solidFill>
                <a:latin typeface="Arial"/>
                <a:ea typeface="Arial"/>
                <a:cs typeface="Arial"/>
                <a:sym typeface="Arial"/>
              </a:rPr>
              <a:t>15</a:t>
            </a:r>
            <a:r>
              <a:rPr b="0" i="0" lang="en-US" sz="2400" u="none" cap="none" strike="noStrike">
                <a:solidFill>
                  <a:schemeClr val="lt1"/>
                </a:solidFill>
                <a:latin typeface="Arial"/>
                <a:ea typeface="Arial"/>
                <a:cs typeface="Arial"/>
                <a:sym typeface="Arial"/>
              </a:rPr>
              <a:t> </a:t>
            </a:r>
            <a:br>
              <a:rPr b="0" i="0" lang="en-US" sz="24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more innovative service delivery models on track to scale</a:t>
            </a:r>
            <a:endParaRPr b="1" i="0" sz="24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t/>
            </a:r>
            <a:endParaRPr b="1" i="0" sz="24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t/>
            </a:r>
            <a:endParaRPr b="1" i="0" sz="2400" u="none" cap="none" strike="noStrike">
              <a:solidFill>
                <a:schemeClr val="lt1"/>
              </a:solidFill>
              <a:latin typeface="Arial"/>
              <a:ea typeface="Arial"/>
              <a:cs typeface="Arial"/>
              <a:sym typeface="Arial"/>
            </a:endParaRPr>
          </a:p>
        </p:txBody>
      </p:sp>
      <p:sp>
        <p:nvSpPr>
          <p:cNvPr id="841" name="Google Shape;841;g31195987710_14_49"/>
          <p:cNvSpPr txBox="1"/>
          <p:nvPr/>
        </p:nvSpPr>
        <p:spPr>
          <a:xfrm>
            <a:off x="13310754" y="3509954"/>
            <a:ext cx="3751200" cy="3093900"/>
          </a:xfrm>
          <a:prstGeom prst="rect">
            <a:avLst/>
          </a:prstGeom>
          <a:solidFill>
            <a:srgbClr val="F04E53"/>
          </a:solidFill>
          <a:ln cap="flat" cmpd="sng" w="9525">
            <a:solidFill>
              <a:schemeClr val="lt1"/>
            </a:solidFill>
            <a:prstDash val="solid"/>
            <a:round/>
            <a:headEnd len="sm" w="sm" type="none"/>
            <a:tailEnd len="sm" w="sm" type="none"/>
          </a:ln>
        </p:spPr>
        <p:txBody>
          <a:bodyPr anchorCtr="0" anchor="t" bIns="68550" lIns="137150" spcFirstLastPara="1" rIns="137150" wrap="square" tIns="68550">
            <a:spAutoFit/>
          </a:bodyPr>
          <a:lstStyle/>
          <a:p>
            <a:pPr indent="0" lvl="0" marL="0" marR="0" rtl="0" algn="ctr">
              <a:spcBef>
                <a:spcPts val="0"/>
              </a:spcBef>
              <a:spcAft>
                <a:spcPts val="0"/>
              </a:spcAft>
              <a:buNone/>
            </a:pPr>
            <a:r>
              <a:t/>
            </a:r>
            <a:endParaRPr b="1" i="0" sz="30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rPr b="1" i="0" lang="en-US" sz="4200" u="none" cap="none" strike="noStrike">
                <a:solidFill>
                  <a:schemeClr val="lt1"/>
                </a:solidFill>
                <a:latin typeface="Arial"/>
                <a:ea typeface="Arial"/>
                <a:cs typeface="Arial"/>
                <a:sym typeface="Arial"/>
              </a:rPr>
              <a:t>45</a:t>
            </a:r>
            <a:r>
              <a:rPr b="1" i="0" lang="en-US" sz="3000" u="none" cap="none" strike="noStrike">
                <a:solidFill>
                  <a:schemeClr val="lt1"/>
                </a:solidFill>
                <a:latin typeface="Arial"/>
                <a:ea typeface="Arial"/>
                <a:cs typeface="Arial"/>
                <a:sym typeface="Arial"/>
              </a:rPr>
              <a:t> </a:t>
            </a:r>
            <a:br>
              <a:rPr b="1" i="0" lang="en-US" sz="30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more countries or organisations implementing AT2030 funded ideas</a:t>
            </a:r>
            <a:endParaRPr sz="2100"/>
          </a:p>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
        <p:nvSpPr>
          <p:cNvPr id="842" name="Google Shape;842;g31195987710_14_49"/>
          <p:cNvSpPr txBox="1"/>
          <p:nvPr/>
        </p:nvSpPr>
        <p:spPr>
          <a:xfrm>
            <a:off x="9247178" y="3499428"/>
            <a:ext cx="3751200" cy="3093900"/>
          </a:xfrm>
          <a:prstGeom prst="rect">
            <a:avLst/>
          </a:prstGeom>
          <a:solidFill>
            <a:srgbClr val="F04E53"/>
          </a:solidFill>
          <a:ln cap="flat" cmpd="sng" w="9525">
            <a:solidFill>
              <a:schemeClr val="lt1"/>
            </a:solidFill>
            <a:prstDash val="solid"/>
            <a:round/>
            <a:headEnd len="sm" w="sm" type="none"/>
            <a:tailEnd len="sm" w="sm" type="none"/>
          </a:ln>
        </p:spPr>
        <p:txBody>
          <a:bodyPr anchorCtr="0" anchor="t" bIns="68550" lIns="137150" spcFirstLastPara="1" rIns="137150" wrap="square" tIns="68550">
            <a:spAutoFit/>
          </a:bodyPr>
          <a:lstStyle/>
          <a:p>
            <a:pPr indent="0" lvl="0" marL="0" marR="0" rtl="0" algn="ctr">
              <a:spcBef>
                <a:spcPts val="0"/>
              </a:spcBef>
              <a:spcAft>
                <a:spcPts val="0"/>
              </a:spcAft>
              <a:buNone/>
            </a:pPr>
            <a:r>
              <a:t/>
            </a:r>
            <a:endParaRPr b="1" i="0" sz="30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rPr b="1" i="0" lang="en-US" sz="4200" u="none" cap="none" strike="noStrike">
                <a:solidFill>
                  <a:schemeClr val="lt1"/>
                </a:solidFill>
                <a:latin typeface="Arial"/>
                <a:ea typeface="Arial"/>
                <a:cs typeface="Arial"/>
                <a:sym typeface="Arial"/>
              </a:rPr>
              <a:t>60</a:t>
            </a:r>
            <a:r>
              <a:rPr b="0" i="0" lang="en-US" sz="2400" u="none" cap="none" strike="noStrike">
                <a:solidFill>
                  <a:schemeClr val="lt1"/>
                </a:solidFill>
                <a:latin typeface="Arial"/>
                <a:ea typeface="Arial"/>
                <a:cs typeface="Arial"/>
                <a:sym typeface="Arial"/>
              </a:rPr>
              <a:t> </a:t>
            </a:r>
            <a:br>
              <a:rPr b="0" i="0" lang="en-US" sz="24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more AT Ventures supported for sustainable growth</a:t>
            </a:r>
            <a:endParaRPr sz="2100"/>
          </a:p>
          <a:p>
            <a:pPr indent="0" lvl="0" marL="0" marR="0" rtl="0" algn="ctr">
              <a:spcBef>
                <a:spcPts val="0"/>
              </a:spcBef>
              <a:spcAft>
                <a:spcPts val="0"/>
              </a:spcAft>
              <a:buNone/>
            </a:pPr>
            <a:r>
              <a:t/>
            </a:r>
            <a:endParaRPr b="1" i="0" sz="24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t/>
            </a:r>
            <a:endParaRPr b="1" i="0" sz="2400" u="none" cap="none" strike="noStrik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31195987710_14_60"/>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AT2030 Structure</a:t>
            </a:r>
            <a:endParaRPr/>
          </a:p>
        </p:txBody>
      </p:sp>
      <p:sp>
        <p:nvSpPr>
          <p:cNvPr id="848" name="Google Shape;848;g31195987710_14_60"/>
          <p:cNvSpPr/>
          <p:nvPr/>
        </p:nvSpPr>
        <p:spPr>
          <a:xfrm>
            <a:off x="353291" y="238991"/>
            <a:ext cx="166200" cy="7065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sp>
        <p:nvSpPr>
          <p:cNvPr id="849" name="Google Shape;849;g31195987710_14_60"/>
          <p:cNvSpPr/>
          <p:nvPr/>
        </p:nvSpPr>
        <p:spPr>
          <a:xfrm>
            <a:off x="0" y="9923318"/>
            <a:ext cx="18288000" cy="3636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sp>
        <p:nvSpPr>
          <p:cNvPr id="850" name="Google Shape;850;g31195987710_14_60"/>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851" name="Google Shape;851;g31195987710_14_60"/>
          <p:cNvPicPr preferRelativeResize="0"/>
          <p:nvPr/>
        </p:nvPicPr>
        <p:blipFill rotWithShape="1">
          <a:blip r:embed="rId3">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852" name="Google Shape;852;g31195987710_14_60"/>
          <p:cNvPicPr preferRelativeResize="0"/>
          <p:nvPr/>
        </p:nvPicPr>
        <p:blipFill rotWithShape="1">
          <a:blip r:embed="rId4">
            <a:alphaModFix/>
          </a:blip>
          <a:srcRect b="0" l="0" r="0" t="0"/>
          <a:stretch/>
        </p:blipFill>
        <p:spPr>
          <a:xfrm>
            <a:off x="12471518" y="324039"/>
            <a:ext cx="1553786" cy="1033058"/>
          </a:xfrm>
          <a:prstGeom prst="rect">
            <a:avLst/>
          </a:prstGeom>
          <a:noFill/>
          <a:ln>
            <a:noFill/>
          </a:ln>
        </p:spPr>
      </p:pic>
      <p:sp>
        <p:nvSpPr>
          <p:cNvPr id="853" name="Google Shape;853;g31195987710_14_60"/>
          <p:cNvSpPr txBox="1"/>
          <p:nvPr/>
        </p:nvSpPr>
        <p:spPr>
          <a:xfrm>
            <a:off x="807765" y="2077712"/>
            <a:ext cx="5393100" cy="1404000"/>
          </a:xfrm>
          <a:prstGeom prst="rect">
            <a:avLst/>
          </a:prstGeom>
          <a:solidFill>
            <a:srgbClr val="F04E53"/>
          </a:solidFill>
          <a:ln>
            <a:noFill/>
          </a:ln>
        </p:spPr>
        <p:txBody>
          <a:bodyPr anchorCtr="0" anchor="ctr" bIns="62850" lIns="62850" spcFirstLastPara="1" rIns="62850" wrap="square" tIns="62850">
            <a:noAutofit/>
          </a:bodyPr>
          <a:lstStyle/>
          <a:p>
            <a:pPr indent="0" lvl="0" marL="0" marR="0" rtl="0" algn="ctr">
              <a:spcBef>
                <a:spcPts val="0"/>
              </a:spcBef>
              <a:spcAft>
                <a:spcPts val="0"/>
              </a:spcAft>
              <a:buNone/>
            </a:pPr>
            <a:r>
              <a:rPr b="1" i="0" lang="en-US" sz="3000" u="none" cap="none" strike="noStrike">
                <a:solidFill>
                  <a:schemeClr val="lt1"/>
                </a:solidFill>
                <a:latin typeface="Helvetica Neue"/>
                <a:ea typeface="Helvetica Neue"/>
                <a:cs typeface="Helvetica Neue"/>
                <a:sym typeface="Helvetica Neue"/>
              </a:rPr>
              <a:t>Cluster 1: Include</a:t>
            </a:r>
            <a:endParaRPr b="0" i="0" sz="27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en-US" sz="3000" u="none" cap="none" strike="noStrike">
                <a:solidFill>
                  <a:schemeClr val="lt1"/>
                </a:solidFill>
                <a:latin typeface="Calibri"/>
                <a:ea typeface="Calibri"/>
                <a:cs typeface="Calibri"/>
                <a:sym typeface="Calibri"/>
              </a:rPr>
              <a:t> leadership &amp; engagement </a:t>
            </a:r>
            <a:endParaRPr b="0" i="0" sz="2700" u="none" cap="none" strike="noStrike">
              <a:solidFill>
                <a:schemeClr val="lt1"/>
              </a:solidFill>
              <a:latin typeface="Calibri"/>
              <a:ea typeface="Calibri"/>
              <a:cs typeface="Calibri"/>
              <a:sym typeface="Calibri"/>
            </a:endParaRPr>
          </a:p>
        </p:txBody>
      </p:sp>
      <p:sp>
        <p:nvSpPr>
          <p:cNvPr id="854" name="Google Shape;854;g31195987710_14_60"/>
          <p:cNvSpPr txBox="1"/>
          <p:nvPr/>
        </p:nvSpPr>
        <p:spPr>
          <a:xfrm>
            <a:off x="809782" y="3994661"/>
            <a:ext cx="15030000" cy="2754900"/>
          </a:xfrm>
          <a:prstGeom prst="rect">
            <a:avLst/>
          </a:prstGeom>
          <a:solidFill>
            <a:schemeClr val="lt1"/>
          </a:solidFill>
          <a:ln>
            <a:noFill/>
          </a:ln>
        </p:spPr>
        <p:txBody>
          <a:bodyPr anchorCtr="0" anchor="ctr" bIns="62850" lIns="62850" spcFirstLastPara="1" rIns="62850" wrap="square" tIns="62850">
            <a:noAutofit/>
          </a:bodyPr>
          <a:lstStyle/>
          <a:p>
            <a:pPr indent="0" lvl="0" marL="0" marR="0" rtl="0" algn="l">
              <a:spcBef>
                <a:spcPts val="0"/>
              </a:spcBef>
              <a:spcAft>
                <a:spcPts val="0"/>
              </a:spcAft>
              <a:buNone/>
            </a:pPr>
            <a:r>
              <a:rPr b="0" i="0" lang="en-US" sz="3600" u="none" cap="none" strike="noStrike">
                <a:solidFill>
                  <a:srgbClr val="262626"/>
                </a:solidFill>
                <a:latin typeface="Helvetica Neue"/>
                <a:ea typeface="Helvetica Neue"/>
                <a:cs typeface="Helvetica Neue"/>
                <a:sym typeface="Helvetica Neue"/>
              </a:rPr>
              <a:t>Amplifying stories and knowledge driving inclusion through partnerships, networks and DPOs. With advocacy and engagement across key sporting and cultural moments, we’ll empower for change in collaboration with AT users and the disability innovation community.</a:t>
            </a:r>
            <a:endParaRPr b="0" i="0" sz="3600" u="none" cap="none" strike="noStrike">
              <a:solidFill>
                <a:srgbClr val="262626"/>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d52ba82a47_0_21"/>
          <p:cNvSpPr txBox="1"/>
          <p:nvPr>
            <p:ph type="title"/>
          </p:nvPr>
        </p:nvSpPr>
        <p:spPr>
          <a:xfrm>
            <a:off x="685800" y="411957"/>
            <a:ext cx="12344400" cy="17145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t/>
            </a:r>
            <a:endParaRPr/>
          </a:p>
        </p:txBody>
      </p:sp>
      <p:sp>
        <p:nvSpPr>
          <p:cNvPr id="179" name="Google Shape;179;g2d52ba82a47_0_21"/>
          <p:cNvSpPr txBox="1"/>
          <p:nvPr>
            <p:ph idx="1" type="body"/>
          </p:nvPr>
        </p:nvSpPr>
        <p:spPr>
          <a:xfrm>
            <a:off x="685800" y="2400300"/>
            <a:ext cx="12344400" cy="6789000"/>
          </a:xfrm>
          <a:prstGeom prst="rect">
            <a:avLst/>
          </a:prstGeom>
          <a:noFill/>
          <a:ln>
            <a:noFill/>
          </a:ln>
        </p:spPr>
        <p:txBody>
          <a:bodyPr anchorCtr="0" anchor="t" bIns="68550" lIns="137150" spcFirstLastPara="1" rIns="137150" wrap="square" tIns="68550">
            <a:normAutofit/>
          </a:bodyPr>
          <a:lstStyle/>
          <a:p>
            <a:pPr indent="-76200" lvl="0" marL="342900" rtl="0" algn="l">
              <a:lnSpc>
                <a:spcPct val="90000"/>
              </a:lnSpc>
              <a:spcBef>
                <a:spcPts val="0"/>
              </a:spcBef>
              <a:spcAft>
                <a:spcPts val="0"/>
              </a:spcAft>
              <a:buClr>
                <a:schemeClr val="dk1"/>
              </a:buClr>
              <a:buSzPts val="4200"/>
              <a:buNone/>
            </a:pPr>
            <a:r>
              <a:t/>
            </a:r>
            <a:endParaRPr/>
          </a:p>
        </p:txBody>
      </p:sp>
      <p:pic>
        <p:nvPicPr>
          <p:cNvPr descr="Digital numbers art" id="180" name="Google Shape;180;g2d52ba82a47_0_21"/>
          <p:cNvPicPr preferRelativeResize="0"/>
          <p:nvPr/>
        </p:nvPicPr>
        <p:blipFill rotWithShape="1">
          <a:blip r:embed="rId3">
            <a:alphaModFix/>
          </a:blip>
          <a:srcRect b="598" l="0" r="0" t="15134"/>
          <a:stretch/>
        </p:blipFill>
        <p:spPr>
          <a:xfrm>
            <a:off x="0" y="1"/>
            <a:ext cx="18288000" cy="10287001"/>
          </a:xfrm>
          <a:prstGeom prst="rect">
            <a:avLst/>
          </a:prstGeom>
          <a:noFill/>
          <a:ln>
            <a:noFill/>
          </a:ln>
        </p:spPr>
      </p:pic>
      <p:sp>
        <p:nvSpPr>
          <p:cNvPr id="181" name="Google Shape;181;g2d52ba82a47_0_21"/>
          <p:cNvSpPr txBox="1"/>
          <p:nvPr/>
        </p:nvSpPr>
        <p:spPr>
          <a:xfrm>
            <a:off x="4494580" y="2927880"/>
            <a:ext cx="13330800" cy="6049200"/>
          </a:xfrm>
          <a:prstGeom prst="rect">
            <a:avLst/>
          </a:prstGeom>
          <a:solidFill>
            <a:schemeClr val="lt1">
              <a:alpha val="92160"/>
            </a:schemeClr>
          </a:solidFill>
          <a:ln>
            <a:noFill/>
          </a:ln>
        </p:spPr>
        <p:txBody>
          <a:bodyPr anchorCtr="0" anchor="t" bIns="68550" lIns="137150" spcFirstLastPara="1" rIns="137150" wrap="square" tIns="68550">
            <a:spAutoFit/>
          </a:bodyPr>
          <a:lstStyle/>
          <a:p>
            <a:pPr indent="0" lvl="0" marL="1066800" marR="0" rtl="0" algn="l">
              <a:spcBef>
                <a:spcPts val="0"/>
              </a:spcBef>
              <a:spcAft>
                <a:spcPts val="0"/>
              </a:spcAft>
              <a:buNone/>
            </a:pPr>
            <a:r>
              <a:rPr lang="en-US" sz="3600">
                <a:solidFill>
                  <a:srgbClr val="0A3041"/>
                </a:solidFill>
                <a:latin typeface="Arial"/>
                <a:ea typeface="Arial"/>
                <a:cs typeface="Arial"/>
                <a:sym typeface="Arial"/>
              </a:rPr>
              <a:t>It is not only relevant but also extremely urgent. I need that to be done today. African governments and local municipalities have never thought about the accessibility of cities for blind people. People have become accustomed to assisting blind people, but they do not consider our right to live independently and be included in the community. Transport is not affordable; streets are not accessible. From home to work, I face daily challenges. If I am not with a visual guide, I cannot live independently. </a:t>
            </a:r>
            <a:endParaRPr sz="2100"/>
          </a:p>
          <a:p>
            <a:pPr indent="0" lvl="0" marL="1066800" marR="0" rtl="0" algn="l">
              <a:spcBef>
                <a:spcPts val="0"/>
              </a:spcBef>
              <a:spcAft>
                <a:spcPts val="0"/>
              </a:spcAft>
              <a:buNone/>
            </a:pPr>
            <a:r>
              <a:t/>
            </a:r>
            <a:endParaRPr sz="3000">
              <a:solidFill>
                <a:srgbClr val="0A3041"/>
              </a:solidFill>
              <a:latin typeface="Arial"/>
              <a:ea typeface="Arial"/>
              <a:cs typeface="Arial"/>
              <a:sym typeface="Arial"/>
            </a:endParaRPr>
          </a:p>
          <a:p>
            <a:pPr indent="0" lvl="0" marL="1066800" marR="0" rtl="0" algn="l">
              <a:spcBef>
                <a:spcPts val="0"/>
              </a:spcBef>
              <a:spcAft>
                <a:spcPts val="0"/>
              </a:spcAft>
              <a:buNone/>
            </a:pPr>
            <a:r>
              <a:rPr lang="en-US" sz="3000">
                <a:solidFill>
                  <a:srgbClr val="0A3041"/>
                </a:solidFill>
                <a:latin typeface="Arial"/>
                <a:ea typeface="Arial"/>
                <a:cs typeface="Arial"/>
                <a:sym typeface="Arial"/>
              </a:rPr>
              <a:t>Abraham Mateta, AFUB.</a:t>
            </a:r>
            <a:endParaRPr sz="3000">
              <a:solidFill>
                <a:srgbClr val="0A3041"/>
              </a:solidFill>
              <a:latin typeface="Arial"/>
              <a:ea typeface="Arial"/>
              <a:cs typeface="Arial"/>
              <a:sym typeface="Arial"/>
            </a:endParaRPr>
          </a:p>
        </p:txBody>
      </p:sp>
      <p:pic>
        <p:nvPicPr>
          <p:cNvPr descr="Open quotation mark" id="182" name="Google Shape;182;g2d52ba82a47_0_21"/>
          <p:cNvPicPr preferRelativeResize="0"/>
          <p:nvPr/>
        </p:nvPicPr>
        <p:blipFill rotWithShape="1">
          <a:blip r:embed="rId4">
            <a:alphaModFix amt="70000"/>
          </a:blip>
          <a:srcRect b="0" l="0" r="0" t="0"/>
          <a:stretch/>
        </p:blipFill>
        <p:spPr>
          <a:xfrm>
            <a:off x="4659383" y="2971141"/>
            <a:ext cx="777085" cy="777085"/>
          </a:xfrm>
          <a:prstGeom prst="rect">
            <a:avLst/>
          </a:prstGeom>
          <a:noFill/>
          <a:ln>
            <a:noFill/>
          </a:ln>
        </p:spPr>
      </p:pic>
      <p:sp>
        <p:nvSpPr>
          <p:cNvPr id="183" name="Google Shape;183;g2d52ba82a47_0_21"/>
          <p:cNvSpPr/>
          <p:nvPr/>
        </p:nvSpPr>
        <p:spPr>
          <a:xfrm>
            <a:off x="892098" y="569742"/>
            <a:ext cx="16933200" cy="1046700"/>
          </a:xfrm>
          <a:prstGeom prst="snip2DiagRect">
            <a:avLst>
              <a:gd fmla="val 0" name="adj1"/>
              <a:gd fmla="val 16667" name="adj2"/>
            </a:avLst>
          </a:prstGeom>
          <a:solidFill>
            <a:schemeClr val="lt1">
              <a:alpha val="92160"/>
            </a:schemeClr>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b="1" lang="en-US" sz="4800">
                <a:solidFill>
                  <a:srgbClr val="0A3041"/>
                </a:solidFill>
                <a:latin typeface="Arial Rounded"/>
                <a:ea typeface="Arial Rounded"/>
                <a:cs typeface="Arial Rounded"/>
                <a:sym typeface="Arial Rounded"/>
              </a:rPr>
              <a:t>The Global State of Accessibility: a crisis on the horizon</a:t>
            </a:r>
            <a:endParaRPr sz="2100"/>
          </a:p>
        </p:txBody>
      </p:sp>
      <p:sp>
        <p:nvSpPr>
          <p:cNvPr id="184" name="Google Shape;184;g2d52ba82a47_0_21"/>
          <p:cNvSpPr txBox="1"/>
          <p:nvPr/>
        </p:nvSpPr>
        <p:spPr>
          <a:xfrm>
            <a:off x="14668004" y="9657293"/>
            <a:ext cx="4725600" cy="6003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1" lang="en-US" sz="3000">
                <a:solidFill>
                  <a:schemeClr val="lt1"/>
                </a:solidFill>
                <a:latin typeface="Play"/>
                <a:ea typeface="Play"/>
                <a:cs typeface="Play"/>
                <a:sym typeface="Play"/>
              </a:rPr>
              <a:t>#Accessibility2030</a:t>
            </a:r>
            <a:endParaRPr sz="3000">
              <a:solidFill>
                <a:schemeClr val="lt1"/>
              </a:solidFill>
              <a:latin typeface="Play"/>
              <a:ea typeface="Play"/>
              <a:cs typeface="Play"/>
              <a:sym typeface="Play"/>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g31195987710_14_81"/>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From Global to Local Action</a:t>
            </a:r>
            <a:endParaRPr/>
          </a:p>
        </p:txBody>
      </p:sp>
      <p:sp>
        <p:nvSpPr>
          <p:cNvPr id="860" name="Google Shape;860;g31195987710_14_81"/>
          <p:cNvSpPr/>
          <p:nvPr/>
        </p:nvSpPr>
        <p:spPr>
          <a:xfrm>
            <a:off x="353291" y="238991"/>
            <a:ext cx="166200" cy="7065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sp>
        <p:nvSpPr>
          <p:cNvPr id="861" name="Google Shape;861;g31195987710_14_81"/>
          <p:cNvSpPr/>
          <p:nvPr/>
        </p:nvSpPr>
        <p:spPr>
          <a:xfrm>
            <a:off x="0" y="9923318"/>
            <a:ext cx="18288000" cy="3636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sp>
        <p:nvSpPr>
          <p:cNvPr id="862" name="Google Shape;862;g31195987710_14_81"/>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863" name="Google Shape;863;g31195987710_14_81"/>
          <p:cNvPicPr preferRelativeResize="0"/>
          <p:nvPr/>
        </p:nvPicPr>
        <p:blipFill rotWithShape="1">
          <a:blip r:embed="rId3">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864" name="Google Shape;864;g31195987710_14_81"/>
          <p:cNvPicPr preferRelativeResize="0"/>
          <p:nvPr/>
        </p:nvPicPr>
        <p:blipFill rotWithShape="1">
          <a:blip r:embed="rId4">
            <a:alphaModFix/>
          </a:blip>
          <a:srcRect b="0" l="0" r="0" t="0"/>
          <a:stretch/>
        </p:blipFill>
        <p:spPr>
          <a:xfrm>
            <a:off x="12471518" y="324039"/>
            <a:ext cx="1553786" cy="1033058"/>
          </a:xfrm>
          <a:prstGeom prst="rect">
            <a:avLst/>
          </a:prstGeom>
          <a:noFill/>
          <a:ln>
            <a:noFill/>
          </a:ln>
        </p:spPr>
      </p:pic>
      <p:pic>
        <p:nvPicPr>
          <p:cNvPr descr="Image of a man using a wheelchair on a dusty steep road" id="865" name="Google Shape;865;g31195987710_14_81"/>
          <p:cNvPicPr preferRelativeResize="0"/>
          <p:nvPr/>
        </p:nvPicPr>
        <p:blipFill rotWithShape="1">
          <a:blip r:embed="rId5">
            <a:alphaModFix/>
          </a:blip>
          <a:srcRect b="0" l="0" r="0" t="0"/>
          <a:stretch/>
        </p:blipFill>
        <p:spPr>
          <a:xfrm>
            <a:off x="519546" y="1835192"/>
            <a:ext cx="16687798" cy="749082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g31195987710_14_91"/>
          <p:cNvSpPr/>
          <p:nvPr/>
        </p:nvSpPr>
        <p:spPr>
          <a:xfrm>
            <a:off x="5205606" y="9926975"/>
            <a:ext cx="13082400" cy="3600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sp>
        <p:nvSpPr>
          <p:cNvPr id="872" name="Google Shape;872;g31195987710_14_91"/>
          <p:cNvSpPr txBox="1"/>
          <p:nvPr/>
        </p:nvSpPr>
        <p:spPr>
          <a:xfrm>
            <a:off x="-42450" y="1334391"/>
            <a:ext cx="5515200" cy="8952900"/>
          </a:xfrm>
          <a:prstGeom prst="rect">
            <a:avLst/>
          </a:prstGeom>
          <a:solidFill>
            <a:srgbClr val="F04E53"/>
          </a:solidFill>
          <a:ln>
            <a:noFill/>
          </a:ln>
        </p:spPr>
        <p:txBody>
          <a:bodyPr anchorCtr="0" anchor="ctr" bIns="62850" lIns="62850" spcFirstLastPara="1" rIns="62850" wrap="square" tIns="628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sp>
        <p:nvSpPr>
          <p:cNvPr id="873" name="Google Shape;873;g31195987710_14_91"/>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From Global to Local Action</a:t>
            </a:r>
            <a:endParaRPr/>
          </a:p>
        </p:txBody>
      </p:sp>
      <p:sp>
        <p:nvSpPr>
          <p:cNvPr id="874" name="Google Shape;874;g31195987710_14_91"/>
          <p:cNvSpPr/>
          <p:nvPr/>
        </p:nvSpPr>
        <p:spPr>
          <a:xfrm>
            <a:off x="353291" y="238991"/>
            <a:ext cx="166200" cy="7065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sp>
        <p:nvSpPr>
          <p:cNvPr id="875" name="Google Shape;875;g31195987710_14_91"/>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876" name="Google Shape;876;g31195987710_14_91"/>
          <p:cNvPicPr preferRelativeResize="0"/>
          <p:nvPr/>
        </p:nvPicPr>
        <p:blipFill rotWithShape="1">
          <a:blip r:embed="rId3">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877" name="Google Shape;877;g31195987710_14_91"/>
          <p:cNvPicPr preferRelativeResize="0"/>
          <p:nvPr/>
        </p:nvPicPr>
        <p:blipFill rotWithShape="1">
          <a:blip r:embed="rId4">
            <a:alphaModFix/>
          </a:blip>
          <a:srcRect b="0" l="0" r="0" t="0"/>
          <a:stretch/>
        </p:blipFill>
        <p:spPr>
          <a:xfrm>
            <a:off x="12471518" y="324039"/>
            <a:ext cx="1553786" cy="1033058"/>
          </a:xfrm>
          <a:prstGeom prst="rect">
            <a:avLst/>
          </a:prstGeom>
          <a:noFill/>
          <a:ln>
            <a:noFill/>
          </a:ln>
        </p:spPr>
      </p:pic>
      <p:sp>
        <p:nvSpPr>
          <p:cNvPr id="878" name="Google Shape;878;g31195987710_14_91"/>
          <p:cNvSpPr/>
          <p:nvPr/>
        </p:nvSpPr>
        <p:spPr>
          <a:xfrm>
            <a:off x="2678547" y="1494596"/>
            <a:ext cx="2527200" cy="2525100"/>
          </a:xfrm>
          <a:prstGeom prst="ellipse">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3000" u="none" cap="none" strike="noStrike">
                <a:solidFill>
                  <a:schemeClr val="dk1"/>
                </a:solidFill>
                <a:latin typeface="Helvetica Neue"/>
                <a:ea typeface="Helvetica Neue"/>
                <a:cs typeface="Helvetica Neue"/>
                <a:sym typeface="Helvetica Neue"/>
              </a:rPr>
              <a:t>6 City Case Studies</a:t>
            </a:r>
            <a:endParaRPr sz="2100"/>
          </a:p>
        </p:txBody>
      </p:sp>
      <p:sp>
        <p:nvSpPr>
          <p:cNvPr id="879" name="Google Shape;879;g31195987710_14_91"/>
          <p:cNvSpPr/>
          <p:nvPr/>
        </p:nvSpPr>
        <p:spPr>
          <a:xfrm>
            <a:off x="2678547" y="7168917"/>
            <a:ext cx="2527200" cy="2525100"/>
          </a:xfrm>
          <a:prstGeom prst="ellipse">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3000" u="none" cap="none" strike="noStrike">
                <a:solidFill>
                  <a:schemeClr val="dk1"/>
                </a:solidFill>
                <a:latin typeface="Helvetica Neue"/>
                <a:ea typeface="Helvetica Neue"/>
                <a:cs typeface="Helvetica Neue"/>
                <a:sym typeface="Helvetica Neue"/>
              </a:rPr>
              <a:t>1 Global Action Report</a:t>
            </a:r>
            <a:endParaRPr sz="2100"/>
          </a:p>
        </p:txBody>
      </p:sp>
      <p:grpSp>
        <p:nvGrpSpPr>
          <p:cNvPr id="880" name="Google Shape;880;g31195987710_14_91"/>
          <p:cNvGrpSpPr/>
          <p:nvPr/>
        </p:nvGrpSpPr>
        <p:grpSpPr>
          <a:xfrm>
            <a:off x="2116693" y="3882932"/>
            <a:ext cx="3737381" cy="3378041"/>
            <a:chOff x="7054283" y="4249206"/>
            <a:chExt cx="2717700" cy="2456400"/>
          </a:xfrm>
        </p:grpSpPr>
        <p:sp>
          <p:nvSpPr>
            <p:cNvPr id="881" name="Google Shape;881;g31195987710_14_91"/>
            <p:cNvSpPr/>
            <p:nvPr/>
          </p:nvSpPr>
          <p:spPr>
            <a:xfrm>
              <a:off x="7462894" y="4574209"/>
              <a:ext cx="1837500" cy="1836000"/>
            </a:xfrm>
            <a:prstGeom prst="ellipse">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i="0" sz="3000" u="none" cap="none" strike="noStrike">
                <a:solidFill>
                  <a:schemeClr val="lt1"/>
                </a:solidFill>
                <a:latin typeface="Helvetica Neue"/>
                <a:ea typeface="Helvetica Neue"/>
                <a:cs typeface="Helvetica Neue"/>
                <a:sym typeface="Helvetica Neue"/>
              </a:endParaRPr>
            </a:p>
          </p:txBody>
        </p:sp>
        <p:sp>
          <p:nvSpPr>
            <p:cNvPr id="882" name="Google Shape;882;g31195987710_14_91"/>
            <p:cNvSpPr/>
            <p:nvPr/>
          </p:nvSpPr>
          <p:spPr>
            <a:xfrm>
              <a:off x="7054283" y="4249206"/>
              <a:ext cx="2717700" cy="2456400"/>
            </a:xfrm>
            <a:prstGeom prst="ellipse">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3000" u="none" cap="none" strike="noStrike">
                  <a:solidFill>
                    <a:schemeClr val="dk1"/>
                  </a:solidFill>
                  <a:latin typeface="Helvetica Neue"/>
                  <a:ea typeface="Helvetica Neue"/>
                  <a:cs typeface="Helvetica Neue"/>
                  <a:sym typeface="Helvetica Neue"/>
                </a:rPr>
                <a:t>1 </a:t>
              </a:r>
              <a:endParaRPr sz="2100"/>
            </a:p>
            <a:p>
              <a:pPr indent="0" lvl="0" marL="0" marR="0" rtl="0" algn="ctr">
                <a:spcBef>
                  <a:spcPts val="0"/>
                </a:spcBef>
                <a:spcAft>
                  <a:spcPts val="0"/>
                </a:spcAft>
                <a:buNone/>
              </a:pPr>
              <a:r>
                <a:rPr b="1" i="0" lang="en-US" sz="3000" u="none" cap="none" strike="noStrike">
                  <a:solidFill>
                    <a:schemeClr val="dk1"/>
                  </a:solidFill>
                  <a:latin typeface="Helvetica Neue"/>
                  <a:ea typeface="Helvetica Neue"/>
                  <a:cs typeface="Helvetica Neue"/>
                  <a:sym typeface="Helvetica Neue"/>
                </a:rPr>
                <a:t>Comparison Report</a:t>
              </a:r>
              <a:endParaRPr sz="2100"/>
            </a:p>
          </p:txBody>
        </p:sp>
      </p:grpSp>
      <p:sp>
        <p:nvSpPr>
          <p:cNvPr id="883" name="Google Shape;883;g31195987710_14_91"/>
          <p:cNvSpPr txBox="1"/>
          <p:nvPr/>
        </p:nvSpPr>
        <p:spPr>
          <a:xfrm>
            <a:off x="446175" y="1607928"/>
            <a:ext cx="1743900" cy="554100"/>
          </a:xfrm>
          <a:prstGeom prst="rect">
            <a:avLst/>
          </a:prstGeom>
          <a:solidFill>
            <a:schemeClr val="lt1"/>
          </a:solidFill>
          <a:ln cap="flat" cmpd="sng" w="9525">
            <a:solidFill>
              <a:srgbClr val="C00000"/>
            </a:solidFill>
            <a:prstDash val="solid"/>
            <a:round/>
            <a:headEnd len="sm" w="sm" type="none"/>
            <a:tailEnd len="sm" w="sm" type="none"/>
          </a:ln>
        </p:spPr>
        <p:txBody>
          <a:bodyPr anchorCtr="0" anchor="t" bIns="68550" lIns="137150" spcFirstLastPara="1" rIns="137150" wrap="square" tIns="68550">
            <a:spAutoFit/>
          </a:bodyPr>
          <a:lstStyle/>
          <a:p>
            <a:pPr indent="0" lvl="0" marL="0" marR="0" rtl="0" algn="l">
              <a:spcBef>
                <a:spcPts val="0"/>
              </a:spcBef>
              <a:spcAft>
                <a:spcPts val="0"/>
              </a:spcAft>
              <a:buNone/>
            </a:pPr>
            <a:r>
              <a:rPr b="1" i="0" lang="en-US" sz="2700" u="none" cap="none" strike="noStrike">
                <a:solidFill>
                  <a:schemeClr val="dk1"/>
                </a:solidFill>
                <a:latin typeface="Calibri"/>
                <a:ea typeface="Calibri"/>
                <a:cs typeface="Calibri"/>
                <a:sym typeface="Calibri"/>
              </a:rPr>
              <a:t>April 2020</a:t>
            </a:r>
            <a:endParaRPr sz="2100"/>
          </a:p>
        </p:txBody>
      </p:sp>
      <p:cxnSp>
        <p:nvCxnSpPr>
          <p:cNvPr id="884" name="Google Shape;884;g31195987710_14_91"/>
          <p:cNvCxnSpPr/>
          <p:nvPr/>
        </p:nvCxnSpPr>
        <p:spPr>
          <a:xfrm>
            <a:off x="1256630" y="2299610"/>
            <a:ext cx="0" cy="6282600"/>
          </a:xfrm>
          <a:prstGeom prst="straightConnector1">
            <a:avLst/>
          </a:prstGeom>
          <a:noFill/>
          <a:ln cap="flat" cmpd="sng" w="38100">
            <a:solidFill>
              <a:schemeClr val="lt1"/>
            </a:solidFill>
            <a:prstDash val="solid"/>
            <a:miter lim="800000"/>
            <a:headEnd len="sm" w="sm" type="none"/>
            <a:tailEnd len="med" w="med" type="triangle"/>
          </a:ln>
        </p:spPr>
      </p:cxnSp>
      <p:sp>
        <p:nvSpPr>
          <p:cNvPr id="885" name="Google Shape;885;g31195987710_14_91"/>
          <p:cNvSpPr txBox="1"/>
          <p:nvPr/>
        </p:nvSpPr>
        <p:spPr>
          <a:xfrm>
            <a:off x="274293" y="8729894"/>
            <a:ext cx="1964700" cy="969600"/>
          </a:xfrm>
          <a:prstGeom prst="rect">
            <a:avLst/>
          </a:prstGeom>
          <a:solidFill>
            <a:schemeClr val="lt1"/>
          </a:solidFill>
          <a:ln cap="flat" cmpd="sng" w="9525">
            <a:solidFill>
              <a:srgbClr val="C00000"/>
            </a:solidFill>
            <a:prstDash val="solid"/>
            <a:round/>
            <a:headEnd len="sm" w="sm" type="none"/>
            <a:tailEnd len="sm" w="sm" type="none"/>
          </a:ln>
        </p:spPr>
        <p:txBody>
          <a:bodyPr anchorCtr="0" anchor="t" bIns="68550" lIns="137150" spcFirstLastPara="1" rIns="137150" wrap="square" tIns="68550">
            <a:spAutoFit/>
          </a:bodyPr>
          <a:lstStyle/>
          <a:p>
            <a:pPr indent="0" lvl="0" marL="0" marR="0" rtl="0" algn="l">
              <a:spcBef>
                <a:spcPts val="0"/>
              </a:spcBef>
              <a:spcAft>
                <a:spcPts val="0"/>
              </a:spcAft>
              <a:buNone/>
            </a:pPr>
            <a:r>
              <a:rPr b="1" lang="en-US" sz="2700">
                <a:solidFill>
                  <a:schemeClr val="dk1"/>
                </a:solidFill>
                <a:latin typeface="Calibri"/>
                <a:ea typeface="Calibri"/>
                <a:cs typeface="Calibri"/>
                <a:sym typeface="Calibri"/>
              </a:rPr>
              <a:t>March 2024</a:t>
            </a:r>
            <a:endParaRPr sz="2100"/>
          </a:p>
        </p:txBody>
      </p:sp>
      <p:pic>
        <p:nvPicPr>
          <p:cNvPr descr="Map of the world showing the 6 case study cities, Medellin, Freetown, Nairobi, Varanasi, Ulaanbaatar, Surakarta" id="886" name="Google Shape;886;g31195987710_14_91"/>
          <p:cNvPicPr preferRelativeResize="0"/>
          <p:nvPr/>
        </p:nvPicPr>
        <p:blipFill rotWithShape="1">
          <a:blip r:embed="rId5">
            <a:alphaModFix/>
          </a:blip>
          <a:srcRect b="0" l="0" r="0" t="0"/>
          <a:stretch/>
        </p:blipFill>
        <p:spPr>
          <a:xfrm>
            <a:off x="5591438" y="1730538"/>
            <a:ext cx="12577682" cy="797258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descr="Diagram showing the three elements of who we worked with on this research, people, practice and policy. " id="891" name="Google Shape;891;g31195987710_14_111"/>
          <p:cNvPicPr preferRelativeResize="0"/>
          <p:nvPr/>
        </p:nvPicPr>
        <p:blipFill rotWithShape="1">
          <a:blip r:embed="rId3">
            <a:alphaModFix/>
          </a:blip>
          <a:srcRect b="0" l="0" r="0" t="0"/>
          <a:stretch/>
        </p:blipFill>
        <p:spPr>
          <a:xfrm>
            <a:off x="775118" y="1059945"/>
            <a:ext cx="8299670" cy="8539438"/>
          </a:xfrm>
          <a:prstGeom prst="rect">
            <a:avLst/>
          </a:prstGeom>
          <a:noFill/>
          <a:ln>
            <a:noFill/>
          </a:ln>
        </p:spPr>
      </p:pic>
      <p:sp>
        <p:nvSpPr>
          <p:cNvPr id="892" name="Google Shape;892;g31195987710_14_111"/>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From Global to Local Action</a:t>
            </a:r>
            <a:endParaRPr/>
          </a:p>
        </p:txBody>
      </p:sp>
      <p:sp>
        <p:nvSpPr>
          <p:cNvPr id="893" name="Google Shape;893;g31195987710_14_111"/>
          <p:cNvSpPr/>
          <p:nvPr/>
        </p:nvSpPr>
        <p:spPr>
          <a:xfrm>
            <a:off x="353291" y="238991"/>
            <a:ext cx="166200" cy="7065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894" name="Google Shape;894;g31195987710_14_111"/>
          <p:cNvSpPr/>
          <p:nvPr/>
        </p:nvSpPr>
        <p:spPr>
          <a:xfrm>
            <a:off x="0" y="9923318"/>
            <a:ext cx="18288000" cy="3636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895" name="Google Shape;895;g31195987710_14_111"/>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896" name="Google Shape;896;g31195987710_14_111"/>
          <p:cNvPicPr preferRelativeResize="0"/>
          <p:nvPr/>
        </p:nvPicPr>
        <p:blipFill rotWithShape="1">
          <a:blip r:embed="rId4">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897" name="Google Shape;897;g31195987710_14_111"/>
          <p:cNvPicPr preferRelativeResize="0"/>
          <p:nvPr/>
        </p:nvPicPr>
        <p:blipFill rotWithShape="1">
          <a:blip r:embed="rId5">
            <a:alphaModFix/>
          </a:blip>
          <a:srcRect b="0" l="0" r="0" t="0"/>
          <a:stretch/>
        </p:blipFill>
        <p:spPr>
          <a:xfrm>
            <a:off x="12471518" y="324039"/>
            <a:ext cx="1553786" cy="1033058"/>
          </a:xfrm>
          <a:prstGeom prst="rect">
            <a:avLst/>
          </a:prstGeom>
          <a:noFill/>
          <a:ln>
            <a:noFill/>
          </a:ln>
        </p:spPr>
      </p:pic>
      <p:sp>
        <p:nvSpPr>
          <p:cNvPr id="898" name="Google Shape;898;g31195987710_14_111"/>
          <p:cNvSpPr/>
          <p:nvPr/>
        </p:nvSpPr>
        <p:spPr>
          <a:xfrm>
            <a:off x="3764735" y="3473916"/>
            <a:ext cx="2481300" cy="2585400"/>
          </a:xfrm>
          <a:prstGeom prst="ellipse">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200"/>
              <a:buFont typeface="Helvetica Neue"/>
              <a:buNone/>
            </a:pPr>
            <a:r>
              <a:rPr b="1" i="0" lang="en-US" sz="4200" u="none" cap="none" strike="noStrike">
                <a:solidFill>
                  <a:srgbClr val="FFFFFF"/>
                </a:solidFill>
                <a:latin typeface="Helvetica Neue"/>
                <a:ea typeface="Helvetica Neue"/>
                <a:cs typeface="Helvetica Neue"/>
                <a:sym typeface="Helvetica Neue"/>
              </a:rPr>
              <a:t>People</a:t>
            </a:r>
            <a:endParaRPr sz="2100"/>
          </a:p>
        </p:txBody>
      </p:sp>
      <p:sp>
        <p:nvSpPr>
          <p:cNvPr id="899" name="Google Shape;899;g31195987710_14_111"/>
          <p:cNvSpPr/>
          <p:nvPr/>
        </p:nvSpPr>
        <p:spPr>
          <a:xfrm>
            <a:off x="5525589" y="6517055"/>
            <a:ext cx="2356200" cy="2214000"/>
          </a:xfrm>
          <a:prstGeom prst="ellipse">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rPr b="1" i="0" lang="en-US" sz="3000" u="none" cap="none" strike="noStrike">
                <a:solidFill>
                  <a:srgbClr val="FFFFFF"/>
                </a:solidFill>
                <a:latin typeface="Helvetica Neue"/>
                <a:ea typeface="Helvetica Neue"/>
                <a:cs typeface="Helvetica Neue"/>
                <a:sym typeface="Helvetica Neue"/>
              </a:rPr>
              <a:t>Policy</a:t>
            </a:r>
            <a:endParaRPr sz="2100"/>
          </a:p>
        </p:txBody>
      </p:sp>
      <p:sp>
        <p:nvSpPr>
          <p:cNvPr id="900" name="Google Shape;900;g31195987710_14_111"/>
          <p:cNvSpPr txBox="1"/>
          <p:nvPr/>
        </p:nvSpPr>
        <p:spPr>
          <a:xfrm>
            <a:off x="9862052" y="2260055"/>
            <a:ext cx="7645500" cy="6892800"/>
          </a:xfrm>
          <a:prstGeom prst="rect">
            <a:avLst/>
          </a:prstGeom>
          <a:noFill/>
          <a:ln>
            <a:noFill/>
          </a:ln>
        </p:spPr>
        <p:txBody>
          <a:bodyPr anchorCtr="0" anchor="t" bIns="68550" lIns="137150" spcFirstLastPara="1" rIns="137150" wrap="square" tIns="68550">
            <a:spAutoFit/>
          </a:bodyPr>
          <a:lstStyle/>
          <a:p>
            <a:pPr indent="0" lvl="0" marL="0" marR="0" rtl="0" algn="ctr">
              <a:lnSpc>
                <a:spcPct val="90000"/>
              </a:lnSpc>
              <a:spcBef>
                <a:spcPts val="0"/>
              </a:spcBef>
              <a:spcAft>
                <a:spcPts val="0"/>
              </a:spcAft>
              <a:buNone/>
            </a:pPr>
            <a:r>
              <a:rPr b="1" lang="en-US" sz="9000">
                <a:solidFill>
                  <a:srgbClr val="FF0000"/>
                </a:solidFill>
                <a:latin typeface="Helvetica Neue"/>
                <a:ea typeface="Helvetica Neue"/>
                <a:cs typeface="Helvetica Neue"/>
                <a:sym typeface="Helvetica Neue"/>
              </a:rPr>
              <a:t>104</a:t>
            </a:r>
            <a:endParaRPr b="0" i="0" sz="3600" u="none" cap="none" strike="noStrike">
              <a:solidFill>
                <a:srgbClr val="FF0000"/>
              </a:solidFill>
              <a:latin typeface="Helvetica Neue"/>
              <a:ea typeface="Helvetica Neue"/>
              <a:cs typeface="Helvetica Neue"/>
              <a:sym typeface="Helvetica Neue"/>
            </a:endParaRPr>
          </a:p>
          <a:p>
            <a:pPr indent="0" lvl="0" marL="0" marR="0" rtl="0" algn="ctr">
              <a:lnSpc>
                <a:spcPct val="90000"/>
              </a:lnSpc>
              <a:spcBef>
                <a:spcPts val="1500"/>
              </a:spcBef>
              <a:spcAft>
                <a:spcPts val="0"/>
              </a:spcAft>
              <a:buNone/>
            </a:pPr>
            <a:r>
              <a:rPr b="0" i="0" lang="en-US" sz="4200" u="none" cap="none" strike="noStrike">
                <a:solidFill>
                  <a:srgbClr val="000000"/>
                </a:solidFill>
                <a:latin typeface="Helvetica Neue"/>
                <a:ea typeface="Helvetica Neue"/>
                <a:cs typeface="Helvetica Neue"/>
                <a:sym typeface="Helvetica Neue"/>
              </a:rPr>
              <a:t>persons with disabilities living in 6 cities</a:t>
            </a:r>
            <a:endParaRPr sz="2100"/>
          </a:p>
          <a:p>
            <a:pPr indent="0" lvl="0" marL="0" marR="0" rtl="0" algn="ctr">
              <a:lnSpc>
                <a:spcPct val="90000"/>
              </a:lnSpc>
              <a:spcBef>
                <a:spcPts val="1500"/>
              </a:spcBef>
              <a:spcAft>
                <a:spcPts val="0"/>
              </a:spcAft>
              <a:buNone/>
            </a:pPr>
            <a:r>
              <a:rPr b="0" i="0" lang="en-US" sz="4200" u="none" cap="none" strike="noStrike">
                <a:solidFill>
                  <a:srgbClr val="000000"/>
                </a:solidFill>
                <a:latin typeface="Helvetica Neue"/>
                <a:ea typeface="Helvetica Neue"/>
                <a:cs typeface="Helvetica Neue"/>
                <a:sym typeface="Helvetica Neue"/>
              </a:rPr>
              <a:t> </a:t>
            </a:r>
            <a:endParaRPr sz="2100"/>
          </a:p>
          <a:p>
            <a:pPr indent="0" lvl="0" marL="0" marR="0" rtl="0" algn="ctr">
              <a:lnSpc>
                <a:spcPct val="90000"/>
              </a:lnSpc>
              <a:spcBef>
                <a:spcPts val="1500"/>
              </a:spcBef>
              <a:spcAft>
                <a:spcPts val="0"/>
              </a:spcAft>
              <a:buNone/>
            </a:pPr>
            <a:r>
              <a:rPr b="1" lang="en-US" sz="9000">
                <a:solidFill>
                  <a:srgbClr val="FF0000"/>
                </a:solidFill>
                <a:latin typeface="Helvetica Neue"/>
                <a:ea typeface="Helvetica Neue"/>
                <a:cs typeface="Helvetica Neue"/>
                <a:sym typeface="Helvetica Neue"/>
              </a:rPr>
              <a:t>92</a:t>
            </a:r>
            <a:r>
              <a:rPr b="1" i="0" lang="en-US" sz="6000" u="none" cap="none" strike="noStrike">
                <a:solidFill>
                  <a:schemeClr val="lt2"/>
                </a:solidFill>
                <a:latin typeface="Helvetica Neue"/>
                <a:ea typeface="Helvetica Neue"/>
                <a:cs typeface="Helvetica Neue"/>
                <a:sym typeface="Helvetica Neue"/>
              </a:rPr>
              <a:t> </a:t>
            </a:r>
            <a:endParaRPr sz="2100"/>
          </a:p>
          <a:p>
            <a:pPr indent="0" lvl="0" marL="0" marR="0" rtl="0" algn="ctr">
              <a:lnSpc>
                <a:spcPct val="90000"/>
              </a:lnSpc>
              <a:spcBef>
                <a:spcPts val="1500"/>
              </a:spcBef>
              <a:spcAft>
                <a:spcPts val="0"/>
              </a:spcAft>
              <a:buNone/>
            </a:pPr>
            <a:r>
              <a:rPr b="0" i="0" lang="en-US" sz="4200" u="none" cap="none" strike="noStrike">
                <a:solidFill>
                  <a:srgbClr val="000000"/>
                </a:solidFill>
                <a:latin typeface="Helvetica Neue"/>
                <a:ea typeface="Helvetica Neue"/>
                <a:cs typeface="Helvetica Neue"/>
                <a:sym typeface="Helvetica Neue"/>
              </a:rPr>
              <a:t>stakeholders from Government and Built Environment</a:t>
            </a:r>
            <a:endParaRPr sz="2100"/>
          </a:p>
        </p:txBody>
      </p:sp>
      <p:sp>
        <p:nvSpPr>
          <p:cNvPr id="901" name="Google Shape;901;g31195987710_14_111"/>
          <p:cNvSpPr/>
          <p:nvPr/>
        </p:nvSpPr>
        <p:spPr>
          <a:xfrm>
            <a:off x="2068550" y="6517055"/>
            <a:ext cx="2356200" cy="2214000"/>
          </a:xfrm>
          <a:prstGeom prst="ellipse">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rPr b="1" i="0" lang="en-US" sz="3000" u="none" cap="none" strike="noStrike">
                <a:solidFill>
                  <a:srgbClr val="FFFFFF"/>
                </a:solidFill>
                <a:latin typeface="Helvetica Neue"/>
                <a:ea typeface="Helvetica Neue"/>
                <a:cs typeface="Helvetica Neue"/>
                <a:sym typeface="Helvetica Neue"/>
              </a:rPr>
              <a:t>Practice</a:t>
            </a:r>
            <a:endParaRPr sz="21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g31195987710_14_125"/>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From Global to Local Action</a:t>
            </a:r>
            <a:endParaRPr/>
          </a:p>
        </p:txBody>
      </p:sp>
      <p:sp>
        <p:nvSpPr>
          <p:cNvPr id="908" name="Google Shape;908;g31195987710_14_125"/>
          <p:cNvSpPr/>
          <p:nvPr/>
        </p:nvSpPr>
        <p:spPr>
          <a:xfrm>
            <a:off x="353291" y="238991"/>
            <a:ext cx="166200" cy="7065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909" name="Google Shape;909;g31195987710_14_125"/>
          <p:cNvSpPr/>
          <p:nvPr/>
        </p:nvSpPr>
        <p:spPr>
          <a:xfrm>
            <a:off x="0" y="9923318"/>
            <a:ext cx="18288000" cy="3636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910" name="Google Shape;910;g31195987710_14_125"/>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911" name="Google Shape;911;g31195987710_14_125"/>
          <p:cNvPicPr preferRelativeResize="0"/>
          <p:nvPr/>
        </p:nvPicPr>
        <p:blipFill rotWithShape="1">
          <a:blip r:embed="rId3">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912" name="Google Shape;912;g31195987710_14_125"/>
          <p:cNvPicPr preferRelativeResize="0"/>
          <p:nvPr/>
        </p:nvPicPr>
        <p:blipFill rotWithShape="1">
          <a:blip r:embed="rId4">
            <a:alphaModFix/>
          </a:blip>
          <a:srcRect b="0" l="0" r="0" t="0"/>
          <a:stretch/>
        </p:blipFill>
        <p:spPr>
          <a:xfrm>
            <a:off x="12471518" y="324039"/>
            <a:ext cx="1553786" cy="1033058"/>
          </a:xfrm>
          <a:prstGeom prst="rect">
            <a:avLst/>
          </a:prstGeom>
          <a:noFill/>
          <a:ln>
            <a:noFill/>
          </a:ln>
        </p:spPr>
      </p:pic>
      <p:sp>
        <p:nvSpPr>
          <p:cNvPr id="913" name="Google Shape;913;g31195987710_14_125"/>
          <p:cNvSpPr txBox="1"/>
          <p:nvPr/>
        </p:nvSpPr>
        <p:spPr>
          <a:xfrm>
            <a:off x="540000" y="1660857"/>
            <a:ext cx="9248400" cy="907200"/>
          </a:xfrm>
          <a:prstGeom prst="rect">
            <a:avLst/>
          </a:prstGeom>
          <a:noFill/>
          <a:ln>
            <a:noFill/>
          </a:ln>
        </p:spPr>
        <p:txBody>
          <a:bodyPr anchorCtr="0" anchor="ctr" bIns="68550" lIns="137150" spcFirstLastPara="1" rIns="137150" wrap="square" tIns="68550">
            <a:noAutofit/>
          </a:bodyPr>
          <a:lstStyle/>
          <a:p>
            <a:pPr indent="0" lvl="0" marL="0" marR="0" rtl="0" algn="l">
              <a:lnSpc>
                <a:spcPct val="90000"/>
              </a:lnSpc>
              <a:spcBef>
                <a:spcPts val="0"/>
              </a:spcBef>
              <a:spcAft>
                <a:spcPts val="0"/>
              </a:spcAft>
              <a:buClr>
                <a:srgbClr val="FF0000"/>
              </a:buClr>
              <a:buSzPts val="4200"/>
              <a:buFont typeface="Helvetica Neue"/>
              <a:buNone/>
            </a:pPr>
            <a:r>
              <a:rPr b="1" lang="en-US" sz="4200">
                <a:solidFill>
                  <a:srgbClr val="FF0000"/>
                </a:solidFill>
                <a:latin typeface="Helvetica Neue"/>
                <a:ea typeface="Helvetica Neue"/>
                <a:cs typeface="Helvetica Neue"/>
                <a:sym typeface="Helvetica Neue"/>
              </a:rPr>
              <a:t>Methodology</a:t>
            </a:r>
            <a:endParaRPr sz="2100"/>
          </a:p>
        </p:txBody>
      </p:sp>
      <p:grpSp>
        <p:nvGrpSpPr>
          <p:cNvPr descr="An image of people with varied disabilities participating in a co-design workshop as part of this research" id="914" name="Google Shape;914;g31195987710_14_125"/>
          <p:cNvGrpSpPr/>
          <p:nvPr/>
        </p:nvGrpSpPr>
        <p:grpSpPr>
          <a:xfrm>
            <a:off x="8197355" y="2369475"/>
            <a:ext cx="9551725" cy="7269339"/>
            <a:chOff x="5963462" y="1753109"/>
            <a:chExt cx="5432673" cy="3648900"/>
          </a:xfrm>
        </p:grpSpPr>
        <p:pic>
          <p:nvPicPr>
            <p:cNvPr id="915" name="Google Shape;915;g31195987710_14_125"/>
            <p:cNvPicPr preferRelativeResize="0"/>
            <p:nvPr/>
          </p:nvPicPr>
          <p:blipFill rotWithShape="1">
            <a:blip r:embed="rId5">
              <a:alphaModFix/>
            </a:blip>
            <a:srcRect b="0" l="0" r="7132" t="0"/>
            <a:stretch/>
          </p:blipFill>
          <p:spPr>
            <a:xfrm>
              <a:off x="6230139" y="1862987"/>
              <a:ext cx="5165996" cy="3429001"/>
            </a:xfrm>
            <a:prstGeom prst="rect">
              <a:avLst/>
            </a:prstGeom>
            <a:noFill/>
            <a:ln>
              <a:noFill/>
            </a:ln>
          </p:spPr>
        </p:pic>
        <p:sp>
          <p:nvSpPr>
            <p:cNvPr id="916" name="Google Shape;916;g31195987710_14_125"/>
            <p:cNvSpPr/>
            <p:nvPr/>
          </p:nvSpPr>
          <p:spPr>
            <a:xfrm rot="5400000">
              <a:off x="5032712" y="2683859"/>
              <a:ext cx="3648900" cy="1787400"/>
            </a:xfrm>
            <a:prstGeom prst="rtTriangle">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g31195987710_14_139"/>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From Global to Local Action</a:t>
            </a:r>
            <a:endParaRPr/>
          </a:p>
        </p:txBody>
      </p:sp>
      <p:sp>
        <p:nvSpPr>
          <p:cNvPr id="922" name="Google Shape;922;g31195987710_14_139"/>
          <p:cNvSpPr/>
          <p:nvPr/>
        </p:nvSpPr>
        <p:spPr>
          <a:xfrm>
            <a:off x="353291" y="238991"/>
            <a:ext cx="166200" cy="7065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923" name="Google Shape;923;g31195987710_14_139"/>
          <p:cNvSpPr/>
          <p:nvPr/>
        </p:nvSpPr>
        <p:spPr>
          <a:xfrm>
            <a:off x="0" y="9923318"/>
            <a:ext cx="18288000" cy="3636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924" name="Google Shape;924;g31195987710_14_139"/>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925" name="Google Shape;925;g31195987710_14_139"/>
          <p:cNvPicPr preferRelativeResize="0"/>
          <p:nvPr/>
        </p:nvPicPr>
        <p:blipFill rotWithShape="1">
          <a:blip r:embed="rId3">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926" name="Google Shape;926;g31195987710_14_139"/>
          <p:cNvPicPr preferRelativeResize="0"/>
          <p:nvPr/>
        </p:nvPicPr>
        <p:blipFill rotWithShape="1">
          <a:blip r:embed="rId4">
            <a:alphaModFix/>
          </a:blip>
          <a:srcRect b="0" l="0" r="0" t="0"/>
          <a:stretch/>
        </p:blipFill>
        <p:spPr>
          <a:xfrm>
            <a:off x="12471518" y="324039"/>
            <a:ext cx="1553786" cy="1033058"/>
          </a:xfrm>
          <a:prstGeom prst="rect">
            <a:avLst/>
          </a:prstGeom>
          <a:noFill/>
          <a:ln>
            <a:noFill/>
          </a:ln>
        </p:spPr>
      </p:pic>
      <p:sp>
        <p:nvSpPr>
          <p:cNvPr id="927" name="Google Shape;927;g31195987710_14_139"/>
          <p:cNvSpPr txBox="1"/>
          <p:nvPr/>
        </p:nvSpPr>
        <p:spPr>
          <a:xfrm>
            <a:off x="4559301" y="4879200"/>
            <a:ext cx="9169200" cy="5541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0" i="0" lang="en-US" sz="2700">
                <a:solidFill>
                  <a:srgbClr val="000000"/>
                </a:solidFill>
                <a:latin typeface="Times"/>
                <a:ea typeface="Times"/>
                <a:cs typeface="Times"/>
                <a:sym typeface="Times"/>
              </a:rPr>
              <a:t> </a:t>
            </a:r>
            <a:endParaRPr sz="2700">
              <a:solidFill>
                <a:schemeClr val="dk1"/>
              </a:solidFill>
              <a:latin typeface="Calibri"/>
              <a:ea typeface="Calibri"/>
              <a:cs typeface="Calibri"/>
              <a:sym typeface="Calibri"/>
            </a:endParaRPr>
          </a:p>
        </p:txBody>
      </p:sp>
      <p:sp>
        <p:nvSpPr>
          <p:cNvPr id="928" name="Google Shape;928;g31195987710_14_139"/>
          <p:cNvSpPr/>
          <p:nvPr/>
        </p:nvSpPr>
        <p:spPr>
          <a:xfrm>
            <a:off x="7565021" y="2310470"/>
            <a:ext cx="4239600" cy="1416300"/>
          </a:xfrm>
          <a:prstGeom prst="roundRect">
            <a:avLst>
              <a:gd fmla="val 16667" name="adj"/>
            </a:avLst>
          </a:prstGeom>
          <a:solidFill>
            <a:srgbClr val="F04E53"/>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FFFFFF"/>
              </a:buClr>
              <a:buSzPts val="3600"/>
              <a:buFont typeface="Helvetica Neue"/>
              <a:buNone/>
            </a:pPr>
            <a:r>
              <a:rPr b="1" lang="en-US" sz="3600">
                <a:solidFill>
                  <a:srgbClr val="FFFFFF"/>
                </a:solidFill>
                <a:latin typeface="Helvetica Neue"/>
                <a:ea typeface="Helvetica Neue"/>
                <a:cs typeface="Helvetica Neue"/>
                <a:sym typeface="Helvetica Neue"/>
              </a:rPr>
              <a:t>Education</a:t>
            </a:r>
            <a:endParaRPr b="1" i="0" sz="3600" u="none" cap="none" strike="noStrike">
              <a:solidFill>
                <a:srgbClr val="FFFFFF"/>
              </a:solidFill>
              <a:latin typeface="Helvetica Neue"/>
              <a:ea typeface="Helvetica Neue"/>
              <a:cs typeface="Helvetica Neue"/>
              <a:sym typeface="Helvetica Neue"/>
            </a:endParaRPr>
          </a:p>
        </p:txBody>
      </p:sp>
      <p:sp>
        <p:nvSpPr>
          <p:cNvPr id="929" name="Google Shape;929;g31195987710_14_139"/>
          <p:cNvSpPr/>
          <p:nvPr/>
        </p:nvSpPr>
        <p:spPr>
          <a:xfrm>
            <a:off x="2888027" y="2310470"/>
            <a:ext cx="4239600" cy="1416300"/>
          </a:xfrm>
          <a:prstGeom prst="roundRect">
            <a:avLst>
              <a:gd fmla="val 16667" name="adj"/>
            </a:avLst>
          </a:prstGeom>
          <a:solidFill>
            <a:srgbClr val="F04E53"/>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FFFFFF"/>
              </a:buClr>
              <a:buSzPts val="3600"/>
              <a:buFont typeface="Helvetica Neue"/>
              <a:buNone/>
            </a:pPr>
            <a:r>
              <a:rPr b="1" lang="en-US" sz="3600">
                <a:solidFill>
                  <a:srgbClr val="FFFFFF"/>
                </a:solidFill>
                <a:latin typeface="Helvetica Neue"/>
                <a:ea typeface="Helvetica Neue"/>
                <a:cs typeface="Helvetica Neue"/>
                <a:sym typeface="Helvetica Neue"/>
              </a:rPr>
              <a:t>Housing</a:t>
            </a:r>
            <a:endParaRPr b="1" i="0" sz="3600" u="none" cap="none" strike="noStrike">
              <a:solidFill>
                <a:srgbClr val="FFFFFF"/>
              </a:solidFill>
              <a:latin typeface="Helvetica Neue"/>
              <a:ea typeface="Helvetica Neue"/>
              <a:cs typeface="Helvetica Neue"/>
              <a:sym typeface="Helvetica Neue"/>
            </a:endParaRPr>
          </a:p>
        </p:txBody>
      </p:sp>
      <p:sp>
        <p:nvSpPr>
          <p:cNvPr id="930" name="Google Shape;930;g31195987710_14_139"/>
          <p:cNvSpPr/>
          <p:nvPr/>
        </p:nvSpPr>
        <p:spPr>
          <a:xfrm>
            <a:off x="12242015" y="2310470"/>
            <a:ext cx="4239600" cy="1416300"/>
          </a:xfrm>
          <a:prstGeom prst="roundRect">
            <a:avLst>
              <a:gd fmla="val 16667" name="adj"/>
            </a:avLst>
          </a:prstGeom>
          <a:solidFill>
            <a:srgbClr val="F04E53"/>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FFFFFF"/>
              </a:buClr>
              <a:buSzPts val="3600"/>
              <a:buFont typeface="Helvetica Neue"/>
              <a:buNone/>
            </a:pPr>
            <a:r>
              <a:rPr b="1" i="0" lang="en-US" sz="3600" u="none" cap="none" strike="noStrike">
                <a:solidFill>
                  <a:srgbClr val="FFFFFF"/>
                </a:solidFill>
                <a:latin typeface="Helvetica Neue"/>
                <a:ea typeface="Helvetica Neue"/>
                <a:cs typeface="Helvetica Neue"/>
                <a:sym typeface="Helvetica Neue"/>
              </a:rPr>
              <a:t>Healthcare</a:t>
            </a:r>
            <a:endParaRPr sz="2100"/>
          </a:p>
        </p:txBody>
      </p:sp>
      <p:graphicFrame>
        <p:nvGraphicFramePr>
          <p:cNvPr id="931" name="Google Shape;931;g31195987710_14_139"/>
          <p:cNvGraphicFramePr/>
          <p:nvPr/>
        </p:nvGraphicFramePr>
        <p:xfrm>
          <a:off x="2158999" y="5271192"/>
          <a:ext cx="3000000" cy="3000000"/>
        </p:xfrm>
        <a:graphic>
          <a:graphicData uri="http://schemas.openxmlformats.org/drawingml/2006/table">
            <a:tbl>
              <a:tblPr>
                <a:noFill/>
                <a:tableStyleId>{1CF0B646-BDA9-4AFE-8180-2034E3C666AB}</a:tableStyleId>
              </a:tblPr>
              <a:tblGrid>
                <a:gridCol w="3934875"/>
                <a:gridCol w="11614850"/>
              </a:tblGrid>
              <a:tr h="1497800">
                <a:tc>
                  <a:txBody>
                    <a:bodyPr/>
                    <a:lstStyle/>
                    <a:p>
                      <a:pPr indent="0" lvl="0" marL="0" marR="0" rtl="0" algn="ctr">
                        <a:spcBef>
                          <a:spcPts val="0"/>
                        </a:spcBef>
                        <a:spcAft>
                          <a:spcPts val="0"/>
                        </a:spcAft>
                        <a:buNone/>
                      </a:pPr>
                      <a:r>
                        <a:rPr lang="en-US" sz="3000" u="none" cap="none" strike="noStrike">
                          <a:solidFill>
                            <a:schemeClr val="lt1"/>
                          </a:solidFill>
                        </a:rPr>
                        <a:t>City Planning and Governance</a:t>
                      </a:r>
                      <a:endParaRPr b="0" i="0" sz="3000" u="none" cap="none" strike="noStrike">
                        <a:solidFill>
                          <a:schemeClr val="lt1"/>
                        </a:solidFill>
                        <a:latin typeface="Calibri"/>
                        <a:ea typeface="Calibri"/>
                        <a:cs typeface="Calibri"/>
                        <a:sym typeface="Calibri"/>
                      </a:endParaRPr>
                    </a:p>
                  </a:txBody>
                  <a:tcPr marT="13925" marB="0" marR="13925" marL="13925" anchor="ctr">
                    <a:solidFill>
                      <a:srgbClr val="F04E53"/>
                    </a:solidFill>
                  </a:tcPr>
                </a:tc>
                <a:tc>
                  <a:txBody>
                    <a:bodyPr/>
                    <a:lstStyle/>
                    <a:p>
                      <a:pPr indent="0" lvl="0" marL="0" marR="0" rtl="0" algn="ctr">
                        <a:spcBef>
                          <a:spcPts val="0"/>
                        </a:spcBef>
                        <a:spcAft>
                          <a:spcPts val="0"/>
                        </a:spcAft>
                        <a:buNone/>
                      </a:pPr>
                      <a:r>
                        <a:rPr lang="en-US" sz="3000" u="none" cap="none" strike="noStrike"/>
                        <a:t>Integrate accessibility in city masterplans. Engage persons with disabilities in governance.</a:t>
                      </a:r>
                      <a:endParaRPr b="0" i="0" sz="3000" u="none" cap="none" strike="noStrike">
                        <a:solidFill>
                          <a:srgbClr val="000000"/>
                        </a:solidFill>
                        <a:latin typeface="Calibri"/>
                        <a:ea typeface="Calibri"/>
                        <a:cs typeface="Calibri"/>
                        <a:sym typeface="Calibri"/>
                      </a:endParaRPr>
                    </a:p>
                  </a:txBody>
                  <a:tcPr marT="13925" marB="0" marR="13925" marL="13925" anchor="ctr"/>
                </a:tc>
              </a:tr>
              <a:tr h="1497800">
                <a:tc>
                  <a:txBody>
                    <a:bodyPr/>
                    <a:lstStyle/>
                    <a:p>
                      <a:pPr indent="0" lvl="0" marL="0" marR="0" rtl="0" algn="ctr">
                        <a:spcBef>
                          <a:spcPts val="0"/>
                        </a:spcBef>
                        <a:spcAft>
                          <a:spcPts val="0"/>
                        </a:spcAft>
                        <a:buNone/>
                      </a:pPr>
                      <a:r>
                        <a:rPr lang="en-US" sz="3000" u="none" cap="none" strike="noStrike">
                          <a:solidFill>
                            <a:schemeClr val="lt1"/>
                          </a:solidFill>
                        </a:rPr>
                        <a:t>Essential Infrastructure and Services</a:t>
                      </a:r>
                      <a:endParaRPr b="0" i="0" sz="3000" u="none" cap="none" strike="noStrike">
                        <a:solidFill>
                          <a:schemeClr val="lt1"/>
                        </a:solidFill>
                        <a:latin typeface="Calibri"/>
                        <a:ea typeface="Calibri"/>
                        <a:cs typeface="Calibri"/>
                        <a:sym typeface="Calibri"/>
                      </a:endParaRPr>
                    </a:p>
                  </a:txBody>
                  <a:tcPr marT="13925" marB="0" marR="13925" marL="13925" anchor="ctr">
                    <a:solidFill>
                      <a:srgbClr val="F04E53"/>
                    </a:solidFill>
                  </a:tcPr>
                </a:tc>
                <a:tc>
                  <a:txBody>
                    <a:bodyPr/>
                    <a:lstStyle/>
                    <a:p>
                      <a:pPr indent="0" lvl="0" marL="0" marR="0" rtl="0" algn="ctr">
                        <a:spcBef>
                          <a:spcPts val="0"/>
                        </a:spcBef>
                        <a:spcAft>
                          <a:spcPts val="0"/>
                        </a:spcAft>
                        <a:buNone/>
                      </a:pPr>
                      <a:r>
                        <a:rPr lang="en-US" sz="3000" u="none" cap="none" strike="noStrike"/>
                        <a:t>Make schools accessible with inclusive resources and trained staff. Equip hospitals to support people with disabilities.</a:t>
                      </a:r>
                      <a:endParaRPr b="0" i="0" sz="3000" u="none" cap="none" strike="noStrike">
                        <a:solidFill>
                          <a:srgbClr val="000000"/>
                        </a:solidFill>
                        <a:latin typeface="Calibri"/>
                        <a:ea typeface="Calibri"/>
                        <a:cs typeface="Calibri"/>
                        <a:sym typeface="Calibri"/>
                      </a:endParaRPr>
                    </a:p>
                  </a:txBody>
                  <a:tcPr marT="13925" marB="0" marR="13925" marL="13925" anchor="ctr"/>
                </a:tc>
              </a:tr>
              <a:tr h="1497800">
                <a:tc>
                  <a:txBody>
                    <a:bodyPr/>
                    <a:lstStyle/>
                    <a:p>
                      <a:pPr indent="0" lvl="0" marL="0" marR="0" rtl="0" algn="ctr">
                        <a:spcBef>
                          <a:spcPts val="0"/>
                        </a:spcBef>
                        <a:spcAft>
                          <a:spcPts val="0"/>
                        </a:spcAft>
                        <a:buNone/>
                      </a:pPr>
                      <a:r>
                        <a:rPr lang="en-US" sz="3000" u="none" cap="none" strike="noStrike">
                          <a:solidFill>
                            <a:schemeClr val="lt1"/>
                          </a:solidFill>
                        </a:rPr>
                        <a:t>Transport Systems and Mobility</a:t>
                      </a:r>
                      <a:endParaRPr b="0" i="0" sz="3000" u="none" cap="none" strike="noStrike">
                        <a:solidFill>
                          <a:schemeClr val="lt1"/>
                        </a:solidFill>
                        <a:latin typeface="Calibri"/>
                        <a:ea typeface="Calibri"/>
                        <a:cs typeface="Calibri"/>
                        <a:sym typeface="Calibri"/>
                      </a:endParaRPr>
                    </a:p>
                  </a:txBody>
                  <a:tcPr marT="13925" marB="0" marR="13925" marL="13925" anchor="ctr">
                    <a:solidFill>
                      <a:srgbClr val="F04E53"/>
                    </a:solidFill>
                  </a:tcPr>
                </a:tc>
                <a:tc>
                  <a:txBody>
                    <a:bodyPr/>
                    <a:lstStyle/>
                    <a:p>
                      <a:pPr indent="0" lvl="0" marL="0" marR="0" rtl="0" algn="ctr">
                        <a:spcBef>
                          <a:spcPts val="0"/>
                        </a:spcBef>
                        <a:spcAft>
                          <a:spcPts val="0"/>
                        </a:spcAft>
                        <a:buNone/>
                      </a:pPr>
                      <a:r>
                        <a:rPr lang="en-US" sz="3000" u="none" cap="none" strike="noStrike"/>
                        <a:t>Equip transit with ramps, lifts, and accessible information.</a:t>
                      </a:r>
                      <a:endParaRPr b="0" i="0" sz="3000" u="none" cap="none" strike="noStrike">
                        <a:solidFill>
                          <a:srgbClr val="000000"/>
                        </a:solidFill>
                        <a:latin typeface="Calibri"/>
                        <a:ea typeface="Calibri"/>
                        <a:cs typeface="Calibri"/>
                        <a:sym typeface="Calibri"/>
                      </a:endParaRPr>
                    </a:p>
                  </a:txBody>
                  <a:tcPr marT="13925" marB="0" marR="13925" marL="13925" anchor="ctr"/>
                </a:tc>
              </a:tr>
            </a:tbl>
          </a:graphicData>
        </a:graphic>
      </p:graphicFrame>
      <p:sp>
        <p:nvSpPr>
          <p:cNvPr id="932" name="Google Shape;932;g31195987710_14_139"/>
          <p:cNvSpPr txBox="1"/>
          <p:nvPr/>
        </p:nvSpPr>
        <p:spPr>
          <a:xfrm>
            <a:off x="199323" y="1248331"/>
            <a:ext cx="5617500" cy="6927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1" lang="en-US" sz="3600">
                <a:solidFill>
                  <a:srgbClr val="FF0000"/>
                </a:solidFill>
                <a:latin typeface="Calibri"/>
                <a:ea typeface="Calibri"/>
                <a:cs typeface="Calibri"/>
                <a:sym typeface="Calibri"/>
              </a:rPr>
              <a:t>Top Priorities across cities</a:t>
            </a:r>
            <a:endParaRPr sz="2100"/>
          </a:p>
        </p:txBody>
      </p:sp>
      <p:sp>
        <p:nvSpPr>
          <p:cNvPr id="933" name="Google Shape;933;g31195987710_14_139"/>
          <p:cNvSpPr txBox="1"/>
          <p:nvPr/>
        </p:nvSpPr>
        <p:spPr>
          <a:xfrm>
            <a:off x="199323" y="4152261"/>
            <a:ext cx="5617500" cy="6927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1" lang="en-US" sz="3600">
                <a:solidFill>
                  <a:srgbClr val="FF0000"/>
                </a:solidFill>
                <a:latin typeface="Calibri"/>
                <a:ea typeface="Calibri"/>
                <a:cs typeface="Calibri"/>
                <a:sym typeface="Calibri"/>
              </a:rPr>
              <a:t>Where to Start?</a:t>
            </a:r>
            <a:endParaRPr sz="2100"/>
          </a:p>
        </p:txBody>
      </p:sp>
      <p:pic>
        <p:nvPicPr>
          <p:cNvPr id="934" name="Google Shape;934;g31195987710_14_139"/>
          <p:cNvPicPr preferRelativeResize="0"/>
          <p:nvPr/>
        </p:nvPicPr>
        <p:blipFill rotWithShape="1">
          <a:blip r:embed="rId5">
            <a:alphaModFix/>
          </a:blip>
          <a:srcRect b="0" l="0" r="0" t="0"/>
          <a:stretch/>
        </p:blipFill>
        <p:spPr>
          <a:xfrm>
            <a:off x="353291" y="5143500"/>
            <a:ext cx="1653610" cy="1475280"/>
          </a:xfrm>
          <a:prstGeom prst="rect">
            <a:avLst/>
          </a:prstGeom>
          <a:noFill/>
          <a:ln>
            <a:noFill/>
          </a:ln>
        </p:spPr>
      </p:pic>
      <p:pic>
        <p:nvPicPr>
          <p:cNvPr id="935" name="Google Shape;935;g31195987710_14_139"/>
          <p:cNvPicPr preferRelativeResize="0"/>
          <p:nvPr/>
        </p:nvPicPr>
        <p:blipFill rotWithShape="1">
          <a:blip r:embed="rId6">
            <a:alphaModFix/>
          </a:blip>
          <a:srcRect b="0" l="0" r="0" t="0"/>
          <a:stretch/>
        </p:blipFill>
        <p:spPr>
          <a:xfrm>
            <a:off x="289488" y="6674016"/>
            <a:ext cx="1653610" cy="1475280"/>
          </a:xfrm>
          <a:prstGeom prst="rect">
            <a:avLst/>
          </a:prstGeom>
          <a:noFill/>
          <a:ln>
            <a:noFill/>
          </a:ln>
        </p:spPr>
      </p:pic>
      <p:pic>
        <p:nvPicPr>
          <p:cNvPr id="936" name="Google Shape;936;g31195987710_14_139"/>
          <p:cNvPicPr preferRelativeResize="0"/>
          <p:nvPr/>
        </p:nvPicPr>
        <p:blipFill rotWithShape="1">
          <a:blip r:embed="rId7">
            <a:alphaModFix/>
          </a:blip>
          <a:srcRect b="0" l="0" r="0" t="0"/>
          <a:stretch/>
        </p:blipFill>
        <p:spPr>
          <a:xfrm>
            <a:off x="289487" y="8204532"/>
            <a:ext cx="1653612" cy="147528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g31195987710_14_158"/>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From Global to Local Action</a:t>
            </a:r>
            <a:endParaRPr/>
          </a:p>
        </p:txBody>
      </p:sp>
      <p:sp>
        <p:nvSpPr>
          <p:cNvPr id="942" name="Google Shape;942;g31195987710_14_158"/>
          <p:cNvSpPr/>
          <p:nvPr/>
        </p:nvSpPr>
        <p:spPr>
          <a:xfrm>
            <a:off x="353291" y="238991"/>
            <a:ext cx="166200" cy="7065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943" name="Google Shape;943;g31195987710_14_158"/>
          <p:cNvSpPr/>
          <p:nvPr/>
        </p:nvSpPr>
        <p:spPr>
          <a:xfrm>
            <a:off x="0" y="9923318"/>
            <a:ext cx="18288000" cy="3636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944" name="Google Shape;944;g31195987710_14_158"/>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945" name="Google Shape;945;g31195987710_14_158"/>
          <p:cNvPicPr preferRelativeResize="0"/>
          <p:nvPr/>
        </p:nvPicPr>
        <p:blipFill rotWithShape="1">
          <a:blip r:embed="rId3">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946" name="Google Shape;946;g31195987710_14_158"/>
          <p:cNvPicPr preferRelativeResize="0"/>
          <p:nvPr/>
        </p:nvPicPr>
        <p:blipFill rotWithShape="1">
          <a:blip r:embed="rId4">
            <a:alphaModFix/>
          </a:blip>
          <a:srcRect b="0" l="0" r="0" t="0"/>
          <a:stretch/>
        </p:blipFill>
        <p:spPr>
          <a:xfrm>
            <a:off x="12471518" y="324039"/>
            <a:ext cx="1553786" cy="1033058"/>
          </a:xfrm>
          <a:prstGeom prst="rect">
            <a:avLst/>
          </a:prstGeom>
          <a:noFill/>
          <a:ln>
            <a:noFill/>
          </a:ln>
        </p:spPr>
      </p:pic>
      <p:sp>
        <p:nvSpPr>
          <p:cNvPr id="947" name="Google Shape;947;g31195987710_14_158"/>
          <p:cNvSpPr txBox="1"/>
          <p:nvPr/>
        </p:nvSpPr>
        <p:spPr>
          <a:xfrm>
            <a:off x="4559301" y="4879200"/>
            <a:ext cx="9169200" cy="5541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0" i="0" lang="en-US" sz="2700">
                <a:solidFill>
                  <a:srgbClr val="000000"/>
                </a:solidFill>
                <a:latin typeface="Times"/>
                <a:ea typeface="Times"/>
                <a:cs typeface="Times"/>
                <a:sym typeface="Times"/>
              </a:rPr>
              <a:t> </a:t>
            </a:r>
            <a:endParaRPr sz="2700">
              <a:solidFill>
                <a:schemeClr val="dk1"/>
              </a:solidFill>
              <a:latin typeface="Calibri"/>
              <a:ea typeface="Calibri"/>
              <a:cs typeface="Calibri"/>
              <a:sym typeface="Calibri"/>
            </a:endParaRPr>
          </a:p>
        </p:txBody>
      </p:sp>
      <p:graphicFrame>
        <p:nvGraphicFramePr>
          <p:cNvPr id="948" name="Google Shape;948;g31195987710_14_158"/>
          <p:cNvGraphicFramePr/>
          <p:nvPr/>
        </p:nvGraphicFramePr>
        <p:xfrm>
          <a:off x="2291199" y="1565360"/>
          <a:ext cx="3000000" cy="3000000"/>
        </p:xfrm>
        <a:graphic>
          <a:graphicData uri="http://schemas.openxmlformats.org/drawingml/2006/table">
            <a:tbl>
              <a:tblPr>
                <a:noFill/>
                <a:tableStyleId>{F3584CE0-9D30-49A9-83A6-DCB4C0F37B3D}</a:tableStyleId>
              </a:tblPr>
              <a:tblGrid>
                <a:gridCol w="3937025"/>
                <a:gridCol w="11612700"/>
              </a:tblGrid>
              <a:tr h="1587075">
                <a:tc>
                  <a:txBody>
                    <a:bodyPr/>
                    <a:lstStyle/>
                    <a:p>
                      <a:pPr indent="0" lvl="0" marL="0" marR="0" rtl="0" algn="ctr">
                        <a:spcBef>
                          <a:spcPts val="0"/>
                        </a:spcBef>
                        <a:spcAft>
                          <a:spcPts val="0"/>
                        </a:spcAft>
                        <a:buNone/>
                      </a:pPr>
                      <a:r>
                        <a:rPr lang="en-US" sz="3000" u="none" cap="none" strike="noStrike">
                          <a:solidFill>
                            <a:schemeClr val="lt1"/>
                          </a:solidFill>
                        </a:rPr>
                        <a:t>Neighbourhoods (Including Informal Settlements)</a:t>
                      </a:r>
                      <a:endParaRPr b="0" i="0" sz="3000" u="none" cap="none" strike="noStrike">
                        <a:solidFill>
                          <a:schemeClr val="lt1"/>
                        </a:solidFill>
                        <a:latin typeface="Calibri"/>
                        <a:ea typeface="Calibri"/>
                        <a:cs typeface="Calibri"/>
                        <a:sym typeface="Calibri"/>
                      </a:endParaRPr>
                    </a:p>
                  </a:txBody>
                  <a:tcPr marT="13925" marB="0" marR="13925" marL="13925" anchor="ctr">
                    <a:solidFill>
                      <a:srgbClr val="F04E53"/>
                    </a:solidFill>
                  </a:tcPr>
                </a:tc>
                <a:tc>
                  <a:txBody>
                    <a:bodyPr/>
                    <a:lstStyle/>
                    <a:p>
                      <a:pPr indent="0" lvl="0" marL="0" marR="0" rtl="0" algn="ctr">
                        <a:spcBef>
                          <a:spcPts val="0"/>
                        </a:spcBef>
                        <a:spcAft>
                          <a:spcPts val="0"/>
                        </a:spcAft>
                        <a:buNone/>
                      </a:pPr>
                      <a:r>
                        <a:rPr lang="en-US" sz="3000" u="none" cap="none" strike="noStrike"/>
                        <a:t>Ensure access to community services and support community-led design.</a:t>
                      </a:r>
                      <a:endParaRPr b="0" i="0" sz="3000" u="none" cap="none" strike="noStrike">
                        <a:solidFill>
                          <a:srgbClr val="000000"/>
                        </a:solidFill>
                        <a:latin typeface="Calibri"/>
                        <a:ea typeface="Calibri"/>
                        <a:cs typeface="Calibri"/>
                        <a:sym typeface="Calibri"/>
                      </a:endParaRPr>
                    </a:p>
                  </a:txBody>
                  <a:tcPr marT="13925" marB="0" marR="13925" marL="13925" anchor="ctr"/>
                </a:tc>
              </a:tr>
              <a:tr h="1063400">
                <a:tc>
                  <a:txBody>
                    <a:bodyPr/>
                    <a:lstStyle/>
                    <a:p>
                      <a:pPr indent="0" lvl="0" marL="0" marR="0" rtl="0" algn="ctr">
                        <a:spcBef>
                          <a:spcPts val="0"/>
                        </a:spcBef>
                        <a:spcAft>
                          <a:spcPts val="0"/>
                        </a:spcAft>
                        <a:buNone/>
                      </a:pPr>
                      <a:r>
                        <a:rPr lang="en-US" sz="3000" u="none" cap="none" strike="noStrike">
                          <a:solidFill>
                            <a:schemeClr val="lt1"/>
                          </a:solidFill>
                        </a:rPr>
                        <a:t>Housing</a:t>
                      </a:r>
                      <a:endParaRPr b="0" i="0" sz="3000" u="none" cap="none" strike="noStrike">
                        <a:solidFill>
                          <a:schemeClr val="lt1"/>
                        </a:solidFill>
                        <a:latin typeface="Calibri"/>
                        <a:ea typeface="Calibri"/>
                        <a:cs typeface="Calibri"/>
                        <a:sym typeface="Calibri"/>
                      </a:endParaRPr>
                    </a:p>
                  </a:txBody>
                  <a:tcPr marT="13925" marB="0" marR="13925" marL="13925" anchor="ctr">
                    <a:solidFill>
                      <a:srgbClr val="F04E53"/>
                    </a:solidFill>
                  </a:tcPr>
                </a:tc>
                <a:tc>
                  <a:txBody>
                    <a:bodyPr/>
                    <a:lstStyle/>
                    <a:p>
                      <a:pPr indent="0" lvl="0" marL="0" marR="0" rtl="0" algn="ctr">
                        <a:spcBef>
                          <a:spcPts val="0"/>
                        </a:spcBef>
                        <a:spcAft>
                          <a:spcPts val="0"/>
                        </a:spcAft>
                        <a:buNone/>
                      </a:pPr>
                      <a:r>
                        <a:rPr lang="en-US" sz="3000" u="none" cap="none" strike="noStrike"/>
                        <a:t>Build accessible homes with wider doorways, step-free entrances, and ensure affordable options.</a:t>
                      </a:r>
                      <a:endParaRPr b="0" i="0" sz="3000" u="none" cap="none" strike="noStrike">
                        <a:solidFill>
                          <a:srgbClr val="000000"/>
                        </a:solidFill>
                        <a:latin typeface="Calibri"/>
                        <a:ea typeface="Calibri"/>
                        <a:cs typeface="Calibri"/>
                        <a:sym typeface="Calibri"/>
                      </a:endParaRPr>
                    </a:p>
                  </a:txBody>
                  <a:tcPr marT="13925" marB="0" marR="13925" marL="13925" anchor="ctr"/>
                </a:tc>
              </a:tr>
              <a:tr h="1063400">
                <a:tc>
                  <a:txBody>
                    <a:bodyPr/>
                    <a:lstStyle/>
                    <a:p>
                      <a:pPr indent="0" lvl="0" marL="0" marR="0" rtl="0" algn="ctr">
                        <a:spcBef>
                          <a:spcPts val="0"/>
                        </a:spcBef>
                        <a:spcAft>
                          <a:spcPts val="0"/>
                        </a:spcAft>
                        <a:buNone/>
                      </a:pPr>
                      <a:r>
                        <a:rPr lang="en-US" sz="3000" u="none" cap="none" strike="noStrike">
                          <a:solidFill>
                            <a:schemeClr val="lt1"/>
                          </a:solidFill>
                        </a:rPr>
                        <a:t>Public and Green Spaces</a:t>
                      </a:r>
                      <a:endParaRPr b="0" i="0" sz="3000" u="none" cap="none" strike="noStrike">
                        <a:solidFill>
                          <a:schemeClr val="lt1"/>
                        </a:solidFill>
                        <a:latin typeface="Calibri"/>
                        <a:ea typeface="Calibri"/>
                        <a:cs typeface="Calibri"/>
                        <a:sym typeface="Calibri"/>
                      </a:endParaRPr>
                    </a:p>
                  </a:txBody>
                  <a:tcPr marT="13925" marB="0" marR="13925" marL="13925" anchor="ctr">
                    <a:solidFill>
                      <a:srgbClr val="F04E53"/>
                    </a:solidFill>
                  </a:tcPr>
                </a:tc>
                <a:tc>
                  <a:txBody>
                    <a:bodyPr/>
                    <a:lstStyle/>
                    <a:p>
                      <a:pPr indent="0" lvl="0" marL="0" marR="0" rtl="0" algn="ctr">
                        <a:spcBef>
                          <a:spcPts val="0"/>
                        </a:spcBef>
                        <a:spcAft>
                          <a:spcPts val="0"/>
                        </a:spcAft>
                        <a:buNone/>
                      </a:pPr>
                      <a:r>
                        <a:rPr lang="en-US" sz="3000" u="none" cap="none" strike="noStrike"/>
                        <a:t>Design parks and public spaces with accessible paths, seating, and restrooms.</a:t>
                      </a:r>
                      <a:endParaRPr b="0" i="0" sz="3000" u="none" cap="none" strike="noStrike">
                        <a:solidFill>
                          <a:srgbClr val="000000"/>
                        </a:solidFill>
                        <a:latin typeface="Calibri"/>
                        <a:ea typeface="Calibri"/>
                        <a:cs typeface="Calibri"/>
                        <a:sym typeface="Calibri"/>
                      </a:endParaRPr>
                    </a:p>
                  </a:txBody>
                  <a:tcPr marT="13925" marB="0" marR="13925" marL="13925" anchor="ctr"/>
                </a:tc>
              </a:tr>
              <a:tr h="339750">
                <a:tc>
                  <a:txBody>
                    <a:bodyPr/>
                    <a:lstStyle/>
                    <a:p>
                      <a:pPr indent="0" lvl="0" marL="0" marR="0" rtl="0" algn="ctr">
                        <a:spcBef>
                          <a:spcPts val="0"/>
                        </a:spcBef>
                        <a:spcAft>
                          <a:spcPts val="0"/>
                        </a:spcAft>
                        <a:buNone/>
                      </a:pPr>
                      <a:r>
                        <a:rPr lang="en-US" sz="3000" u="none" cap="none" strike="noStrike">
                          <a:solidFill>
                            <a:schemeClr val="lt1"/>
                          </a:solidFill>
                        </a:rPr>
                        <a:t>Streets</a:t>
                      </a:r>
                      <a:endParaRPr b="0" i="0" sz="3000" u="none" cap="none" strike="noStrike">
                        <a:solidFill>
                          <a:schemeClr val="lt1"/>
                        </a:solidFill>
                        <a:latin typeface="Calibri"/>
                        <a:ea typeface="Calibri"/>
                        <a:cs typeface="Calibri"/>
                        <a:sym typeface="Calibri"/>
                      </a:endParaRPr>
                    </a:p>
                  </a:txBody>
                  <a:tcPr marT="13925" marB="0" marR="13925" marL="13925" anchor="ctr">
                    <a:solidFill>
                      <a:srgbClr val="F04E53"/>
                    </a:solidFill>
                  </a:tcPr>
                </a:tc>
                <a:tc>
                  <a:txBody>
                    <a:bodyPr/>
                    <a:lstStyle/>
                    <a:p>
                      <a:pPr indent="0" lvl="0" marL="0" marR="0" rtl="0" algn="ctr">
                        <a:spcBef>
                          <a:spcPts val="0"/>
                        </a:spcBef>
                        <a:spcAft>
                          <a:spcPts val="0"/>
                        </a:spcAft>
                        <a:buNone/>
                      </a:pPr>
                      <a:r>
                        <a:t/>
                      </a:r>
                      <a:endParaRPr sz="3000" u="none" cap="none" strike="noStrike"/>
                    </a:p>
                    <a:p>
                      <a:pPr indent="0" lvl="0" marL="0" marR="0" rtl="0" algn="ctr">
                        <a:spcBef>
                          <a:spcPts val="0"/>
                        </a:spcBef>
                        <a:spcAft>
                          <a:spcPts val="0"/>
                        </a:spcAft>
                        <a:buNone/>
                      </a:pPr>
                      <a:r>
                        <a:rPr lang="en-US" sz="3000" u="none" cap="none" strike="noStrike"/>
                        <a:t>Implement curb cuts, tactile paving, and audible signals for safe crossing.</a:t>
                      </a:r>
                      <a:endParaRPr sz="2100"/>
                    </a:p>
                    <a:p>
                      <a:pPr indent="0" lvl="0" marL="0" marR="0" rtl="0" algn="ctr">
                        <a:spcBef>
                          <a:spcPts val="0"/>
                        </a:spcBef>
                        <a:spcAft>
                          <a:spcPts val="0"/>
                        </a:spcAft>
                        <a:buNone/>
                      </a:pPr>
                      <a:r>
                        <a:t/>
                      </a:r>
                      <a:endParaRPr b="0" i="0" sz="3000" u="none" cap="none" strike="noStrike">
                        <a:solidFill>
                          <a:srgbClr val="000000"/>
                        </a:solidFill>
                        <a:latin typeface="Calibri"/>
                        <a:ea typeface="Calibri"/>
                        <a:cs typeface="Calibri"/>
                        <a:sym typeface="Calibri"/>
                      </a:endParaRPr>
                    </a:p>
                  </a:txBody>
                  <a:tcPr marT="13925" marB="0" marR="13925" marL="13925" anchor="ctr"/>
                </a:tc>
              </a:tr>
              <a:tr h="1063400">
                <a:tc>
                  <a:txBody>
                    <a:bodyPr/>
                    <a:lstStyle/>
                    <a:p>
                      <a:pPr indent="0" lvl="0" marL="0" marR="0" rtl="0" algn="ctr">
                        <a:spcBef>
                          <a:spcPts val="0"/>
                        </a:spcBef>
                        <a:spcAft>
                          <a:spcPts val="0"/>
                        </a:spcAft>
                        <a:buNone/>
                      </a:pPr>
                      <a:r>
                        <a:rPr lang="en-US" sz="3000" u="none" cap="none" strike="noStrike">
                          <a:solidFill>
                            <a:schemeClr val="lt1"/>
                          </a:solidFill>
                        </a:rPr>
                        <a:t>Public and Private Buildings</a:t>
                      </a:r>
                      <a:endParaRPr b="0" i="0" sz="3000" u="none" cap="none" strike="noStrike">
                        <a:solidFill>
                          <a:schemeClr val="lt1"/>
                        </a:solidFill>
                        <a:latin typeface="Calibri"/>
                        <a:ea typeface="Calibri"/>
                        <a:cs typeface="Calibri"/>
                        <a:sym typeface="Calibri"/>
                      </a:endParaRPr>
                    </a:p>
                  </a:txBody>
                  <a:tcPr marT="13925" marB="0" marR="13925" marL="13925" anchor="ctr">
                    <a:solidFill>
                      <a:srgbClr val="F04E53"/>
                    </a:solidFill>
                  </a:tcPr>
                </a:tc>
                <a:tc>
                  <a:txBody>
                    <a:bodyPr/>
                    <a:lstStyle/>
                    <a:p>
                      <a:pPr indent="0" lvl="0" marL="0" marR="0" rtl="0" algn="ctr">
                        <a:spcBef>
                          <a:spcPts val="0"/>
                        </a:spcBef>
                        <a:spcAft>
                          <a:spcPts val="0"/>
                        </a:spcAft>
                        <a:buNone/>
                      </a:pPr>
                      <a:r>
                        <a:rPr lang="en-US" sz="3000" u="none" cap="none" strike="noStrike"/>
                        <a:t>Encourage inclusive practices in businesses and public buildings.</a:t>
                      </a:r>
                      <a:endParaRPr b="0" i="0" sz="3000" u="none" cap="none" strike="noStrike">
                        <a:solidFill>
                          <a:srgbClr val="000000"/>
                        </a:solidFill>
                        <a:latin typeface="Calibri"/>
                        <a:ea typeface="Calibri"/>
                        <a:cs typeface="Calibri"/>
                        <a:sym typeface="Calibri"/>
                      </a:endParaRPr>
                    </a:p>
                  </a:txBody>
                  <a:tcPr marT="13925" marB="0" marR="13925" marL="13925" anchor="ctr"/>
                </a:tc>
              </a:tr>
              <a:tr h="1063400">
                <a:tc>
                  <a:txBody>
                    <a:bodyPr/>
                    <a:lstStyle/>
                    <a:p>
                      <a:pPr indent="0" lvl="0" marL="0" marR="0" rtl="0" algn="ctr">
                        <a:spcBef>
                          <a:spcPts val="0"/>
                        </a:spcBef>
                        <a:spcAft>
                          <a:spcPts val="0"/>
                        </a:spcAft>
                        <a:buNone/>
                      </a:pPr>
                      <a:r>
                        <a:rPr lang="en-US" sz="3000" u="none" cap="none" strike="noStrike">
                          <a:solidFill>
                            <a:schemeClr val="lt1"/>
                          </a:solidFill>
                        </a:rPr>
                        <a:t>Workplaces</a:t>
                      </a:r>
                      <a:endParaRPr b="0" i="0" sz="3000" u="none" cap="none" strike="noStrike">
                        <a:solidFill>
                          <a:schemeClr val="lt1"/>
                        </a:solidFill>
                        <a:latin typeface="Calibri"/>
                        <a:ea typeface="Calibri"/>
                        <a:cs typeface="Calibri"/>
                        <a:sym typeface="Calibri"/>
                      </a:endParaRPr>
                    </a:p>
                  </a:txBody>
                  <a:tcPr marT="13925" marB="0" marR="13925" marL="13925" anchor="ctr">
                    <a:solidFill>
                      <a:srgbClr val="F04E53"/>
                    </a:solidFill>
                  </a:tcPr>
                </a:tc>
                <a:tc>
                  <a:txBody>
                    <a:bodyPr/>
                    <a:lstStyle/>
                    <a:p>
                      <a:pPr indent="0" lvl="0" marL="0" marR="0" rtl="0" algn="ctr">
                        <a:spcBef>
                          <a:spcPts val="0"/>
                        </a:spcBef>
                        <a:spcAft>
                          <a:spcPts val="0"/>
                        </a:spcAft>
                        <a:buNone/>
                      </a:pPr>
                      <a:r>
                        <a:rPr lang="en-US" sz="3000" u="none" cap="none" strike="noStrike"/>
                        <a:t>Create fully accessible workspaces with adjustable features and clear signage.</a:t>
                      </a:r>
                      <a:endParaRPr b="0" i="0" sz="3000" u="none" cap="none" strike="noStrike">
                        <a:solidFill>
                          <a:srgbClr val="000000"/>
                        </a:solidFill>
                        <a:latin typeface="Calibri"/>
                        <a:ea typeface="Calibri"/>
                        <a:cs typeface="Calibri"/>
                        <a:sym typeface="Calibri"/>
                      </a:endParaRPr>
                    </a:p>
                  </a:txBody>
                  <a:tcPr marT="13925" marB="0" marR="13925" marL="13925" anchor="ctr"/>
                </a:tc>
              </a:tr>
              <a:tr h="1063400">
                <a:tc>
                  <a:txBody>
                    <a:bodyPr/>
                    <a:lstStyle/>
                    <a:p>
                      <a:pPr indent="0" lvl="0" marL="0" marR="0" rtl="0" algn="ctr">
                        <a:spcBef>
                          <a:spcPts val="0"/>
                        </a:spcBef>
                        <a:spcAft>
                          <a:spcPts val="0"/>
                        </a:spcAft>
                        <a:buNone/>
                      </a:pPr>
                      <a:r>
                        <a:rPr lang="en-US" sz="3000" u="none" cap="none" strike="noStrike">
                          <a:solidFill>
                            <a:schemeClr val="lt1"/>
                          </a:solidFill>
                        </a:rPr>
                        <a:t>Policies (Government and Institutional)</a:t>
                      </a:r>
                      <a:endParaRPr b="0" i="0" sz="3000" u="none" cap="none" strike="noStrike">
                        <a:solidFill>
                          <a:schemeClr val="lt1"/>
                        </a:solidFill>
                        <a:latin typeface="Calibri"/>
                        <a:ea typeface="Calibri"/>
                        <a:cs typeface="Calibri"/>
                        <a:sym typeface="Calibri"/>
                      </a:endParaRPr>
                    </a:p>
                  </a:txBody>
                  <a:tcPr marT="13925" marB="0" marR="13925" marL="13925" anchor="ctr">
                    <a:solidFill>
                      <a:srgbClr val="F04E53"/>
                    </a:solidFill>
                  </a:tcPr>
                </a:tc>
                <a:tc>
                  <a:txBody>
                    <a:bodyPr/>
                    <a:lstStyle/>
                    <a:p>
                      <a:pPr indent="0" lvl="0" marL="0" marR="0" rtl="0" algn="ctr">
                        <a:spcBef>
                          <a:spcPts val="0"/>
                        </a:spcBef>
                        <a:spcAft>
                          <a:spcPts val="0"/>
                        </a:spcAft>
                        <a:buNone/>
                      </a:pPr>
                      <a:r>
                        <a:rPr lang="en-US" sz="3000" u="none" cap="none" strike="noStrike"/>
                        <a:t>Develop inclusive policies and involve people with disabilities in decision-making.</a:t>
                      </a:r>
                      <a:endParaRPr b="0" i="0" sz="3000" u="none" cap="none" strike="noStrike">
                        <a:solidFill>
                          <a:srgbClr val="000000"/>
                        </a:solidFill>
                        <a:latin typeface="Calibri"/>
                        <a:ea typeface="Calibri"/>
                        <a:cs typeface="Calibri"/>
                        <a:sym typeface="Calibri"/>
                      </a:endParaRPr>
                    </a:p>
                  </a:txBody>
                  <a:tcPr marT="13925" marB="0" marR="13925" marL="13925" anchor="ctr"/>
                </a:tc>
              </a:tr>
            </a:tbl>
          </a:graphicData>
        </a:graphic>
      </p:graphicFrame>
      <p:pic>
        <p:nvPicPr>
          <p:cNvPr id="949" name="Google Shape;949;g31195987710_14_158"/>
          <p:cNvPicPr preferRelativeResize="0"/>
          <p:nvPr/>
        </p:nvPicPr>
        <p:blipFill rotWithShape="1">
          <a:blip r:embed="rId5">
            <a:alphaModFix/>
          </a:blip>
          <a:srcRect b="0" l="0" r="0" t="0"/>
          <a:stretch/>
        </p:blipFill>
        <p:spPr>
          <a:xfrm>
            <a:off x="378956" y="1532861"/>
            <a:ext cx="1682931" cy="1501439"/>
          </a:xfrm>
          <a:prstGeom prst="rect">
            <a:avLst/>
          </a:prstGeom>
          <a:noFill/>
          <a:ln>
            <a:noFill/>
          </a:ln>
        </p:spPr>
      </p:pic>
      <p:pic>
        <p:nvPicPr>
          <p:cNvPr id="950" name="Google Shape;950;g31195987710_14_158"/>
          <p:cNvPicPr preferRelativeResize="0"/>
          <p:nvPr/>
        </p:nvPicPr>
        <p:blipFill rotWithShape="1">
          <a:blip r:embed="rId6">
            <a:alphaModFix/>
          </a:blip>
          <a:srcRect b="0" l="0" r="0" t="0"/>
          <a:stretch/>
        </p:blipFill>
        <p:spPr>
          <a:xfrm>
            <a:off x="335462" y="3015038"/>
            <a:ext cx="1592778" cy="1057932"/>
          </a:xfrm>
          <a:prstGeom prst="rect">
            <a:avLst/>
          </a:prstGeom>
          <a:noFill/>
          <a:ln>
            <a:noFill/>
          </a:ln>
        </p:spPr>
      </p:pic>
      <p:pic>
        <p:nvPicPr>
          <p:cNvPr id="951" name="Google Shape;951;g31195987710_14_158"/>
          <p:cNvPicPr preferRelativeResize="0"/>
          <p:nvPr/>
        </p:nvPicPr>
        <p:blipFill rotWithShape="1">
          <a:blip r:embed="rId7">
            <a:alphaModFix/>
          </a:blip>
          <a:srcRect b="0" l="0" r="0" t="0"/>
          <a:stretch/>
        </p:blipFill>
        <p:spPr>
          <a:xfrm>
            <a:off x="424032" y="4092941"/>
            <a:ext cx="1415637" cy="999273"/>
          </a:xfrm>
          <a:prstGeom prst="rect">
            <a:avLst/>
          </a:prstGeom>
          <a:noFill/>
          <a:ln>
            <a:noFill/>
          </a:ln>
        </p:spPr>
      </p:pic>
      <p:pic>
        <p:nvPicPr>
          <p:cNvPr id="952" name="Google Shape;952;g31195987710_14_158"/>
          <p:cNvPicPr preferRelativeResize="0"/>
          <p:nvPr/>
        </p:nvPicPr>
        <p:blipFill rotWithShape="1">
          <a:blip r:embed="rId8">
            <a:alphaModFix/>
          </a:blip>
          <a:srcRect b="0" l="0" r="0" t="0"/>
          <a:stretch/>
        </p:blipFill>
        <p:spPr>
          <a:xfrm>
            <a:off x="424032" y="5238509"/>
            <a:ext cx="1592778" cy="999390"/>
          </a:xfrm>
          <a:prstGeom prst="rect">
            <a:avLst/>
          </a:prstGeom>
          <a:noFill/>
          <a:ln>
            <a:noFill/>
          </a:ln>
        </p:spPr>
      </p:pic>
      <p:pic>
        <p:nvPicPr>
          <p:cNvPr id="953" name="Google Shape;953;g31195987710_14_158"/>
          <p:cNvPicPr preferRelativeResize="0"/>
          <p:nvPr/>
        </p:nvPicPr>
        <p:blipFill rotWithShape="1">
          <a:blip r:embed="rId9">
            <a:alphaModFix/>
          </a:blip>
          <a:srcRect b="0" l="0" r="0" t="0"/>
          <a:stretch/>
        </p:blipFill>
        <p:spPr>
          <a:xfrm>
            <a:off x="517839" y="6564426"/>
            <a:ext cx="1228022" cy="999273"/>
          </a:xfrm>
          <a:prstGeom prst="rect">
            <a:avLst/>
          </a:prstGeom>
          <a:noFill/>
          <a:ln>
            <a:noFill/>
          </a:ln>
        </p:spPr>
      </p:pic>
      <p:pic>
        <p:nvPicPr>
          <p:cNvPr id="954" name="Google Shape;954;g31195987710_14_158"/>
          <p:cNvPicPr preferRelativeResize="0"/>
          <p:nvPr/>
        </p:nvPicPr>
        <p:blipFill rotWithShape="1">
          <a:blip r:embed="rId10">
            <a:alphaModFix/>
          </a:blip>
          <a:srcRect b="0" l="0" r="0" t="0"/>
          <a:stretch/>
        </p:blipFill>
        <p:spPr>
          <a:xfrm>
            <a:off x="517839" y="7720076"/>
            <a:ext cx="1228022" cy="939075"/>
          </a:xfrm>
          <a:prstGeom prst="rect">
            <a:avLst/>
          </a:prstGeom>
          <a:noFill/>
          <a:ln>
            <a:noFill/>
          </a:ln>
        </p:spPr>
      </p:pic>
      <p:pic>
        <p:nvPicPr>
          <p:cNvPr id="955" name="Google Shape;955;g31195987710_14_158"/>
          <p:cNvPicPr preferRelativeResize="0"/>
          <p:nvPr/>
        </p:nvPicPr>
        <p:blipFill rotWithShape="1">
          <a:blip r:embed="rId11">
            <a:alphaModFix/>
          </a:blip>
          <a:srcRect b="0" l="0" r="0" t="0"/>
          <a:stretch/>
        </p:blipFill>
        <p:spPr>
          <a:xfrm>
            <a:off x="505389" y="8827866"/>
            <a:ext cx="1228022" cy="102335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grpSp>
        <p:nvGrpSpPr>
          <p:cNvPr id="960" name="Google Shape;960;g31195987710_14_176"/>
          <p:cNvGrpSpPr/>
          <p:nvPr/>
        </p:nvGrpSpPr>
        <p:grpSpPr>
          <a:xfrm>
            <a:off x="1776549" y="1140352"/>
            <a:ext cx="14850965" cy="5157010"/>
            <a:chOff x="1184366" y="760235"/>
            <a:chExt cx="9900643" cy="3438007"/>
          </a:xfrm>
        </p:grpSpPr>
        <p:pic>
          <p:nvPicPr>
            <p:cNvPr id="961" name="Google Shape;961;g31195987710_14_176"/>
            <p:cNvPicPr preferRelativeResize="0"/>
            <p:nvPr/>
          </p:nvPicPr>
          <p:blipFill rotWithShape="1">
            <a:blip r:embed="rId3">
              <a:alphaModFix/>
            </a:blip>
            <a:srcRect b="0" l="0" r="0" t="0"/>
            <a:stretch/>
          </p:blipFill>
          <p:spPr>
            <a:xfrm>
              <a:off x="5207613" y="778363"/>
              <a:ext cx="5877396" cy="3419879"/>
            </a:xfrm>
            <a:prstGeom prst="rect">
              <a:avLst/>
            </a:prstGeom>
            <a:noFill/>
            <a:ln>
              <a:noFill/>
            </a:ln>
          </p:spPr>
        </p:pic>
        <p:pic>
          <p:nvPicPr>
            <p:cNvPr id="962" name="Google Shape;962;g31195987710_14_176"/>
            <p:cNvPicPr preferRelativeResize="0"/>
            <p:nvPr/>
          </p:nvPicPr>
          <p:blipFill rotWithShape="1">
            <a:blip r:embed="rId3">
              <a:alphaModFix/>
            </a:blip>
            <a:srcRect b="0" l="0" r="0" t="0"/>
            <a:stretch/>
          </p:blipFill>
          <p:spPr>
            <a:xfrm>
              <a:off x="1184366" y="760235"/>
              <a:ext cx="5877396" cy="3419879"/>
            </a:xfrm>
            <a:prstGeom prst="rect">
              <a:avLst/>
            </a:prstGeom>
            <a:noFill/>
            <a:ln>
              <a:noFill/>
            </a:ln>
          </p:spPr>
        </p:pic>
      </p:grpSp>
      <p:sp>
        <p:nvSpPr>
          <p:cNvPr id="963" name="Google Shape;963;g31195987710_14_176"/>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View our new reports!</a:t>
            </a:r>
            <a:endParaRPr/>
          </a:p>
        </p:txBody>
      </p:sp>
      <p:sp>
        <p:nvSpPr>
          <p:cNvPr id="964" name="Google Shape;964;g31195987710_14_176"/>
          <p:cNvSpPr/>
          <p:nvPr/>
        </p:nvSpPr>
        <p:spPr>
          <a:xfrm>
            <a:off x="353291" y="238991"/>
            <a:ext cx="166200" cy="7065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965" name="Google Shape;965;g31195987710_14_176"/>
          <p:cNvSpPr/>
          <p:nvPr/>
        </p:nvSpPr>
        <p:spPr>
          <a:xfrm>
            <a:off x="0" y="9923318"/>
            <a:ext cx="18288000" cy="3636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966" name="Google Shape;966;g31195987710_14_176"/>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967" name="Google Shape;967;g31195987710_14_176"/>
          <p:cNvPicPr preferRelativeResize="0"/>
          <p:nvPr/>
        </p:nvPicPr>
        <p:blipFill rotWithShape="1">
          <a:blip r:embed="rId4">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968" name="Google Shape;968;g31195987710_14_176"/>
          <p:cNvPicPr preferRelativeResize="0"/>
          <p:nvPr/>
        </p:nvPicPr>
        <p:blipFill rotWithShape="1">
          <a:blip r:embed="rId5">
            <a:alphaModFix/>
          </a:blip>
          <a:srcRect b="0" l="0" r="0" t="0"/>
          <a:stretch/>
        </p:blipFill>
        <p:spPr>
          <a:xfrm>
            <a:off x="12471518" y="324039"/>
            <a:ext cx="1553786" cy="1033058"/>
          </a:xfrm>
          <a:prstGeom prst="rect">
            <a:avLst/>
          </a:prstGeom>
          <a:noFill/>
          <a:ln>
            <a:noFill/>
          </a:ln>
        </p:spPr>
      </p:pic>
      <p:sp>
        <p:nvSpPr>
          <p:cNvPr id="969" name="Google Shape;969;g31195987710_14_176"/>
          <p:cNvSpPr txBox="1"/>
          <p:nvPr/>
        </p:nvSpPr>
        <p:spPr>
          <a:xfrm>
            <a:off x="4559301" y="4879200"/>
            <a:ext cx="9169200" cy="5541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0" i="0" lang="en-US" sz="2700">
                <a:solidFill>
                  <a:srgbClr val="000000"/>
                </a:solidFill>
                <a:latin typeface="Times"/>
                <a:ea typeface="Times"/>
                <a:cs typeface="Times"/>
                <a:sym typeface="Times"/>
              </a:rPr>
              <a:t> </a:t>
            </a:r>
            <a:endParaRPr sz="2700">
              <a:solidFill>
                <a:schemeClr val="dk1"/>
              </a:solidFill>
              <a:latin typeface="Calibri"/>
              <a:ea typeface="Calibri"/>
              <a:cs typeface="Calibri"/>
              <a:sym typeface="Calibri"/>
            </a:endParaRPr>
          </a:p>
        </p:txBody>
      </p:sp>
      <p:pic>
        <p:nvPicPr>
          <p:cNvPr descr="Global Comparison Report Cover" id="970" name="Google Shape;970;g31195987710_14_176"/>
          <p:cNvPicPr preferRelativeResize="0"/>
          <p:nvPr/>
        </p:nvPicPr>
        <p:blipFill rotWithShape="1">
          <a:blip r:embed="rId6">
            <a:alphaModFix/>
          </a:blip>
          <a:srcRect b="0" l="0" r="0" t="0"/>
          <a:stretch/>
        </p:blipFill>
        <p:spPr>
          <a:xfrm>
            <a:off x="3897957" y="2333000"/>
            <a:ext cx="4332126" cy="6133010"/>
          </a:xfrm>
          <a:prstGeom prst="rect">
            <a:avLst/>
          </a:prstGeom>
          <a:noFill/>
          <a:ln>
            <a:noFill/>
          </a:ln>
          <a:effectLst>
            <a:outerShdw blurRad="50800" rotWithShape="0" algn="br" dir="13500000" dist="38100">
              <a:srgbClr val="000000">
                <a:alpha val="40000"/>
              </a:srgbClr>
            </a:outerShdw>
          </a:effectLst>
        </p:spPr>
      </p:pic>
      <p:pic>
        <p:nvPicPr>
          <p:cNvPr descr="Global Action Report Cover" id="971" name="Google Shape;971;g31195987710_14_176"/>
          <p:cNvPicPr preferRelativeResize="0"/>
          <p:nvPr/>
        </p:nvPicPr>
        <p:blipFill rotWithShape="1">
          <a:blip r:embed="rId7">
            <a:alphaModFix/>
          </a:blip>
          <a:srcRect b="0" l="0" r="0" t="0"/>
          <a:stretch/>
        </p:blipFill>
        <p:spPr>
          <a:xfrm>
            <a:off x="10057917" y="2367941"/>
            <a:ext cx="4323100" cy="6133011"/>
          </a:xfrm>
          <a:prstGeom prst="rect">
            <a:avLst/>
          </a:prstGeom>
          <a:noFill/>
          <a:ln>
            <a:noFill/>
          </a:ln>
          <a:effectLst>
            <a:outerShdw blurRad="50800" rotWithShape="0" algn="br" dir="13500000" dist="381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2000"/>
                                        <p:tgtEl>
                                          <p:spTgt spid="9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g31195987710_16_2"/>
          <p:cNvSpPr txBox="1"/>
          <p:nvPr>
            <p:ph type="title"/>
          </p:nvPr>
        </p:nvSpPr>
        <p:spPr>
          <a:xfrm>
            <a:off x="505389" y="224123"/>
            <a:ext cx="9179100" cy="685500"/>
          </a:xfrm>
          <a:prstGeom prst="rect">
            <a:avLst/>
          </a:prstGeom>
          <a:noFill/>
          <a:ln>
            <a:noFill/>
          </a:ln>
        </p:spPr>
        <p:txBody>
          <a:bodyPr anchorCtr="0" anchor="ctr" bIns="68550" lIns="137150" spcFirstLastPara="1" rIns="137150" wrap="square" tIns="68550">
            <a:noAutofit/>
          </a:bodyPr>
          <a:lstStyle/>
          <a:p>
            <a:pPr indent="0" lvl="0" marL="0" rtl="0" algn="l">
              <a:lnSpc>
                <a:spcPct val="90000"/>
              </a:lnSpc>
              <a:spcBef>
                <a:spcPts val="0"/>
              </a:spcBef>
              <a:spcAft>
                <a:spcPts val="0"/>
              </a:spcAft>
              <a:buClr>
                <a:schemeClr val="dk1"/>
              </a:buClr>
              <a:buSzPts val="3000"/>
              <a:buFont typeface="Helvetica Neue"/>
              <a:buNone/>
            </a:pPr>
            <a:r>
              <a:rPr lang="en-US"/>
              <a:t>Frontier Tech Hub X GDIHub</a:t>
            </a:r>
            <a:endParaRPr/>
          </a:p>
        </p:txBody>
      </p:sp>
      <p:sp>
        <p:nvSpPr>
          <p:cNvPr id="977" name="Google Shape;977;g31195987710_16_2"/>
          <p:cNvSpPr/>
          <p:nvPr/>
        </p:nvSpPr>
        <p:spPr>
          <a:xfrm>
            <a:off x="353291" y="238991"/>
            <a:ext cx="166200" cy="7065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978" name="Google Shape;978;g31195987710_16_2"/>
          <p:cNvSpPr/>
          <p:nvPr/>
        </p:nvSpPr>
        <p:spPr>
          <a:xfrm>
            <a:off x="0" y="9923318"/>
            <a:ext cx="18288000" cy="363600"/>
          </a:xfrm>
          <a:prstGeom prst="rect">
            <a:avLst/>
          </a:prstGeom>
          <a:solidFill>
            <a:srgbClr val="F04E53"/>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979" name="Google Shape;979;g31195987710_16_2"/>
          <p:cNvSpPr/>
          <p:nvPr/>
        </p:nvSpPr>
        <p:spPr>
          <a:xfrm>
            <a:off x="13310754" y="301337"/>
            <a:ext cx="2140800" cy="10332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pic>
        <p:nvPicPr>
          <p:cNvPr descr="A black background with a black square&#10;&#10;Description automatically generated with medium confidence" id="980" name="Google Shape;980;g31195987710_16_2"/>
          <p:cNvPicPr preferRelativeResize="0"/>
          <p:nvPr/>
        </p:nvPicPr>
        <p:blipFill rotWithShape="1">
          <a:blip r:embed="rId3">
            <a:alphaModFix/>
          </a:blip>
          <a:srcRect b="0" l="0" r="0" t="0"/>
          <a:stretch/>
        </p:blipFill>
        <p:spPr>
          <a:xfrm>
            <a:off x="13977721" y="70369"/>
            <a:ext cx="1635801" cy="1436313"/>
          </a:xfrm>
          <a:prstGeom prst="rect">
            <a:avLst/>
          </a:prstGeom>
          <a:noFill/>
          <a:ln>
            <a:noFill/>
          </a:ln>
        </p:spPr>
      </p:pic>
      <p:pic>
        <p:nvPicPr>
          <p:cNvPr descr="A flag with red and blue colors&#10;&#10;Description automatically generated" id="981" name="Google Shape;981;g31195987710_16_2"/>
          <p:cNvPicPr preferRelativeResize="0"/>
          <p:nvPr/>
        </p:nvPicPr>
        <p:blipFill rotWithShape="1">
          <a:blip r:embed="rId4">
            <a:alphaModFix/>
          </a:blip>
          <a:srcRect b="0" l="0" r="0" t="0"/>
          <a:stretch/>
        </p:blipFill>
        <p:spPr>
          <a:xfrm>
            <a:off x="12471518" y="324039"/>
            <a:ext cx="1553786" cy="1033058"/>
          </a:xfrm>
          <a:prstGeom prst="rect">
            <a:avLst/>
          </a:prstGeom>
          <a:noFill/>
          <a:ln>
            <a:noFill/>
          </a:ln>
        </p:spPr>
      </p:pic>
      <p:sp>
        <p:nvSpPr>
          <p:cNvPr id="982" name="Google Shape;982;g31195987710_16_2"/>
          <p:cNvSpPr txBox="1"/>
          <p:nvPr/>
        </p:nvSpPr>
        <p:spPr>
          <a:xfrm>
            <a:off x="4559301" y="4879200"/>
            <a:ext cx="9169200" cy="554100"/>
          </a:xfrm>
          <a:prstGeom prst="rect">
            <a:avLst/>
          </a:prstGeom>
          <a:noFill/>
          <a:ln>
            <a:noFill/>
          </a:ln>
        </p:spPr>
        <p:txBody>
          <a:bodyPr anchorCtr="0" anchor="t" bIns="68550" lIns="137150" spcFirstLastPara="1" rIns="137150" wrap="square" tIns="68550">
            <a:spAutoFit/>
          </a:bodyPr>
          <a:lstStyle/>
          <a:p>
            <a:pPr indent="0" lvl="0" marL="0" marR="0" rtl="0" algn="l">
              <a:spcBef>
                <a:spcPts val="0"/>
              </a:spcBef>
              <a:spcAft>
                <a:spcPts val="0"/>
              </a:spcAft>
              <a:buNone/>
            </a:pPr>
            <a:r>
              <a:rPr b="0" i="0" lang="en-US" sz="2700">
                <a:solidFill>
                  <a:srgbClr val="000000"/>
                </a:solidFill>
                <a:latin typeface="Times"/>
                <a:ea typeface="Times"/>
                <a:cs typeface="Times"/>
                <a:sym typeface="Times"/>
              </a:rPr>
              <a:t> </a:t>
            </a:r>
            <a:endParaRPr sz="2700">
              <a:solidFill>
                <a:schemeClr val="dk1"/>
              </a:solidFill>
              <a:latin typeface="Calibri"/>
              <a:ea typeface="Calibri"/>
              <a:cs typeface="Calibri"/>
              <a:sym typeface="Calibri"/>
            </a:endParaRPr>
          </a:p>
        </p:txBody>
      </p:sp>
      <p:pic>
        <p:nvPicPr>
          <p:cNvPr id="983" name="Google Shape;983;g31195987710_16_2"/>
          <p:cNvPicPr preferRelativeResize="0"/>
          <p:nvPr/>
        </p:nvPicPr>
        <p:blipFill>
          <a:blip r:embed="rId5">
            <a:alphaModFix/>
          </a:blip>
          <a:stretch>
            <a:fillRect/>
          </a:stretch>
        </p:blipFill>
        <p:spPr>
          <a:xfrm>
            <a:off x="152400" y="848291"/>
            <a:ext cx="18135602" cy="892264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14"/>
          <p:cNvSpPr/>
          <p:nvPr/>
        </p:nvSpPr>
        <p:spPr>
          <a:xfrm flipH="1">
            <a:off x="0" y="-717717"/>
            <a:ext cx="3662443" cy="3667027"/>
          </a:xfrm>
          <a:custGeom>
            <a:rect b="b" l="l" r="r" t="t"/>
            <a:pathLst>
              <a:path extrusionOk="0" h="3667027" w="3662443">
                <a:moveTo>
                  <a:pt x="3662443" y="0"/>
                </a:moveTo>
                <a:lnTo>
                  <a:pt x="0" y="0"/>
                </a:lnTo>
                <a:lnTo>
                  <a:pt x="0" y="3667027"/>
                </a:lnTo>
                <a:lnTo>
                  <a:pt x="3662443" y="3667027"/>
                </a:lnTo>
                <a:lnTo>
                  <a:pt x="3662443"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9" name="Google Shape;989;p14"/>
          <p:cNvSpPr/>
          <p:nvPr/>
        </p:nvSpPr>
        <p:spPr>
          <a:xfrm flipH="1" rot="10800000">
            <a:off x="3662443" y="-717066"/>
            <a:ext cx="3662443" cy="3667027"/>
          </a:xfrm>
          <a:custGeom>
            <a:rect b="b" l="l" r="r" t="t"/>
            <a:pathLst>
              <a:path extrusionOk="0" h="3667027" w="3662443">
                <a:moveTo>
                  <a:pt x="3662443" y="0"/>
                </a:moveTo>
                <a:lnTo>
                  <a:pt x="0" y="0"/>
                </a:lnTo>
                <a:lnTo>
                  <a:pt x="0" y="3667026"/>
                </a:lnTo>
                <a:lnTo>
                  <a:pt x="3662443" y="3667026"/>
                </a:lnTo>
                <a:lnTo>
                  <a:pt x="366244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0" name="Google Shape;990;p14"/>
          <p:cNvSpPr/>
          <p:nvPr/>
        </p:nvSpPr>
        <p:spPr>
          <a:xfrm flipH="1">
            <a:off x="0" y="8831314"/>
            <a:ext cx="3662443" cy="3667027"/>
          </a:xfrm>
          <a:custGeom>
            <a:rect b="b" l="l" r="r" t="t"/>
            <a:pathLst>
              <a:path extrusionOk="0" h="3667027" w="3662443">
                <a:moveTo>
                  <a:pt x="3662443" y="0"/>
                </a:moveTo>
                <a:lnTo>
                  <a:pt x="0" y="0"/>
                </a:lnTo>
                <a:lnTo>
                  <a:pt x="0" y="3667026"/>
                </a:lnTo>
                <a:lnTo>
                  <a:pt x="3662443" y="3667026"/>
                </a:lnTo>
                <a:lnTo>
                  <a:pt x="3662443"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1" name="Google Shape;991;p14"/>
          <p:cNvSpPr/>
          <p:nvPr/>
        </p:nvSpPr>
        <p:spPr>
          <a:xfrm flipH="1" rot="10800000">
            <a:off x="3662443" y="8831964"/>
            <a:ext cx="3662443" cy="3667027"/>
          </a:xfrm>
          <a:custGeom>
            <a:rect b="b" l="l" r="r" t="t"/>
            <a:pathLst>
              <a:path extrusionOk="0" h="3667027" w="3662443">
                <a:moveTo>
                  <a:pt x="3662443" y="0"/>
                </a:moveTo>
                <a:lnTo>
                  <a:pt x="0" y="0"/>
                </a:lnTo>
                <a:lnTo>
                  <a:pt x="0" y="3667027"/>
                </a:lnTo>
                <a:lnTo>
                  <a:pt x="3662443" y="3667027"/>
                </a:lnTo>
                <a:lnTo>
                  <a:pt x="366244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2" name="Google Shape;992;p14"/>
          <p:cNvSpPr/>
          <p:nvPr/>
        </p:nvSpPr>
        <p:spPr>
          <a:xfrm flipH="1" rot="-5400000">
            <a:off x="7327178" y="-714774"/>
            <a:ext cx="3662443" cy="3667027"/>
          </a:xfrm>
          <a:custGeom>
            <a:rect b="b" l="l" r="r" t="t"/>
            <a:pathLst>
              <a:path extrusionOk="0" h="3667027" w="3662443">
                <a:moveTo>
                  <a:pt x="3662443" y="0"/>
                </a:moveTo>
                <a:lnTo>
                  <a:pt x="0" y="0"/>
                </a:lnTo>
                <a:lnTo>
                  <a:pt x="0" y="3667026"/>
                </a:lnTo>
                <a:lnTo>
                  <a:pt x="3662443" y="3667026"/>
                </a:lnTo>
                <a:lnTo>
                  <a:pt x="366244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3" name="Google Shape;993;p14"/>
          <p:cNvSpPr/>
          <p:nvPr/>
        </p:nvSpPr>
        <p:spPr>
          <a:xfrm flipH="1" rot="10800000">
            <a:off x="7324886" y="8831314"/>
            <a:ext cx="3662443" cy="3667027"/>
          </a:xfrm>
          <a:custGeom>
            <a:rect b="b" l="l" r="r" t="t"/>
            <a:pathLst>
              <a:path extrusionOk="0" h="3667027" w="3662443">
                <a:moveTo>
                  <a:pt x="0" y="3667026"/>
                </a:moveTo>
                <a:lnTo>
                  <a:pt x="3662443" y="3667026"/>
                </a:lnTo>
                <a:lnTo>
                  <a:pt x="3662443" y="0"/>
                </a:lnTo>
                <a:lnTo>
                  <a:pt x="0" y="0"/>
                </a:lnTo>
                <a:lnTo>
                  <a:pt x="0" y="3667026"/>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4" name="Google Shape;994;p14"/>
          <p:cNvSpPr/>
          <p:nvPr/>
        </p:nvSpPr>
        <p:spPr>
          <a:xfrm flipH="1" rot="-5400000">
            <a:off x="10994204" y="8829022"/>
            <a:ext cx="3662443" cy="3667027"/>
          </a:xfrm>
          <a:custGeom>
            <a:rect b="b" l="l" r="r" t="t"/>
            <a:pathLst>
              <a:path extrusionOk="0" h="3667027" w="3662443">
                <a:moveTo>
                  <a:pt x="3662443" y="0"/>
                </a:moveTo>
                <a:lnTo>
                  <a:pt x="0" y="0"/>
                </a:lnTo>
                <a:lnTo>
                  <a:pt x="0" y="3667026"/>
                </a:lnTo>
                <a:lnTo>
                  <a:pt x="3662443" y="3667026"/>
                </a:lnTo>
                <a:lnTo>
                  <a:pt x="366244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5" name="Google Shape;995;p14"/>
          <p:cNvSpPr/>
          <p:nvPr/>
        </p:nvSpPr>
        <p:spPr>
          <a:xfrm>
            <a:off x="10987329" y="-712482"/>
            <a:ext cx="3662443" cy="3667027"/>
          </a:xfrm>
          <a:custGeom>
            <a:rect b="b" l="l" r="r" t="t"/>
            <a:pathLst>
              <a:path extrusionOk="0" h="3667027" w="3662443">
                <a:moveTo>
                  <a:pt x="0" y="0"/>
                </a:moveTo>
                <a:lnTo>
                  <a:pt x="3662442" y="0"/>
                </a:lnTo>
                <a:lnTo>
                  <a:pt x="3662442" y="3667026"/>
                </a:lnTo>
                <a:lnTo>
                  <a:pt x="0" y="366702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6" name="Google Shape;996;p14"/>
          <p:cNvSpPr/>
          <p:nvPr/>
        </p:nvSpPr>
        <p:spPr>
          <a:xfrm flipH="1" rot="10800000">
            <a:off x="14649771" y="-712482"/>
            <a:ext cx="3662443" cy="3667027"/>
          </a:xfrm>
          <a:custGeom>
            <a:rect b="b" l="l" r="r" t="t"/>
            <a:pathLst>
              <a:path extrusionOk="0" h="3667027" w="3662443">
                <a:moveTo>
                  <a:pt x="3662443" y="0"/>
                </a:moveTo>
                <a:lnTo>
                  <a:pt x="0" y="0"/>
                </a:lnTo>
                <a:lnTo>
                  <a:pt x="0" y="3667026"/>
                </a:lnTo>
                <a:lnTo>
                  <a:pt x="3662443" y="3667026"/>
                </a:lnTo>
                <a:lnTo>
                  <a:pt x="366244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7" name="Google Shape;997;p14"/>
          <p:cNvSpPr/>
          <p:nvPr/>
        </p:nvSpPr>
        <p:spPr>
          <a:xfrm flipH="1">
            <a:off x="14662810" y="8826730"/>
            <a:ext cx="3662443" cy="3667027"/>
          </a:xfrm>
          <a:custGeom>
            <a:rect b="b" l="l" r="r" t="t"/>
            <a:pathLst>
              <a:path extrusionOk="0" h="3667027" w="3662443">
                <a:moveTo>
                  <a:pt x="3662443" y="0"/>
                </a:moveTo>
                <a:lnTo>
                  <a:pt x="0" y="0"/>
                </a:lnTo>
                <a:lnTo>
                  <a:pt x="0" y="3667027"/>
                </a:lnTo>
                <a:lnTo>
                  <a:pt x="3662443" y="3667027"/>
                </a:lnTo>
                <a:lnTo>
                  <a:pt x="366244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8" name="Google Shape;998;p14"/>
          <p:cNvSpPr/>
          <p:nvPr/>
        </p:nvSpPr>
        <p:spPr>
          <a:xfrm>
            <a:off x="223919" y="4384047"/>
            <a:ext cx="2678441" cy="1646024"/>
          </a:xfrm>
          <a:custGeom>
            <a:rect b="b" l="l" r="r" t="t"/>
            <a:pathLst>
              <a:path extrusionOk="0" h="1646024" w="2678441">
                <a:moveTo>
                  <a:pt x="0" y="0"/>
                </a:moveTo>
                <a:lnTo>
                  <a:pt x="2678441" y="0"/>
                </a:lnTo>
                <a:lnTo>
                  <a:pt x="2678441" y="1646023"/>
                </a:lnTo>
                <a:lnTo>
                  <a:pt x="0" y="164602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9" name="Google Shape;999;p14"/>
          <p:cNvSpPr/>
          <p:nvPr/>
        </p:nvSpPr>
        <p:spPr>
          <a:xfrm>
            <a:off x="373745" y="6362866"/>
            <a:ext cx="2378790" cy="1643527"/>
          </a:xfrm>
          <a:custGeom>
            <a:rect b="b" l="l" r="r" t="t"/>
            <a:pathLst>
              <a:path extrusionOk="0" h="1643527" w="2378790">
                <a:moveTo>
                  <a:pt x="0" y="0"/>
                </a:moveTo>
                <a:lnTo>
                  <a:pt x="2378789" y="0"/>
                </a:lnTo>
                <a:lnTo>
                  <a:pt x="2378789" y="1643527"/>
                </a:lnTo>
                <a:lnTo>
                  <a:pt x="0" y="164352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0" name="Google Shape;1000;p14"/>
          <p:cNvSpPr/>
          <p:nvPr/>
        </p:nvSpPr>
        <p:spPr>
          <a:xfrm>
            <a:off x="3254617" y="4526876"/>
            <a:ext cx="1532432" cy="1281018"/>
          </a:xfrm>
          <a:custGeom>
            <a:rect b="b" l="l" r="r" t="t"/>
            <a:pathLst>
              <a:path extrusionOk="0" h="1281018" w="1532432">
                <a:moveTo>
                  <a:pt x="0" y="0"/>
                </a:moveTo>
                <a:lnTo>
                  <a:pt x="1532432" y="0"/>
                </a:lnTo>
                <a:lnTo>
                  <a:pt x="1532432" y="1281018"/>
                </a:lnTo>
                <a:lnTo>
                  <a:pt x="0" y="1281018"/>
                </a:lnTo>
                <a:lnTo>
                  <a:pt x="0" y="0"/>
                </a:lnTo>
                <a:close/>
              </a:path>
            </a:pathLst>
          </a:custGeom>
          <a:blipFill rotWithShape="1">
            <a:blip r:embed="rId7">
              <a:alphaModFix/>
            </a:blip>
            <a:stretch>
              <a:fillRect b="-18128" l="-13694" r="-13601" t="-1545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1" name="Google Shape;1001;p14"/>
          <p:cNvSpPr/>
          <p:nvPr/>
        </p:nvSpPr>
        <p:spPr>
          <a:xfrm>
            <a:off x="3357354" y="6574618"/>
            <a:ext cx="1326959" cy="1420406"/>
          </a:xfrm>
          <a:custGeom>
            <a:rect b="b" l="l" r="r" t="t"/>
            <a:pathLst>
              <a:path extrusionOk="0" h="1420406" w="1326959">
                <a:moveTo>
                  <a:pt x="0" y="0"/>
                </a:moveTo>
                <a:lnTo>
                  <a:pt x="1326959" y="0"/>
                </a:lnTo>
                <a:lnTo>
                  <a:pt x="1326959" y="1420406"/>
                </a:lnTo>
                <a:lnTo>
                  <a:pt x="0" y="1420406"/>
                </a:lnTo>
                <a:lnTo>
                  <a:pt x="0" y="0"/>
                </a:lnTo>
                <a:close/>
              </a:path>
            </a:pathLst>
          </a:custGeom>
          <a:blipFill rotWithShape="1">
            <a:blip r:embed="rId8">
              <a:alphaModFix/>
            </a:blip>
            <a:stretch>
              <a:fillRect b="-7138" l="-5974" r="-7483" t="-729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2" name="Google Shape;1002;p14"/>
          <p:cNvSpPr/>
          <p:nvPr/>
        </p:nvSpPr>
        <p:spPr>
          <a:xfrm>
            <a:off x="5111591" y="6498036"/>
            <a:ext cx="3034987" cy="1508357"/>
          </a:xfrm>
          <a:custGeom>
            <a:rect b="b" l="l" r="r" t="t"/>
            <a:pathLst>
              <a:path extrusionOk="0" h="1508357" w="3034987">
                <a:moveTo>
                  <a:pt x="0" y="0"/>
                </a:moveTo>
                <a:lnTo>
                  <a:pt x="3034987" y="0"/>
                </a:lnTo>
                <a:lnTo>
                  <a:pt x="3034987" y="1508357"/>
                </a:lnTo>
                <a:lnTo>
                  <a:pt x="0" y="1508357"/>
                </a:lnTo>
                <a:lnTo>
                  <a:pt x="0" y="0"/>
                </a:lnTo>
                <a:close/>
              </a:path>
            </a:pathLst>
          </a:custGeom>
          <a:blipFill rotWithShape="1">
            <a:blip r:embed="rId9">
              <a:alphaModFix/>
            </a:blip>
            <a:stretch>
              <a:fillRect b="-23163" l="0" r="0" t="-2316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3" name="Google Shape;1003;p14"/>
          <p:cNvSpPr/>
          <p:nvPr/>
        </p:nvSpPr>
        <p:spPr>
          <a:xfrm>
            <a:off x="5387048" y="4606223"/>
            <a:ext cx="2484074" cy="1201671"/>
          </a:xfrm>
          <a:custGeom>
            <a:rect b="b" l="l" r="r" t="t"/>
            <a:pathLst>
              <a:path extrusionOk="0" h="1201671" w="2484074">
                <a:moveTo>
                  <a:pt x="0" y="0"/>
                </a:moveTo>
                <a:lnTo>
                  <a:pt x="2484074" y="0"/>
                </a:lnTo>
                <a:lnTo>
                  <a:pt x="2484074" y="1201671"/>
                </a:lnTo>
                <a:lnTo>
                  <a:pt x="0" y="120167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4" name="Google Shape;1004;p14"/>
          <p:cNvSpPr/>
          <p:nvPr/>
        </p:nvSpPr>
        <p:spPr>
          <a:xfrm>
            <a:off x="8515720" y="6757411"/>
            <a:ext cx="1957935" cy="836676"/>
          </a:xfrm>
          <a:custGeom>
            <a:rect b="b" l="l" r="r" t="t"/>
            <a:pathLst>
              <a:path extrusionOk="0" h="836676" w="1957935">
                <a:moveTo>
                  <a:pt x="0" y="0"/>
                </a:moveTo>
                <a:lnTo>
                  <a:pt x="1957935" y="0"/>
                </a:lnTo>
                <a:lnTo>
                  <a:pt x="1957935" y="836676"/>
                </a:lnTo>
                <a:lnTo>
                  <a:pt x="0" y="836676"/>
                </a:lnTo>
                <a:lnTo>
                  <a:pt x="0" y="0"/>
                </a:lnTo>
                <a:close/>
              </a:path>
            </a:pathLst>
          </a:custGeom>
          <a:blipFill rotWithShape="1">
            <a:blip r:embed="rId11">
              <a:alphaModFix/>
            </a:blip>
            <a:stretch>
              <a:fillRect b="0" l="-217" r="-21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5" name="Google Shape;1005;p14"/>
          <p:cNvSpPr/>
          <p:nvPr/>
        </p:nvSpPr>
        <p:spPr>
          <a:xfrm>
            <a:off x="8536371" y="4871955"/>
            <a:ext cx="1871877" cy="935939"/>
          </a:xfrm>
          <a:custGeom>
            <a:rect b="b" l="l" r="r" t="t"/>
            <a:pathLst>
              <a:path extrusionOk="0" h="935939" w="1871877">
                <a:moveTo>
                  <a:pt x="0" y="0"/>
                </a:moveTo>
                <a:lnTo>
                  <a:pt x="1871877" y="0"/>
                </a:lnTo>
                <a:lnTo>
                  <a:pt x="1871877" y="935939"/>
                </a:lnTo>
                <a:lnTo>
                  <a:pt x="0" y="935939"/>
                </a:lnTo>
                <a:lnTo>
                  <a:pt x="0" y="0"/>
                </a:lnTo>
                <a:close/>
              </a:path>
            </a:pathLst>
          </a:custGeom>
          <a:blipFill rotWithShape="1">
            <a:blip r:embed="rId12">
              <a:alphaModFix/>
            </a:blip>
            <a:stretch>
              <a:fillRect b="-179" l="0" r="0" t="-18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6" name="Google Shape;1006;p14"/>
          <p:cNvSpPr/>
          <p:nvPr/>
        </p:nvSpPr>
        <p:spPr>
          <a:xfrm>
            <a:off x="11009482" y="5116727"/>
            <a:ext cx="1845091" cy="551592"/>
          </a:xfrm>
          <a:custGeom>
            <a:rect b="b" l="l" r="r" t="t"/>
            <a:pathLst>
              <a:path extrusionOk="0" h="551592" w="1845091">
                <a:moveTo>
                  <a:pt x="0" y="0"/>
                </a:moveTo>
                <a:lnTo>
                  <a:pt x="1845091" y="0"/>
                </a:lnTo>
                <a:lnTo>
                  <a:pt x="1845091" y="551592"/>
                </a:lnTo>
                <a:lnTo>
                  <a:pt x="0" y="551592"/>
                </a:lnTo>
                <a:lnTo>
                  <a:pt x="0" y="0"/>
                </a:lnTo>
                <a:close/>
              </a:path>
            </a:pathLst>
          </a:custGeom>
          <a:blipFill rotWithShape="1">
            <a:blip r:embed="rId13">
              <a:alphaModFix/>
            </a:blip>
            <a:stretch>
              <a:fillRect b="-10743" l="-4291" r="-3079" t="-1307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7" name="Google Shape;1007;p14"/>
          <p:cNvSpPr/>
          <p:nvPr/>
        </p:nvSpPr>
        <p:spPr>
          <a:xfrm>
            <a:off x="10834410" y="6872515"/>
            <a:ext cx="1967800" cy="608849"/>
          </a:xfrm>
          <a:custGeom>
            <a:rect b="b" l="l" r="r" t="t"/>
            <a:pathLst>
              <a:path extrusionOk="0" h="608849" w="1967800">
                <a:moveTo>
                  <a:pt x="0" y="0"/>
                </a:moveTo>
                <a:lnTo>
                  <a:pt x="1967800" y="0"/>
                </a:lnTo>
                <a:lnTo>
                  <a:pt x="1967800" y="608849"/>
                </a:lnTo>
                <a:lnTo>
                  <a:pt x="0" y="608849"/>
                </a:lnTo>
                <a:lnTo>
                  <a:pt x="0" y="0"/>
                </a:lnTo>
                <a:close/>
              </a:path>
            </a:pathLst>
          </a:custGeom>
          <a:blipFill rotWithShape="1">
            <a:blip r:embed="rId14">
              <a:alphaModFix/>
            </a:blip>
            <a:stretch>
              <a:fillRect b="-8762" l="0" r="0" t="-876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8" name="Google Shape;1008;p14"/>
          <p:cNvSpPr/>
          <p:nvPr/>
        </p:nvSpPr>
        <p:spPr>
          <a:xfrm>
            <a:off x="16689455" y="5116727"/>
            <a:ext cx="1309388" cy="447859"/>
          </a:xfrm>
          <a:custGeom>
            <a:rect b="b" l="l" r="r" t="t"/>
            <a:pathLst>
              <a:path extrusionOk="0" h="447859" w="1309388">
                <a:moveTo>
                  <a:pt x="0" y="0"/>
                </a:moveTo>
                <a:lnTo>
                  <a:pt x="1309388" y="0"/>
                </a:lnTo>
                <a:lnTo>
                  <a:pt x="1309388" y="447859"/>
                </a:lnTo>
                <a:lnTo>
                  <a:pt x="0" y="447859"/>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9" name="Google Shape;1009;p14"/>
          <p:cNvSpPr/>
          <p:nvPr/>
        </p:nvSpPr>
        <p:spPr>
          <a:xfrm>
            <a:off x="17131749" y="6561482"/>
            <a:ext cx="911681" cy="907629"/>
          </a:xfrm>
          <a:custGeom>
            <a:rect b="b" l="l" r="r" t="t"/>
            <a:pathLst>
              <a:path extrusionOk="0" h="907629" w="911681">
                <a:moveTo>
                  <a:pt x="0" y="0"/>
                </a:moveTo>
                <a:lnTo>
                  <a:pt x="911681" y="0"/>
                </a:lnTo>
                <a:lnTo>
                  <a:pt x="911681" y="907629"/>
                </a:lnTo>
                <a:lnTo>
                  <a:pt x="0" y="907629"/>
                </a:lnTo>
                <a:lnTo>
                  <a:pt x="0" y="0"/>
                </a:lnTo>
                <a:close/>
              </a:path>
            </a:pathLst>
          </a:custGeom>
          <a:blipFill rotWithShape="1">
            <a:blip r:embed="rId16">
              <a:alphaModFix/>
            </a:blip>
            <a:stretch>
              <a:fillRect b="-38" l="0" r="0" t="-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0" name="Google Shape;1010;p14"/>
          <p:cNvSpPr/>
          <p:nvPr/>
        </p:nvSpPr>
        <p:spPr>
          <a:xfrm>
            <a:off x="13284953" y="6872515"/>
            <a:ext cx="1682166" cy="606469"/>
          </a:xfrm>
          <a:custGeom>
            <a:rect b="b" l="l" r="r" t="t"/>
            <a:pathLst>
              <a:path extrusionOk="0" h="606469" w="1682166">
                <a:moveTo>
                  <a:pt x="0" y="0"/>
                </a:moveTo>
                <a:lnTo>
                  <a:pt x="1682167" y="0"/>
                </a:lnTo>
                <a:lnTo>
                  <a:pt x="1682167" y="606468"/>
                </a:lnTo>
                <a:lnTo>
                  <a:pt x="0" y="606468"/>
                </a:lnTo>
                <a:lnTo>
                  <a:pt x="0" y="0"/>
                </a:lnTo>
                <a:close/>
              </a:path>
            </a:pathLst>
          </a:custGeom>
          <a:blipFill rotWithShape="1">
            <a:blip r:embed="rId17">
              <a:alphaModFix/>
            </a:blip>
            <a:stretch>
              <a:fillRect b="0" l="-72" r="-7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1" name="Google Shape;1011;p14"/>
          <p:cNvSpPr/>
          <p:nvPr/>
        </p:nvSpPr>
        <p:spPr>
          <a:xfrm>
            <a:off x="13455806" y="4871955"/>
            <a:ext cx="1426848" cy="910807"/>
          </a:xfrm>
          <a:custGeom>
            <a:rect b="b" l="l" r="r" t="t"/>
            <a:pathLst>
              <a:path extrusionOk="0" h="910807" w="1426848">
                <a:moveTo>
                  <a:pt x="0" y="0"/>
                </a:moveTo>
                <a:lnTo>
                  <a:pt x="1426848" y="0"/>
                </a:lnTo>
                <a:lnTo>
                  <a:pt x="1426848" y="910807"/>
                </a:lnTo>
                <a:lnTo>
                  <a:pt x="0" y="910807"/>
                </a:lnTo>
                <a:lnTo>
                  <a:pt x="0" y="0"/>
                </a:lnTo>
                <a:close/>
              </a:path>
            </a:pathLst>
          </a:custGeom>
          <a:blipFill rotWithShape="1">
            <a:blip r:embed="rId18">
              <a:alphaModFix/>
            </a:blip>
            <a:stretch>
              <a:fillRect b="-270" l="0" r="0" t="-27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2" name="Google Shape;1012;p14"/>
          <p:cNvSpPr/>
          <p:nvPr/>
        </p:nvSpPr>
        <p:spPr>
          <a:xfrm>
            <a:off x="15190196" y="6829924"/>
            <a:ext cx="1733512" cy="507279"/>
          </a:xfrm>
          <a:custGeom>
            <a:rect b="b" l="l" r="r" t="t"/>
            <a:pathLst>
              <a:path extrusionOk="0" h="507279" w="1733512">
                <a:moveTo>
                  <a:pt x="0" y="0"/>
                </a:moveTo>
                <a:lnTo>
                  <a:pt x="1733513" y="0"/>
                </a:lnTo>
                <a:lnTo>
                  <a:pt x="1733513" y="507279"/>
                </a:lnTo>
                <a:lnTo>
                  <a:pt x="0" y="507279"/>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13" name="Google Shape;1013;p14"/>
          <p:cNvGrpSpPr/>
          <p:nvPr/>
        </p:nvGrpSpPr>
        <p:grpSpPr>
          <a:xfrm>
            <a:off x="15367341" y="4786700"/>
            <a:ext cx="971378" cy="1181006"/>
            <a:chOff x="0" y="0"/>
            <a:chExt cx="1295170" cy="1574675"/>
          </a:xfrm>
        </p:grpSpPr>
        <p:sp>
          <p:nvSpPr>
            <p:cNvPr id="1014" name="Google Shape;1014;p14"/>
            <p:cNvSpPr/>
            <p:nvPr/>
          </p:nvSpPr>
          <p:spPr>
            <a:xfrm>
              <a:off x="0" y="0"/>
              <a:ext cx="1295170" cy="1574675"/>
            </a:xfrm>
            <a:custGeom>
              <a:rect b="b" l="l" r="r" t="t"/>
              <a:pathLst>
                <a:path extrusionOk="0" h="1574675" w="1295170">
                  <a:moveTo>
                    <a:pt x="0" y="0"/>
                  </a:moveTo>
                  <a:lnTo>
                    <a:pt x="1295170" y="0"/>
                  </a:lnTo>
                  <a:lnTo>
                    <a:pt x="1295170" y="1574675"/>
                  </a:lnTo>
                  <a:lnTo>
                    <a:pt x="0" y="1574675"/>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15" name="Google Shape;1015;p14"/>
            <p:cNvGrpSpPr/>
            <p:nvPr/>
          </p:nvGrpSpPr>
          <p:grpSpPr>
            <a:xfrm>
              <a:off x="59177" y="1112436"/>
              <a:ext cx="1176816" cy="307187"/>
              <a:chOff x="0" y="-19050"/>
              <a:chExt cx="265764" cy="69373"/>
            </a:xfrm>
          </p:grpSpPr>
          <p:sp>
            <p:nvSpPr>
              <p:cNvPr id="1016" name="Google Shape;1016;p14"/>
              <p:cNvSpPr/>
              <p:nvPr/>
            </p:nvSpPr>
            <p:spPr>
              <a:xfrm>
                <a:off x="0" y="0"/>
                <a:ext cx="265764" cy="50323"/>
              </a:xfrm>
              <a:custGeom>
                <a:rect b="b" l="l" r="r" t="t"/>
                <a:pathLst>
                  <a:path extrusionOk="0" h="50323" w="265764">
                    <a:moveTo>
                      <a:pt x="0" y="0"/>
                    </a:moveTo>
                    <a:lnTo>
                      <a:pt x="265764" y="0"/>
                    </a:lnTo>
                    <a:lnTo>
                      <a:pt x="265764" y="50323"/>
                    </a:lnTo>
                    <a:lnTo>
                      <a:pt x="0" y="5032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7" name="Google Shape;1017;p14"/>
              <p:cNvSpPr txBox="1"/>
              <p:nvPr/>
            </p:nvSpPr>
            <p:spPr>
              <a:xfrm>
                <a:off x="0" y="-19050"/>
                <a:ext cx="265764" cy="69373"/>
              </a:xfrm>
              <a:prstGeom prst="rect">
                <a:avLst/>
              </a:prstGeom>
              <a:noFill/>
              <a:ln>
                <a:noFill/>
              </a:ln>
            </p:spPr>
            <p:txBody>
              <a:bodyPr anchorCtr="0" anchor="ctr" bIns="27950" lIns="27950" spcFirstLastPara="1" rIns="27950" wrap="square" tIns="27950">
                <a:noAutofit/>
              </a:bodyPr>
              <a:lstStyle/>
              <a:p>
                <a:pPr indent="0" lvl="0" marL="0" marR="0" rtl="0" algn="ctr">
                  <a:lnSpc>
                    <a:spcPct val="139931"/>
                  </a:lnSpc>
                  <a:spcBef>
                    <a:spcPts val="0"/>
                  </a:spcBef>
                  <a:spcAft>
                    <a:spcPts val="0"/>
                  </a:spcAft>
                  <a:buNone/>
                </a:pPr>
                <a:r>
                  <a:rPr lang="en-US" sz="293">
                    <a:solidFill>
                      <a:srgbClr val="39A49E"/>
                    </a:solidFill>
                    <a:latin typeface="Arial"/>
                    <a:ea typeface="Arial"/>
                    <a:cs typeface="Arial"/>
                    <a:sym typeface="Arial"/>
                  </a:rPr>
                  <a:t>PERSONS WITH DISABILITIES AND OLDER PERSONS CONSTITUENCY GROUP</a:t>
                </a:r>
                <a:endParaRPr/>
              </a:p>
            </p:txBody>
          </p:sp>
        </p:grpSp>
      </p:grpSp>
      <p:grpSp>
        <p:nvGrpSpPr>
          <p:cNvPr id="1018" name="Google Shape;1018;p14"/>
          <p:cNvGrpSpPr/>
          <p:nvPr/>
        </p:nvGrpSpPr>
        <p:grpSpPr>
          <a:xfrm>
            <a:off x="0" y="1270852"/>
            <a:ext cx="18282939" cy="2532170"/>
            <a:chOff x="0" y="-57150"/>
            <a:chExt cx="4815260" cy="666909"/>
          </a:xfrm>
        </p:grpSpPr>
        <p:sp>
          <p:nvSpPr>
            <p:cNvPr id="1019" name="Google Shape;1019;p14"/>
            <p:cNvSpPr/>
            <p:nvPr/>
          </p:nvSpPr>
          <p:spPr>
            <a:xfrm>
              <a:off x="0" y="0"/>
              <a:ext cx="4815260" cy="609759"/>
            </a:xfrm>
            <a:custGeom>
              <a:rect b="b" l="l" r="r" t="t"/>
              <a:pathLst>
                <a:path extrusionOk="0" h="609759" w="4815260">
                  <a:moveTo>
                    <a:pt x="0" y="0"/>
                  </a:moveTo>
                  <a:lnTo>
                    <a:pt x="4815260" y="0"/>
                  </a:lnTo>
                  <a:lnTo>
                    <a:pt x="4815260" y="609759"/>
                  </a:lnTo>
                  <a:lnTo>
                    <a:pt x="0" y="609759"/>
                  </a:lnTo>
                  <a:close/>
                </a:path>
              </a:pathLst>
            </a:custGeom>
            <a:solidFill>
              <a:srgbClr val="41217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0" name="Google Shape;1020;p14"/>
            <p:cNvSpPr txBox="1"/>
            <p:nvPr/>
          </p:nvSpPr>
          <p:spPr>
            <a:xfrm>
              <a:off x="0" y="-57150"/>
              <a:ext cx="4815260" cy="666909"/>
            </a:xfrm>
            <a:prstGeom prst="rect">
              <a:avLst/>
            </a:prstGeom>
            <a:noFill/>
            <a:ln>
              <a:noFill/>
            </a:ln>
          </p:spPr>
          <p:txBody>
            <a:bodyPr anchorCtr="0" anchor="ctr" bIns="50800" lIns="50800" spcFirstLastPara="1" rIns="50800" wrap="square" tIns="50800">
              <a:noAutofit/>
            </a:bodyPr>
            <a:lstStyle/>
            <a:p>
              <a:pPr indent="0" lvl="0" marL="0" marR="0" rtl="0" algn="ctr">
                <a:lnSpc>
                  <a:spcPct val="183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21" name="Google Shape;1021;p14"/>
          <p:cNvSpPr txBox="1"/>
          <p:nvPr/>
        </p:nvSpPr>
        <p:spPr>
          <a:xfrm>
            <a:off x="6273887" y="2145369"/>
            <a:ext cx="5740226" cy="89535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249">
                <a:solidFill>
                  <a:srgbClr val="FFFFFF"/>
                </a:solidFill>
                <a:latin typeface="Helvetica Neue"/>
                <a:ea typeface="Helvetica Neue"/>
                <a:cs typeface="Helvetica Neue"/>
                <a:sym typeface="Helvetica Neue"/>
              </a:rPr>
              <a:t>Brought to you by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Digital numbers art" id="189" name="Google Shape;189;g2d52ba82a47_0_31"/>
          <p:cNvPicPr preferRelativeResize="0"/>
          <p:nvPr/>
        </p:nvPicPr>
        <p:blipFill rotWithShape="1">
          <a:blip r:embed="rId3">
            <a:alphaModFix/>
          </a:blip>
          <a:srcRect b="598" l="0" r="0" t="15134"/>
          <a:stretch/>
        </p:blipFill>
        <p:spPr>
          <a:xfrm>
            <a:off x="0" y="1"/>
            <a:ext cx="18288000" cy="10287001"/>
          </a:xfrm>
          <a:prstGeom prst="rect">
            <a:avLst/>
          </a:prstGeom>
          <a:noFill/>
          <a:ln>
            <a:noFill/>
          </a:ln>
        </p:spPr>
      </p:pic>
      <p:sp>
        <p:nvSpPr>
          <p:cNvPr id="190" name="Google Shape;190;g2d52ba82a47_0_31"/>
          <p:cNvSpPr/>
          <p:nvPr/>
        </p:nvSpPr>
        <p:spPr>
          <a:xfrm>
            <a:off x="892098" y="2433149"/>
            <a:ext cx="7589700" cy="7099800"/>
          </a:xfrm>
          <a:prstGeom prst="roundRect">
            <a:avLst>
              <a:gd fmla="val 16667" name="adj"/>
            </a:avLst>
          </a:prstGeom>
          <a:solidFill>
            <a:srgbClr val="FFFFFF">
              <a:alpha val="92160"/>
            </a:srgbClr>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lang="en-US" sz="6600">
                <a:solidFill>
                  <a:schemeClr val="dk1"/>
                </a:solidFill>
                <a:latin typeface="Arial Black"/>
                <a:ea typeface="Arial Black"/>
                <a:cs typeface="Arial Black"/>
                <a:sym typeface="Arial Black"/>
              </a:rPr>
              <a:t>2020</a:t>
            </a:r>
            <a:r>
              <a:rPr lang="en-US" sz="6600">
                <a:solidFill>
                  <a:schemeClr val="lt1"/>
                </a:solidFill>
                <a:latin typeface="Arial"/>
                <a:ea typeface="Arial"/>
                <a:cs typeface="Arial"/>
                <a:sym typeface="Arial"/>
              </a:rPr>
              <a:t> </a:t>
            </a:r>
            <a:endParaRPr sz="2100"/>
          </a:p>
          <a:p>
            <a:pPr indent="0" lvl="0" marL="0" marR="0" rtl="0" algn="l">
              <a:spcBef>
                <a:spcPts val="0"/>
              </a:spcBef>
              <a:spcAft>
                <a:spcPts val="0"/>
              </a:spcAft>
              <a:buNone/>
            </a:pPr>
            <a:r>
              <a:rPr lang="en-US" sz="3000">
                <a:solidFill>
                  <a:schemeClr val="dk1"/>
                </a:solidFill>
                <a:latin typeface="Arial"/>
                <a:ea typeface="Arial"/>
                <a:cs typeface="Arial"/>
                <a:sym typeface="Arial"/>
              </a:rPr>
              <a:t>Today, more than half of all persons with disabilities and older persons live in cities with: </a:t>
            </a:r>
            <a:endParaRPr sz="2100"/>
          </a:p>
          <a:p>
            <a:pPr indent="0" lvl="0" marL="0" marR="0" rtl="0" algn="l">
              <a:spcBef>
                <a:spcPts val="0"/>
              </a:spcBef>
              <a:spcAft>
                <a:spcPts val="0"/>
              </a:spcAft>
              <a:buNone/>
            </a:pPr>
            <a:r>
              <a:rPr b="1" lang="en-US" sz="3600">
                <a:solidFill>
                  <a:srgbClr val="074F6A"/>
                </a:solidFill>
                <a:latin typeface="Arial"/>
                <a:ea typeface="Arial"/>
                <a:cs typeface="Arial"/>
                <a:sym typeface="Arial"/>
              </a:rPr>
              <a:t>• Inaccessible transportation and public spaces </a:t>
            </a:r>
            <a:endParaRPr sz="2100"/>
          </a:p>
          <a:p>
            <a:pPr indent="0" lvl="0" marL="0" marR="0" rtl="0" algn="l">
              <a:spcBef>
                <a:spcPts val="0"/>
              </a:spcBef>
              <a:spcAft>
                <a:spcPts val="0"/>
              </a:spcAft>
              <a:buNone/>
            </a:pPr>
            <a:r>
              <a:rPr b="1" lang="en-US" sz="3600">
                <a:solidFill>
                  <a:srgbClr val="074F6A"/>
                </a:solidFill>
                <a:latin typeface="Arial"/>
                <a:ea typeface="Arial"/>
                <a:cs typeface="Arial"/>
                <a:sym typeface="Arial"/>
              </a:rPr>
              <a:t>• Inaccessible digital infrastructure </a:t>
            </a:r>
            <a:endParaRPr sz="2100"/>
          </a:p>
          <a:p>
            <a:pPr indent="0" lvl="0" marL="0" marR="0" rtl="0" algn="l">
              <a:spcBef>
                <a:spcPts val="0"/>
              </a:spcBef>
              <a:spcAft>
                <a:spcPts val="0"/>
              </a:spcAft>
              <a:buNone/>
            </a:pPr>
            <a:r>
              <a:rPr b="1" lang="en-US" sz="3600">
                <a:solidFill>
                  <a:srgbClr val="074F6A"/>
                </a:solidFill>
                <a:latin typeface="Arial"/>
                <a:ea typeface="Arial"/>
                <a:cs typeface="Arial"/>
                <a:sym typeface="Arial"/>
              </a:rPr>
              <a:t>• A lack of access to adequate housing, employment, health and education </a:t>
            </a:r>
            <a:r>
              <a:rPr lang="en-US" sz="3600">
                <a:solidFill>
                  <a:srgbClr val="074F6A"/>
                </a:solidFill>
                <a:latin typeface="Arial"/>
                <a:ea typeface="Arial"/>
                <a:cs typeface="Arial"/>
                <a:sym typeface="Arial"/>
              </a:rPr>
              <a:t>(UNDESA-2019)</a:t>
            </a:r>
            <a:endParaRPr sz="2100"/>
          </a:p>
        </p:txBody>
      </p:sp>
      <p:sp>
        <p:nvSpPr>
          <p:cNvPr id="191" name="Google Shape;191;g2d52ba82a47_0_31"/>
          <p:cNvSpPr/>
          <p:nvPr/>
        </p:nvSpPr>
        <p:spPr>
          <a:xfrm>
            <a:off x="9806108" y="2433149"/>
            <a:ext cx="7589700" cy="7116600"/>
          </a:xfrm>
          <a:prstGeom prst="roundRect">
            <a:avLst>
              <a:gd fmla="val 16667" name="adj"/>
            </a:avLst>
          </a:prstGeom>
          <a:solidFill>
            <a:srgbClr val="FFFFFF">
              <a:alpha val="92160"/>
            </a:srgbClr>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lang="en-US" sz="6600">
                <a:solidFill>
                  <a:schemeClr val="dk1"/>
                </a:solidFill>
                <a:latin typeface="Arial Black"/>
                <a:ea typeface="Arial Black"/>
                <a:cs typeface="Arial Black"/>
                <a:sym typeface="Arial Black"/>
              </a:rPr>
              <a:t>2050 </a:t>
            </a:r>
            <a:endParaRPr sz="2100"/>
          </a:p>
          <a:p>
            <a:pPr indent="0" lvl="0" marL="0" marR="0" rtl="0" algn="l">
              <a:spcBef>
                <a:spcPts val="3900"/>
              </a:spcBef>
              <a:spcAft>
                <a:spcPts val="0"/>
              </a:spcAft>
              <a:buNone/>
            </a:pPr>
            <a:r>
              <a:rPr b="1" lang="en-US" sz="3600">
                <a:solidFill>
                  <a:srgbClr val="074F6A"/>
                </a:solidFill>
                <a:latin typeface="Arial"/>
                <a:ea typeface="Arial"/>
                <a:cs typeface="Arial"/>
                <a:sym typeface="Arial"/>
              </a:rPr>
              <a:t>• 70% of the world’s population will live in cities while 60% of urban settlements remain to be built  </a:t>
            </a:r>
            <a:r>
              <a:rPr lang="en-US" sz="3600">
                <a:solidFill>
                  <a:srgbClr val="074F6A"/>
                </a:solidFill>
                <a:latin typeface="Arial"/>
                <a:ea typeface="Arial"/>
                <a:cs typeface="Arial"/>
                <a:sym typeface="Arial"/>
              </a:rPr>
              <a:t>(UN Habitat) </a:t>
            </a:r>
            <a:endParaRPr sz="2100"/>
          </a:p>
          <a:p>
            <a:pPr indent="0" lvl="0" marL="0" marR="0" rtl="0" algn="l">
              <a:spcBef>
                <a:spcPts val="2700"/>
              </a:spcBef>
              <a:spcAft>
                <a:spcPts val="0"/>
              </a:spcAft>
              <a:buNone/>
            </a:pPr>
            <a:r>
              <a:rPr b="1" lang="en-US" sz="3600">
                <a:solidFill>
                  <a:srgbClr val="074F6A"/>
                </a:solidFill>
                <a:latin typeface="Arial"/>
                <a:ea typeface="Arial"/>
                <a:cs typeface="Arial"/>
                <a:sym typeface="Arial"/>
              </a:rPr>
              <a:t>• Over 2 billion persons with disabilities and older persons will be living in urban communities by 2050 </a:t>
            </a:r>
            <a:r>
              <a:rPr lang="en-US" sz="3600">
                <a:solidFill>
                  <a:srgbClr val="074F6A"/>
                </a:solidFill>
                <a:latin typeface="Arial"/>
                <a:ea typeface="Arial"/>
                <a:cs typeface="Arial"/>
                <a:sym typeface="Arial"/>
              </a:rPr>
              <a:t>(UCLG)</a:t>
            </a:r>
            <a:endParaRPr sz="2100"/>
          </a:p>
        </p:txBody>
      </p:sp>
      <p:sp>
        <p:nvSpPr>
          <p:cNvPr id="192" name="Google Shape;192;g2d52ba82a47_0_31"/>
          <p:cNvSpPr/>
          <p:nvPr/>
        </p:nvSpPr>
        <p:spPr>
          <a:xfrm>
            <a:off x="892098" y="569742"/>
            <a:ext cx="16933200" cy="1046700"/>
          </a:xfrm>
          <a:prstGeom prst="snip2DiagRect">
            <a:avLst>
              <a:gd fmla="val 0" name="adj1"/>
              <a:gd fmla="val 16667" name="adj2"/>
            </a:avLst>
          </a:prstGeom>
          <a:solidFill>
            <a:srgbClr val="FFFFFF">
              <a:alpha val="92160"/>
            </a:srgbClr>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b="1" lang="en-US" sz="4800">
                <a:solidFill>
                  <a:srgbClr val="0A3041"/>
                </a:solidFill>
                <a:latin typeface="Arial Rounded"/>
                <a:ea typeface="Arial Rounded"/>
                <a:cs typeface="Arial Rounded"/>
                <a:sym typeface="Arial Rounded"/>
              </a:rPr>
              <a:t>The Global State of Accessibility: a crisis on the horizon</a:t>
            </a:r>
            <a:endParaRPr sz="2100"/>
          </a:p>
        </p:txBody>
      </p:sp>
      <p:sp>
        <p:nvSpPr>
          <p:cNvPr id="193" name="Google Shape;193;g2d52ba82a47_0_31"/>
          <p:cNvSpPr/>
          <p:nvPr/>
        </p:nvSpPr>
        <p:spPr>
          <a:xfrm>
            <a:off x="8734191" y="5553947"/>
            <a:ext cx="819600" cy="1359900"/>
          </a:xfrm>
          <a:prstGeom prst="chevron">
            <a:avLst>
              <a:gd fmla="val 57500" name="adj"/>
            </a:avLst>
          </a:prstGeom>
          <a:solidFill>
            <a:srgbClr val="F2F2F2"/>
          </a:solidFill>
          <a:ln cap="flat" cmpd="sng" w="19050">
            <a:solidFill>
              <a:srgbClr val="074F6A"/>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d52ba82a47_0_39"/>
          <p:cNvSpPr txBox="1"/>
          <p:nvPr>
            <p:ph type="title"/>
          </p:nvPr>
        </p:nvSpPr>
        <p:spPr>
          <a:xfrm>
            <a:off x="685800" y="411957"/>
            <a:ext cx="12344400" cy="17145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t/>
            </a:r>
            <a:endParaRPr/>
          </a:p>
        </p:txBody>
      </p:sp>
      <p:sp>
        <p:nvSpPr>
          <p:cNvPr id="199" name="Google Shape;199;g2d52ba82a47_0_39"/>
          <p:cNvSpPr txBox="1"/>
          <p:nvPr>
            <p:ph idx="1" type="body"/>
          </p:nvPr>
        </p:nvSpPr>
        <p:spPr>
          <a:xfrm>
            <a:off x="685800" y="2400300"/>
            <a:ext cx="12344400" cy="6789000"/>
          </a:xfrm>
          <a:prstGeom prst="rect">
            <a:avLst/>
          </a:prstGeom>
          <a:noFill/>
          <a:ln>
            <a:noFill/>
          </a:ln>
        </p:spPr>
        <p:txBody>
          <a:bodyPr anchorCtr="0" anchor="t" bIns="68550" lIns="137150" spcFirstLastPara="1" rIns="137150" wrap="square" tIns="68550">
            <a:normAutofit/>
          </a:bodyPr>
          <a:lstStyle/>
          <a:p>
            <a:pPr indent="-76200" lvl="0" marL="342900" rtl="0" algn="l">
              <a:lnSpc>
                <a:spcPct val="90000"/>
              </a:lnSpc>
              <a:spcBef>
                <a:spcPts val="0"/>
              </a:spcBef>
              <a:spcAft>
                <a:spcPts val="0"/>
              </a:spcAft>
              <a:buClr>
                <a:schemeClr val="dk1"/>
              </a:buClr>
              <a:buSzPts val="4200"/>
              <a:buNone/>
            </a:pPr>
            <a:r>
              <a:t/>
            </a:r>
            <a:endParaRPr/>
          </a:p>
        </p:txBody>
      </p:sp>
      <p:pic>
        <p:nvPicPr>
          <p:cNvPr descr="Digital numbers art" id="200" name="Google Shape;200;g2d52ba82a47_0_39"/>
          <p:cNvPicPr preferRelativeResize="0"/>
          <p:nvPr/>
        </p:nvPicPr>
        <p:blipFill rotWithShape="1">
          <a:blip r:embed="rId3">
            <a:alphaModFix/>
          </a:blip>
          <a:srcRect b="598" l="0" r="0" t="15134"/>
          <a:stretch/>
        </p:blipFill>
        <p:spPr>
          <a:xfrm>
            <a:off x="0" y="1"/>
            <a:ext cx="18288000" cy="10287001"/>
          </a:xfrm>
          <a:prstGeom prst="rect">
            <a:avLst/>
          </a:prstGeom>
          <a:noFill/>
          <a:ln>
            <a:noFill/>
          </a:ln>
        </p:spPr>
      </p:pic>
      <p:sp>
        <p:nvSpPr>
          <p:cNvPr id="201" name="Google Shape;201;g2d52ba82a47_0_39"/>
          <p:cNvSpPr txBox="1"/>
          <p:nvPr/>
        </p:nvSpPr>
        <p:spPr>
          <a:xfrm>
            <a:off x="4494580" y="2927880"/>
            <a:ext cx="13330800" cy="5818200"/>
          </a:xfrm>
          <a:prstGeom prst="rect">
            <a:avLst/>
          </a:prstGeom>
          <a:solidFill>
            <a:schemeClr val="lt1">
              <a:alpha val="92160"/>
            </a:schemeClr>
          </a:solidFill>
          <a:ln>
            <a:noFill/>
          </a:ln>
        </p:spPr>
        <p:txBody>
          <a:bodyPr anchorCtr="0" anchor="t" bIns="68550" lIns="137150" spcFirstLastPara="1" rIns="137150" wrap="square" tIns="68550">
            <a:spAutoFit/>
          </a:bodyPr>
          <a:lstStyle/>
          <a:p>
            <a:pPr indent="0" lvl="0" marL="1066800" marR="0" rtl="0" algn="l">
              <a:spcBef>
                <a:spcPts val="0"/>
              </a:spcBef>
              <a:spcAft>
                <a:spcPts val="0"/>
              </a:spcAft>
              <a:buNone/>
            </a:pPr>
            <a:r>
              <a:rPr lang="en-US" sz="3600">
                <a:solidFill>
                  <a:srgbClr val="0A3041"/>
                </a:solidFill>
                <a:latin typeface="Arial"/>
                <a:ea typeface="Arial"/>
                <a:cs typeface="Arial"/>
                <a:sym typeface="Arial"/>
              </a:rPr>
              <a:t>It is more difficult to get on or off a taxi, and sometimes to pay for the journey if the terminal used is not accessible and the driver does not agree to help us. Danger of catching the virus in public transport. Difficulty respecting the rule of physical distance in public transport. To walk, difficulties caused by new types of urban space development that are developing rapidly in cities. Difficulty obtaining help to cross a more dangerous intersection because the other pedestrians do not wish to guide us. </a:t>
            </a:r>
            <a:endParaRPr sz="2100"/>
          </a:p>
          <a:p>
            <a:pPr indent="0" lvl="0" marL="1066800" marR="0" rtl="0" algn="l">
              <a:spcBef>
                <a:spcPts val="1800"/>
              </a:spcBef>
              <a:spcAft>
                <a:spcPts val="0"/>
              </a:spcAft>
              <a:buNone/>
            </a:pPr>
            <a:r>
              <a:rPr lang="en-US" sz="3000">
                <a:solidFill>
                  <a:srgbClr val="0A3041"/>
                </a:solidFill>
                <a:latin typeface="Arial"/>
                <a:ea typeface="Arial"/>
                <a:cs typeface="Arial"/>
                <a:sym typeface="Arial"/>
              </a:rPr>
              <a:t>Anonymous testimony, WBU Covid-19 Survey.</a:t>
            </a:r>
            <a:endParaRPr sz="3000">
              <a:solidFill>
                <a:srgbClr val="0A3041"/>
              </a:solidFill>
              <a:latin typeface="Arial"/>
              <a:ea typeface="Arial"/>
              <a:cs typeface="Arial"/>
              <a:sym typeface="Arial"/>
            </a:endParaRPr>
          </a:p>
        </p:txBody>
      </p:sp>
      <p:pic>
        <p:nvPicPr>
          <p:cNvPr descr="Open quotation mark" id="202" name="Google Shape;202;g2d52ba82a47_0_39"/>
          <p:cNvPicPr preferRelativeResize="0"/>
          <p:nvPr/>
        </p:nvPicPr>
        <p:blipFill rotWithShape="1">
          <a:blip r:embed="rId4">
            <a:alphaModFix amt="70000"/>
          </a:blip>
          <a:srcRect b="0" l="0" r="0" t="0"/>
          <a:stretch/>
        </p:blipFill>
        <p:spPr>
          <a:xfrm>
            <a:off x="4659383" y="2971141"/>
            <a:ext cx="777085" cy="777085"/>
          </a:xfrm>
          <a:prstGeom prst="rect">
            <a:avLst/>
          </a:prstGeom>
          <a:noFill/>
          <a:ln>
            <a:noFill/>
          </a:ln>
        </p:spPr>
      </p:pic>
      <p:sp>
        <p:nvSpPr>
          <p:cNvPr id="203" name="Google Shape;203;g2d52ba82a47_0_39"/>
          <p:cNvSpPr/>
          <p:nvPr/>
        </p:nvSpPr>
        <p:spPr>
          <a:xfrm>
            <a:off x="892098" y="569742"/>
            <a:ext cx="16933200" cy="1046700"/>
          </a:xfrm>
          <a:prstGeom prst="snip2DiagRect">
            <a:avLst>
              <a:gd fmla="val 0" name="adj1"/>
              <a:gd fmla="val 16667" name="adj2"/>
            </a:avLst>
          </a:prstGeom>
          <a:solidFill>
            <a:schemeClr val="lt1">
              <a:alpha val="92160"/>
            </a:schemeClr>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b="1" lang="en-US" sz="4800">
                <a:solidFill>
                  <a:srgbClr val="0A3041"/>
                </a:solidFill>
                <a:latin typeface="Arial Rounded"/>
                <a:ea typeface="Arial Rounded"/>
                <a:cs typeface="Arial Rounded"/>
                <a:sym typeface="Arial Rounded"/>
              </a:rPr>
              <a:t>The Global State of Accessibility: a crisis on the horizon</a:t>
            </a:r>
            <a:endParaRPr sz="2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d52ba82a47_0_48"/>
          <p:cNvSpPr txBox="1"/>
          <p:nvPr>
            <p:ph type="title"/>
          </p:nvPr>
        </p:nvSpPr>
        <p:spPr>
          <a:xfrm>
            <a:off x="685800" y="411957"/>
            <a:ext cx="12344400" cy="17145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t/>
            </a:r>
            <a:endParaRPr/>
          </a:p>
        </p:txBody>
      </p:sp>
      <p:sp>
        <p:nvSpPr>
          <p:cNvPr id="209" name="Google Shape;209;g2d52ba82a47_0_48"/>
          <p:cNvSpPr txBox="1"/>
          <p:nvPr>
            <p:ph idx="1" type="body"/>
          </p:nvPr>
        </p:nvSpPr>
        <p:spPr>
          <a:xfrm>
            <a:off x="685800" y="2400300"/>
            <a:ext cx="12344400" cy="6789000"/>
          </a:xfrm>
          <a:prstGeom prst="rect">
            <a:avLst/>
          </a:prstGeom>
          <a:noFill/>
          <a:ln>
            <a:noFill/>
          </a:ln>
        </p:spPr>
        <p:txBody>
          <a:bodyPr anchorCtr="0" anchor="t" bIns="68550" lIns="137150" spcFirstLastPara="1" rIns="137150" wrap="square" tIns="68550">
            <a:normAutofit/>
          </a:bodyPr>
          <a:lstStyle/>
          <a:p>
            <a:pPr indent="-76200" lvl="0" marL="342900" rtl="0" algn="l">
              <a:lnSpc>
                <a:spcPct val="90000"/>
              </a:lnSpc>
              <a:spcBef>
                <a:spcPts val="0"/>
              </a:spcBef>
              <a:spcAft>
                <a:spcPts val="0"/>
              </a:spcAft>
              <a:buClr>
                <a:schemeClr val="dk1"/>
              </a:buClr>
              <a:buSzPts val="4200"/>
              <a:buNone/>
            </a:pPr>
            <a:r>
              <a:t/>
            </a:r>
            <a:endParaRPr/>
          </a:p>
        </p:txBody>
      </p:sp>
      <p:pic>
        <p:nvPicPr>
          <p:cNvPr descr="Digital numbers art" id="210" name="Google Shape;210;g2d52ba82a47_0_48"/>
          <p:cNvPicPr preferRelativeResize="0"/>
          <p:nvPr/>
        </p:nvPicPr>
        <p:blipFill rotWithShape="1">
          <a:blip r:embed="rId3">
            <a:alphaModFix/>
          </a:blip>
          <a:srcRect b="598" l="0" r="0" t="15134"/>
          <a:stretch/>
        </p:blipFill>
        <p:spPr>
          <a:xfrm>
            <a:off x="0" y="1"/>
            <a:ext cx="18288000" cy="10287001"/>
          </a:xfrm>
          <a:prstGeom prst="rect">
            <a:avLst/>
          </a:prstGeom>
          <a:noFill/>
          <a:ln>
            <a:noFill/>
          </a:ln>
        </p:spPr>
      </p:pic>
      <p:pic>
        <p:nvPicPr>
          <p:cNvPr id="211" name="Google Shape;211;g2d52ba82a47_0_48"/>
          <p:cNvPicPr preferRelativeResize="0"/>
          <p:nvPr/>
        </p:nvPicPr>
        <p:blipFill rotWithShape="1">
          <a:blip r:embed="rId4">
            <a:alphaModFix/>
          </a:blip>
          <a:srcRect b="0" l="0" r="0" t="0"/>
          <a:stretch/>
        </p:blipFill>
        <p:spPr>
          <a:xfrm>
            <a:off x="12686160" y="2070648"/>
            <a:ext cx="4755260" cy="3408160"/>
          </a:xfrm>
          <a:custGeom>
            <a:rect b="b" l="l" r="r" t="t"/>
            <a:pathLst>
              <a:path extrusionOk="0" fill="none" h="2272107" w="3170173">
                <a:moveTo>
                  <a:pt x="0" y="0"/>
                </a:moveTo>
                <a:cubicBezTo>
                  <a:pt x="184258" y="-21617"/>
                  <a:pt x="271496" y="33225"/>
                  <a:pt x="464959" y="0"/>
                </a:cubicBezTo>
                <a:cubicBezTo>
                  <a:pt x="658422" y="-33225"/>
                  <a:pt x="731159" y="58524"/>
                  <a:pt x="993321" y="0"/>
                </a:cubicBezTo>
                <a:cubicBezTo>
                  <a:pt x="1255483" y="-58524"/>
                  <a:pt x="1393755" y="51234"/>
                  <a:pt x="1521683" y="0"/>
                </a:cubicBezTo>
                <a:cubicBezTo>
                  <a:pt x="1649611" y="-51234"/>
                  <a:pt x="1868569" y="22171"/>
                  <a:pt x="2018343" y="0"/>
                </a:cubicBezTo>
                <a:cubicBezTo>
                  <a:pt x="2168117" y="-22171"/>
                  <a:pt x="2413690" y="37542"/>
                  <a:pt x="2578407" y="0"/>
                </a:cubicBezTo>
                <a:cubicBezTo>
                  <a:pt x="2743124" y="-37542"/>
                  <a:pt x="2881659" y="2472"/>
                  <a:pt x="3170173" y="0"/>
                </a:cubicBezTo>
                <a:cubicBezTo>
                  <a:pt x="3179569" y="161233"/>
                  <a:pt x="3142185" y="340075"/>
                  <a:pt x="3170173" y="522585"/>
                </a:cubicBezTo>
                <a:cubicBezTo>
                  <a:pt x="3198161" y="705096"/>
                  <a:pt x="3123355" y="948718"/>
                  <a:pt x="3170173" y="1136054"/>
                </a:cubicBezTo>
                <a:cubicBezTo>
                  <a:pt x="3216991" y="1323390"/>
                  <a:pt x="3109170" y="1422796"/>
                  <a:pt x="3170173" y="1681359"/>
                </a:cubicBezTo>
                <a:cubicBezTo>
                  <a:pt x="3231176" y="1939922"/>
                  <a:pt x="3115586" y="2025828"/>
                  <a:pt x="3170173" y="2272107"/>
                </a:cubicBezTo>
                <a:cubicBezTo>
                  <a:pt x="2958327" y="2275088"/>
                  <a:pt x="2813622" y="2232393"/>
                  <a:pt x="2673513" y="2272107"/>
                </a:cubicBezTo>
                <a:cubicBezTo>
                  <a:pt x="2533404" y="2311821"/>
                  <a:pt x="2358042" y="2251878"/>
                  <a:pt x="2113449" y="2272107"/>
                </a:cubicBezTo>
                <a:cubicBezTo>
                  <a:pt x="1868856" y="2292336"/>
                  <a:pt x="1800494" y="2231730"/>
                  <a:pt x="1648490" y="2272107"/>
                </a:cubicBezTo>
                <a:cubicBezTo>
                  <a:pt x="1496486" y="2312484"/>
                  <a:pt x="1331188" y="2265083"/>
                  <a:pt x="1183531" y="2272107"/>
                </a:cubicBezTo>
                <a:cubicBezTo>
                  <a:pt x="1035874" y="2279131"/>
                  <a:pt x="893575" y="2252434"/>
                  <a:pt x="686871" y="2272107"/>
                </a:cubicBezTo>
                <a:cubicBezTo>
                  <a:pt x="480167" y="2291780"/>
                  <a:pt x="329598" y="2245441"/>
                  <a:pt x="0" y="2272107"/>
                </a:cubicBezTo>
                <a:cubicBezTo>
                  <a:pt x="-39114" y="2105853"/>
                  <a:pt x="32010" y="1914240"/>
                  <a:pt x="0" y="1772243"/>
                </a:cubicBezTo>
                <a:cubicBezTo>
                  <a:pt x="-32010" y="1630246"/>
                  <a:pt x="43839" y="1351304"/>
                  <a:pt x="0" y="1204217"/>
                </a:cubicBezTo>
                <a:cubicBezTo>
                  <a:pt x="-43839" y="1057130"/>
                  <a:pt x="17895" y="833585"/>
                  <a:pt x="0" y="681632"/>
                </a:cubicBezTo>
                <a:cubicBezTo>
                  <a:pt x="-17895" y="529679"/>
                  <a:pt x="7090" y="212301"/>
                  <a:pt x="0" y="0"/>
                </a:cubicBezTo>
                <a:close/>
              </a:path>
              <a:path extrusionOk="0" h="2272107" w="3170173">
                <a:moveTo>
                  <a:pt x="0" y="0"/>
                </a:moveTo>
                <a:cubicBezTo>
                  <a:pt x="157554" y="-43744"/>
                  <a:pt x="277560" y="17314"/>
                  <a:pt x="528362" y="0"/>
                </a:cubicBezTo>
                <a:cubicBezTo>
                  <a:pt x="779164" y="-17314"/>
                  <a:pt x="908812" y="31359"/>
                  <a:pt x="1120128" y="0"/>
                </a:cubicBezTo>
                <a:cubicBezTo>
                  <a:pt x="1331444" y="-31359"/>
                  <a:pt x="1478118" y="21189"/>
                  <a:pt x="1585086" y="0"/>
                </a:cubicBezTo>
                <a:cubicBezTo>
                  <a:pt x="1692054" y="-21189"/>
                  <a:pt x="1814994" y="34845"/>
                  <a:pt x="2018343" y="0"/>
                </a:cubicBezTo>
                <a:cubicBezTo>
                  <a:pt x="2221692" y="-34845"/>
                  <a:pt x="2301264" y="48902"/>
                  <a:pt x="2515004" y="0"/>
                </a:cubicBezTo>
                <a:cubicBezTo>
                  <a:pt x="2728744" y="-48902"/>
                  <a:pt x="3027587" y="39536"/>
                  <a:pt x="3170173" y="0"/>
                </a:cubicBezTo>
                <a:cubicBezTo>
                  <a:pt x="3218121" y="123725"/>
                  <a:pt x="3146794" y="391815"/>
                  <a:pt x="3170173" y="545306"/>
                </a:cubicBezTo>
                <a:cubicBezTo>
                  <a:pt x="3193552" y="698797"/>
                  <a:pt x="3162923" y="892217"/>
                  <a:pt x="3170173" y="1158775"/>
                </a:cubicBezTo>
                <a:cubicBezTo>
                  <a:pt x="3177423" y="1425333"/>
                  <a:pt x="3126195" y="1485146"/>
                  <a:pt x="3170173" y="1726801"/>
                </a:cubicBezTo>
                <a:cubicBezTo>
                  <a:pt x="3214151" y="1968456"/>
                  <a:pt x="3123806" y="2022949"/>
                  <a:pt x="3170173" y="2272107"/>
                </a:cubicBezTo>
                <a:cubicBezTo>
                  <a:pt x="3056770" y="2319464"/>
                  <a:pt x="2860435" y="2221171"/>
                  <a:pt x="2610109" y="2272107"/>
                </a:cubicBezTo>
                <a:cubicBezTo>
                  <a:pt x="2359783" y="2323043"/>
                  <a:pt x="2301529" y="2234394"/>
                  <a:pt x="2081747" y="2272107"/>
                </a:cubicBezTo>
                <a:cubicBezTo>
                  <a:pt x="1861965" y="2309820"/>
                  <a:pt x="1635245" y="2227828"/>
                  <a:pt x="1489981" y="2272107"/>
                </a:cubicBezTo>
                <a:cubicBezTo>
                  <a:pt x="1344717" y="2316386"/>
                  <a:pt x="1242348" y="2228804"/>
                  <a:pt x="1025023" y="2272107"/>
                </a:cubicBezTo>
                <a:cubicBezTo>
                  <a:pt x="807698" y="2315410"/>
                  <a:pt x="674159" y="2255679"/>
                  <a:pt x="464959" y="2272107"/>
                </a:cubicBezTo>
                <a:cubicBezTo>
                  <a:pt x="255759" y="2288535"/>
                  <a:pt x="201816" y="2240941"/>
                  <a:pt x="0" y="2272107"/>
                </a:cubicBezTo>
                <a:cubicBezTo>
                  <a:pt x="-42005" y="2050609"/>
                  <a:pt x="42019" y="1922653"/>
                  <a:pt x="0" y="1772243"/>
                </a:cubicBezTo>
                <a:cubicBezTo>
                  <a:pt x="-42019" y="1621833"/>
                  <a:pt x="46271" y="1397951"/>
                  <a:pt x="0" y="1204217"/>
                </a:cubicBezTo>
                <a:cubicBezTo>
                  <a:pt x="-46271" y="1010483"/>
                  <a:pt x="40444" y="905730"/>
                  <a:pt x="0" y="681632"/>
                </a:cubicBezTo>
                <a:cubicBezTo>
                  <a:pt x="-40444" y="457534"/>
                  <a:pt x="28753" y="142958"/>
                  <a:pt x="0" y="0"/>
                </a:cubicBezTo>
                <a:close/>
              </a:path>
            </a:pathLst>
          </a:custGeom>
          <a:noFill/>
          <a:ln cap="flat" cmpd="sng" w="9525">
            <a:solidFill>
              <a:srgbClr val="F2F2F2"/>
            </a:solidFill>
            <a:prstDash val="solid"/>
            <a:round/>
            <a:headEnd len="sm" w="sm" type="none"/>
            <a:tailEnd len="sm" w="sm" type="none"/>
          </a:ln>
        </p:spPr>
      </p:pic>
      <p:pic>
        <p:nvPicPr>
          <p:cNvPr id="212" name="Google Shape;212;g2d52ba82a47_0_48"/>
          <p:cNvPicPr preferRelativeResize="0"/>
          <p:nvPr/>
        </p:nvPicPr>
        <p:blipFill rotWithShape="1">
          <a:blip r:embed="rId5">
            <a:alphaModFix/>
          </a:blip>
          <a:srcRect b="0" l="0" r="0" t="0"/>
          <a:stretch/>
        </p:blipFill>
        <p:spPr>
          <a:xfrm>
            <a:off x="7335320" y="2070648"/>
            <a:ext cx="5086350" cy="3701702"/>
          </a:xfrm>
          <a:custGeom>
            <a:rect b="b" l="l" r="r" t="t"/>
            <a:pathLst>
              <a:path extrusionOk="0" fill="none" h="2467801" w="3390900">
                <a:moveTo>
                  <a:pt x="0" y="0"/>
                </a:moveTo>
                <a:cubicBezTo>
                  <a:pt x="188381" y="-1744"/>
                  <a:pt x="329808" y="36897"/>
                  <a:pt x="632968" y="0"/>
                </a:cubicBezTo>
                <a:cubicBezTo>
                  <a:pt x="936128" y="-36897"/>
                  <a:pt x="871586" y="28867"/>
                  <a:pt x="1096391" y="0"/>
                </a:cubicBezTo>
                <a:cubicBezTo>
                  <a:pt x="1321196" y="-28867"/>
                  <a:pt x="1349171" y="34217"/>
                  <a:pt x="1559814" y="0"/>
                </a:cubicBezTo>
                <a:cubicBezTo>
                  <a:pt x="1770457" y="-34217"/>
                  <a:pt x="1908366" y="36147"/>
                  <a:pt x="2057146" y="0"/>
                </a:cubicBezTo>
                <a:cubicBezTo>
                  <a:pt x="2205926" y="-36147"/>
                  <a:pt x="2336649" y="20082"/>
                  <a:pt x="2520569" y="0"/>
                </a:cubicBezTo>
                <a:cubicBezTo>
                  <a:pt x="2704489" y="-20082"/>
                  <a:pt x="2996465" y="104358"/>
                  <a:pt x="3390900" y="0"/>
                </a:cubicBezTo>
                <a:cubicBezTo>
                  <a:pt x="3430831" y="196983"/>
                  <a:pt x="3377763" y="313403"/>
                  <a:pt x="3390900" y="419526"/>
                </a:cubicBezTo>
                <a:cubicBezTo>
                  <a:pt x="3404037" y="525649"/>
                  <a:pt x="3339238" y="645346"/>
                  <a:pt x="3390900" y="863730"/>
                </a:cubicBezTo>
                <a:cubicBezTo>
                  <a:pt x="3442562" y="1082114"/>
                  <a:pt x="3347315" y="1153780"/>
                  <a:pt x="3390900" y="1357291"/>
                </a:cubicBezTo>
                <a:cubicBezTo>
                  <a:pt x="3434485" y="1560802"/>
                  <a:pt x="3339113" y="1598930"/>
                  <a:pt x="3390900" y="1801495"/>
                </a:cubicBezTo>
                <a:cubicBezTo>
                  <a:pt x="3442687" y="2004060"/>
                  <a:pt x="3350476" y="2247244"/>
                  <a:pt x="3390900" y="2467801"/>
                </a:cubicBezTo>
                <a:cubicBezTo>
                  <a:pt x="3174762" y="2533995"/>
                  <a:pt x="2941183" y="2447497"/>
                  <a:pt x="2825750" y="2467801"/>
                </a:cubicBezTo>
                <a:cubicBezTo>
                  <a:pt x="2710317" y="2488105"/>
                  <a:pt x="2399143" y="2435822"/>
                  <a:pt x="2192782" y="2467801"/>
                </a:cubicBezTo>
                <a:cubicBezTo>
                  <a:pt x="1986421" y="2499780"/>
                  <a:pt x="1765131" y="2429773"/>
                  <a:pt x="1627632" y="2467801"/>
                </a:cubicBezTo>
                <a:cubicBezTo>
                  <a:pt x="1490133" y="2505829"/>
                  <a:pt x="1121976" y="2431644"/>
                  <a:pt x="994664" y="2467801"/>
                </a:cubicBezTo>
                <a:cubicBezTo>
                  <a:pt x="867352" y="2503958"/>
                  <a:pt x="206977" y="2395957"/>
                  <a:pt x="0" y="2467801"/>
                </a:cubicBezTo>
                <a:cubicBezTo>
                  <a:pt x="-10383" y="2235579"/>
                  <a:pt x="53193" y="2157743"/>
                  <a:pt x="0" y="1974241"/>
                </a:cubicBezTo>
                <a:cubicBezTo>
                  <a:pt x="-53193" y="1790739"/>
                  <a:pt x="11074" y="1639342"/>
                  <a:pt x="0" y="1480681"/>
                </a:cubicBezTo>
                <a:cubicBezTo>
                  <a:pt x="-11074" y="1322020"/>
                  <a:pt x="3317" y="1227795"/>
                  <a:pt x="0" y="1011798"/>
                </a:cubicBezTo>
                <a:cubicBezTo>
                  <a:pt x="-3317" y="795801"/>
                  <a:pt x="27080" y="767087"/>
                  <a:pt x="0" y="542916"/>
                </a:cubicBezTo>
                <a:cubicBezTo>
                  <a:pt x="-27080" y="318745"/>
                  <a:pt x="8965" y="212336"/>
                  <a:pt x="0" y="0"/>
                </a:cubicBezTo>
                <a:close/>
              </a:path>
              <a:path extrusionOk="0" h="2467801" w="3390900">
                <a:moveTo>
                  <a:pt x="0" y="0"/>
                </a:moveTo>
                <a:cubicBezTo>
                  <a:pt x="189449" y="-34308"/>
                  <a:pt x="460198" y="33840"/>
                  <a:pt x="599059" y="0"/>
                </a:cubicBezTo>
                <a:cubicBezTo>
                  <a:pt x="737920" y="-33840"/>
                  <a:pt x="942687" y="5906"/>
                  <a:pt x="1164209" y="0"/>
                </a:cubicBezTo>
                <a:cubicBezTo>
                  <a:pt x="1385731" y="-5906"/>
                  <a:pt x="1482425" y="3899"/>
                  <a:pt x="1729359" y="0"/>
                </a:cubicBezTo>
                <a:cubicBezTo>
                  <a:pt x="1976293" y="-3899"/>
                  <a:pt x="2132885" y="62555"/>
                  <a:pt x="2294509" y="0"/>
                </a:cubicBezTo>
                <a:cubicBezTo>
                  <a:pt x="2456133" y="-62555"/>
                  <a:pt x="2599917" y="36890"/>
                  <a:pt x="2791841" y="0"/>
                </a:cubicBezTo>
                <a:cubicBezTo>
                  <a:pt x="2983765" y="-36890"/>
                  <a:pt x="3142490" y="16736"/>
                  <a:pt x="3390900" y="0"/>
                </a:cubicBezTo>
                <a:cubicBezTo>
                  <a:pt x="3436020" y="191002"/>
                  <a:pt x="3378604" y="392354"/>
                  <a:pt x="3390900" y="493560"/>
                </a:cubicBezTo>
                <a:cubicBezTo>
                  <a:pt x="3403196" y="594766"/>
                  <a:pt x="3389044" y="758253"/>
                  <a:pt x="3390900" y="913086"/>
                </a:cubicBezTo>
                <a:cubicBezTo>
                  <a:pt x="3392756" y="1067919"/>
                  <a:pt x="3355956" y="1226880"/>
                  <a:pt x="3390900" y="1357291"/>
                </a:cubicBezTo>
                <a:cubicBezTo>
                  <a:pt x="3425844" y="1487702"/>
                  <a:pt x="3382838" y="1655542"/>
                  <a:pt x="3390900" y="1826173"/>
                </a:cubicBezTo>
                <a:cubicBezTo>
                  <a:pt x="3398962" y="1996804"/>
                  <a:pt x="3329826" y="2183750"/>
                  <a:pt x="3390900" y="2467801"/>
                </a:cubicBezTo>
                <a:cubicBezTo>
                  <a:pt x="3236051" y="2519263"/>
                  <a:pt x="3012000" y="2441037"/>
                  <a:pt x="2859659" y="2467801"/>
                </a:cubicBezTo>
                <a:cubicBezTo>
                  <a:pt x="2707318" y="2494565"/>
                  <a:pt x="2461683" y="2408950"/>
                  <a:pt x="2294509" y="2467801"/>
                </a:cubicBezTo>
                <a:cubicBezTo>
                  <a:pt x="2127335" y="2526652"/>
                  <a:pt x="1820545" y="2451260"/>
                  <a:pt x="1695450" y="2467801"/>
                </a:cubicBezTo>
                <a:cubicBezTo>
                  <a:pt x="1570355" y="2484342"/>
                  <a:pt x="1374916" y="2461889"/>
                  <a:pt x="1198118" y="2467801"/>
                </a:cubicBezTo>
                <a:cubicBezTo>
                  <a:pt x="1021320" y="2473713"/>
                  <a:pt x="793955" y="2412573"/>
                  <a:pt x="565150" y="2467801"/>
                </a:cubicBezTo>
                <a:cubicBezTo>
                  <a:pt x="336345" y="2523029"/>
                  <a:pt x="135749" y="2464653"/>
                  <a:pt x="0" y="2467801"/>
                </a:cubicBezTo>
                <a:cubicBezTo>
                  <a:pt x="-13370" y="2295445"/>
                  <a:pt x="41852" y="2190268"/>
                  <a:pt x="0" y="1924885"/>
                </a:cubicBezTo>
                <a:cubicBezTo>
                  <a:pt x="-41852" y="1659502"/>
                  <a:pt x="26459" y="1576933"/>
                  <a:pt x="0" y="1381969"/>
                </a:cubicBezTo>
                <a:cubicBezTo>
                  <a:pt x="-26459" y="1187005"/>
                  <a:pt x="21206" y="1094813"/>
                  <a:pt x="0" y="937764"/>
                </a:cubicBezTo>
                <a:cubicBezTo>
                  <a:pt x="-21206" y="780715"/>
                  <a:pt x="8023" y="673468"/>
                  <a:pt x="0" y="518238"/>
                </a:cubicBezTo>
                <a:cubicBezTo>
                  <a:pt x="-8023" y="363008"/>
                  <a:pt x="24918" y="189837"/>
                  <a:pt x="0" y="0"/>
                </a:cubicBezTo>
                <a:close/>
              </a:path>
            </a:pathLst>
          </a:custGeom>
          <a:noFill/>
          <a:ln cap="flat" cmpd="sng" w="9525">
            <a:solidFill>
              <a:srgbClr val="F2F2F2"/>
            </a:solidFill>
            <a:prstDash val="solid"/>
            <a:round/>
            <a:headEnd len="sm" w="sm" type="none"/>
            <a:tailEnd len="sm" w="sm" type="none"/>
          </a:ln>
        </p:spPr>
      </p:pic>
      <p:pic>
        <p:nvPicPr>
          <p:cNvPr id="213" name="Google Shape;213;g2d52ba82a47_0_48"/>
          <p:cNvPicPr preferRelativeResize="0"/>
          <p:nvPr/>
        </p:nvPicPr>
        <p:blipFill rotWithShape="1">
          <a:blip r:embed="rId6">
            <a:alphaModFix/>
          </a:blip>
          <a:srcRect b="7287" l="0" r="0" t="0"/>
          <a:stretch/>
        </p:blipFill>
        <p:spPr>
          <a:xfrm>
            <a:off x="2358482" y="6186140"/>
            <a:ext cx="4712349" cy="3679631"/>
          </a:xfrm>
          <a:custGeom>
            <a:rect b="b" l="l" r="r" t="t"/>
            <a:pathLst>
              <a:path extrusionOk="0" fill="none" h="2453087" w="3141566">
                <a:moveTo>
                  <a:pt x="0" y="0"/>
                </a:moveTo>
                <a:cubicBezTo>
                  <a:pt x="271452" y="-11204"/>
                  <a:pt x="442717" y="25979"/>
                  <a:pt x="555010" y="0"/>
                </a:cubicBezTo>
                <a:cubicBezTo>
                  <a:pt x="667303" y="-25979"/>
                  <a:pt x="866943" y="69297"/>
                  <a:pt x="1141436" y="0"/>
                </a:cubicBezTo>
                <a:cubicBezTo>
                  <a:pt x="1415929" y="-69297"/>
                  <a:pt x="1414587" y="7868"/>
                  <a:pt x="1633614" y="0"/>
                </a:cubicBezTo>
                <a:cubicBezTo>
                  <a:pt x="1852641" y="-7868"/>
                  <a:pt x="1962177" y="15785"/>
                  <a:pt x="2188624" y="0"/>
                </a:cubicBezTo>
                <a:cubicBezTo>
                  <a:pt x="2415071" y="-15785"/>
                  <a:pt x="2483087" y="13758"/>
                  <a:pt x="2649387" y="0"/>
                </a:cubicBezTo>
                <a:cubicBezTo>
                  <a:pt x="2815687" y="-13758"/>
                  <a:pt x="2923671" y="54694"/>
                  <a:pt x="3141566" y="0"/>
                </a:cubicBezTo>
                <a:cubicBezTo>
                  <a:pt x="3202567" y="128580"/>
                  <a:pt x="3123679" y="372675"/>
                  <a:pt x="3141566" y="539679"/>
                </a:cubicBezTo>
                <a:cubicBezTo>
                  <a:pt x="3159453" y="706683"/>
                  <a:pt x="3135760" y="873038"/>
                  <a:pt x="3141566" y="981235"/>
                </a:cubicBezTo>
                <a:cubicBezTo>
                  <a:pt x="3147372" y="1089432"/>
                  <a:pt x="3086830" y="1252666"/>
                  <a:pt x="3141566" y="1447321"/>
                </a:cubicBezTo>
                <a:cubicBezTo>
                  <a:pt x="3196302" y="1641976"/>
                  <a:pt x="3100137" y="1720364"/>
                  <a:pt x="3141566" y="1888877"/>
                </a:cubicBezTo>
                <a:cubicBezTo>
                  <a:pt x="3182995" y="2057390"/>
                  <a:pt x="3094995" y="2316958"/>
                  <a:pt x="3141566" y="2453087"/>
                </a:cubicBezTo>
                <a:cubicBezTo>
                  <a:pt x="2934094" y="2485377"/>
                  <a:pt x="2812826" y="2445389"/>
                  <a:pt x="2712219" y="2453087"/>
                </a:cubicBezTo>
                <a:cubicBezTo>
                  <a:pt x="2611612" y="2460785"/>
                  <a:pt x="2380329" y="2431050"/>
                  <a:pt x="2188624" y="2453087"/>
                </a:cubicBezTo>
                <a:cubicBezTo>
                  <a:pt x="1996919" y="2475124"/>
                  <a:pt x="1768666" y="2387615"/>
                  <a:pt x="1633614" y="2453087"/>
                </a:cubicBezTo>
                <a:cubicBezTo>
                  <a:pt x="1498562" y="2518559"/>
                  <a:pt x="1329832" y="2403970"/>
                  <a:pt x="1172851" y="2453087"/>
                </a:cubicBezTo>
                <a:cubicBezTo>
                  <a:pt x="1015870" y="2502204"/>
                  <a:pt x="763961" y="2448314"/>
                  <a:pt x="586426" y="2453087"/>
                </a:cubicBezTo>
                <a:cubicBezTo>
                  <a:pt x="408892" y="2457860"/>
                  <a:pt x="177175" y="2436085"/>
                  <a:pt x="0" y="2453087"/>
                </a:cubicBezTo>
                <a:cubicBezTo>
                  <a:pt x="-11136" y="2301450"/>
                  <a:pt x="19198" y="2073174"/>
                  <a:pt x="0" y="1962470"/>
                </a:cubicBezTo>
                <a:cubicBezTo>
                  <a:pt x="-19198" y="1851766"/>
                  <a:pt x="63118" y="1660877"/>
                  <a:pt x="0" y="1422790"/>
                </a:cubicBezTo>
                <a:cubicBezTo>
                  <a:pt x="-63118" y="1184703"/>
                  <a:pt x="42863" y="1069538"/>
                  <a:pt x="0" y="956704"/>
                </a:cubicBezTo>
                <a:cubicBezTo>
                  <a:pt x="-42863" y="843870"/>
                  <a:pt x="48197" y="698469"/>
                  <a:pt x="0" y="515148"/>
                </a:cubicBezTo>
                <a:cubicBezTo>
                  <a:pt x="-48197" y="331827"/>
                  <a:pt x="25822" y="207395"/>
                  <a:pt x="0" y="0"/>
                </a:cubicBezTo>
                <a:close/>
              </a:path>
              <a:path extrusionOk="0" h="2453087" w="3141566">
                <a:moveTo>
                  <a:pt x="0" y="0"/>
                </a:moveTo>
                <a:cubicBezTo>
                  <a:pt x="165729" y="-27108"/>
                  <a:pt x="326906" y="28965"/>
                  <a:pt x="460763" y="0"/>
                </a:cubicBezTo>
                <a:cubicBezTo>
                  <a:pt x="594620" y="-28965"/>
                  <a:pt x="761787" y="23559"/>
                  <a:pt x="890110" y="0"/>
                </a:cubicBezTo>
                <a:cubicBezTo>
                  <a:pt x="1018433" y="-23559"/>
                  <a:pt x="1199725" y="7842"/>
                  <a:pt x="1382289" y="0"/>
                </a:cubicBezTo>
                <a:cubicBezTo>
                  <a:pt x="1564853" y="-7842"/>
                  <a:pt x="1711195" y="15730"/>
                  <a:pt x="1905883" y="0"/>
                </a:cubicBezTo>
                <a:cubicBezTo>
                  <a:pt x="2100571" y="-15730"/>
                  <a:pt x="2193219" y="35288"/>
                  <a:pt x="2366646" y="0"/>
                </a:cubicBezTo>
                <a:cubicBezTo>
                  <a:pt x="2540073" y="-35288"/>
                  <a:pt x="2771273" y="43820"/>
                  <a:pt x="3141566" y="0"/>
                </a:cubicBezTo>
                <a:cubicBezTo>
                  <a:pt x="3191640" y="189484"/>
                  <a:pt x="3118644" y="231578"/>
                  <a:pt x="3141566" y="441556"/>
                </a:cubicBezTo>
                <a:cubicBezTo>
                  <a:pt x="3164488" y="651534"/>
                  <a:pt x="3085900" y="704882"/>
                  <a:pt x="3141566" y="956704"/>
                </a:cubicBezTo>
                <a:cubicBezTo>
                  <a:pt x="3197232" y="1208526"/>
                  <a:pt x="3099422" y="1221621"/>
                  <a:pt x="3141566" y="1398260"/>
                </a:cubicBezTo>
                <a:cubicBezTo>
                  <a:pt x="3183710" y="1574899"/>
                  <a:pt x="3115536" y="1736866"/>
                  <a:pt x="3141566" y="1864346"/>
                </a:cubicBezTo>
                <a:cubicBezTo>
                  <a:pt x="3167596" y="1991826"/>
                  <a:pt x="3103031" y="2180045"/>
                  <a:pt x="3141566" y="2453087"/>
                </a:cubicBezTo>
                <a:cubicBezTo>
                  <a:pt x="3001250" y="2479997"/>
                  <a:pt x="2807130" y="2393969"/>
                  <a:pt x="2617972" y="2453087"/>
                </a:cubicBezTo>
                <a:cubicBezTo>
                  <a:pt x="2428814" y="2512205"/>
                  <a:pt x="2323043" y="2447023"/>
                  <a:pt x="2125793" y="2453087"/>
                </a:cubicBezTo>
                <a:cubicBezTo>
                  <a:pt x="1928543" y="2459151"/>
                  <a:pt x="1799822" y="2402492"/>
                  <a:pt x="1633614" y="2453087"/>
                </a:cubicBezTo>
                <a:cubicBezTo>
                  <a:pt x="1467406" y="2503682"/>
                  <a:pt x="1248026" y="2407631"/>
                  <a:pt x="1141436" y="2453087"/>
                </a:cubicBezTo>
                <a:cubicBezTo>
                  <a:pt x="1034846" y="2498543"/>
                  <a:pt x="857111" y="2391381"/>
                  <a:pt x="586426" y="2453087"/>
                </a:cubicBezTo>
                <a:cubicBezTo>
                  <a:pt x="315741" y="2514793"/>
                  <a:pt x="135182" y="2435037"/>
                  <a:pt x="0" y="2453087"/>
                </a:cubicBezTo>
                <a:cubicBezTo>
                  <a:pt x="-25341" y="2288858"/>
                  <a:pt x="46647" y="2088594"/>
                  <a:pt x="0" y="1937939"/>
                </a:cubicBezTo>
                <a:cubicBezTo>
                  <a:pt x="-46647" y="1787284"/>
                  <a:pt x="42558" y="1593138"/>
                  <a:pt x="0" y="1471852"/>
                </a:cubicBezTo>
                <a:cubicBezTo>
                  <a:pt x="-42558" y="1350566"/>
                  <a:pt x="40376" y="1129224"/>
                  <a:pt x="0" y="981235"/>
                </a:cubicBezTo>
                <a:cubicBezTo>
                  <a:pt x="-40376" y="833246"/>
                  <a:pt x="11671" y="720289"/>
                  <a:pt x="0" y="539679"/>
                </a:cubicBezTo>
                <a:cubicBezTo>
                  <a:pt x="-11671" y="359069"/>
                  <a:pt x="50240" y="260140"/>
                  <a:pt x="0" y="0"/>
                </a:cubicBezTo>
                <a:close/>
              </a:path>
            </a:pathLst>
          </a:custGeom>
          <a:noFill/>
          <a:ln cap="flat" cmpd="sng" w="9525">
            <a:solidFill>
              <a:srgbClr val="F2F2F2"/>
            </a:solidFill>
            <a:prstDash val="solid"/>
            <a:round/>
            <a:headEnd len="sm" w="sm" type="none"/>
            <a:tailEnd len="sm" w="sm" type="none"/>
          </a:ln>
        </p:spPr>
      </p:pic>
      <p:pic>
        <p:nvPicPr>
          <p:cNvPr id="214" name="Google Shape;214;g2d52ba82a47_0_48"/>
          <p:cNvPicPr preferRelativeResize="0"/>
          <p:nvPr/>
        </p:nvPicPr>
        <p:blipFill rotWithShape="1">
          <a:blip r:embed="rId7">
            <a:alphaModFix/>
          </a:blip>
          <a:srcRect b="0" l="0" r="0" t="0"/>
          <a:stretch/>
        </p:blipFill>
        <p:spPr>
          <a:xfrm>
            <a:off x="2358482" y="2046675"/>
            <a:ext cx="4712347" cy="3940267"/>
          </a:xfrm>
          <a:custGeom>
            <a:rect b="b" l="l" r="r" t="t"/>
            <a:pathLst>
              <a:path extrusionOk="0" fill="none" h="2626845" w="3141565">
                <a:moveTo>
                  <a:pt x="0" y="0"/>
                </a:moveTo>
                <a:cubicBezTo>
                  <a:pt x="227065" y="-30065"/>
                  <a:pt x="410439" y="24229"/>
                  <a:pt x="586425" y="0"/>
                </a:cubicBezTo>
                <a:cubicBezTo>
                  <a:pt x="762412" y="-24229"/>
                  <a:pt x="996504" y="40845"/>
                  <a:pt x="1110020" y="0"/>
                </a:cubicBezTo>
                <a:cubicBezTo>
                  <a:pt x="1223537" y="-40845"/>
                  <a:pt x="1532436" y="35630"/>
                  <a:pt x="1696445" y="0"/>
                </a:cubicBezTo>
                <a:cubicBezTo>
                  <a:pt x="1860455" y="-35630"/>
                  <a:pt x="2047454" y="9894"/>
                  <a:pt x="2157208" y="0"/>
                </a:cubicBezTo>
                <a:cubicBezTo>
                  <a:pt x="2266962" y="-9894"/>
                  <a:pt x="2832863" y="58525"/>
                  <a:pt x="3141565" y="0"/>
                </a:cubicBezTo>
                <a:cubicBezTo>
                  <a:pt x="3154336" y="211414"/>
                  <a:pt x="3130630" y="295250"/>
                  <a:pt x="3141565" y="472832"/>
                </a:cubicBezTo>
                <a:cubicBezTo>
                  <a:pt x="3152500" y="650414"/>
                  <a:pt x="3133749" y="777193"/>
                  <a:pt x="3141565" y="945664"/>
                </a:cubicBezTo>
                <a:cubicBezTo>
                  <a:pt x="3149381" y="1114135"/>
                  <a:pt x="3082980" y="1274437"/>
                  <a:pt x="3141565" y="1523570"/>
                </a:cubicBezTo>
                <a:cubicBezTo>
                  <a:pt x="3200150" y="1772703"/>
                  <a:pt x="3105887" y="1821434"/>
                  <a:pt x="3141565" y="1996402"/>
                </a:cubicBezTo>
                <a:cubicBezTo>
                  <a:pt x="3177243" y="2171370"/>
                  <a:pt x="3091473" y="2483972"/>
                  <a:pt x="3141565" y="2626845"/>
                </a:cubicBezTo>
                <a:cubicBezTo>
                  <a:pt x="3042311" y="2652273"/>
                  <a:pt x="2875910" y="2615633"/>
                  <a:pt x="2712218" y="2626845"/>
                </a:cubicBezTo>
                <a:cubicBezTo>
                  <a:pt x="2548526" y="2638057"/>
                  <a:pt x="2413877" y="2623855"/>
                  <a:pt x="2282871" y="2626845"/>
                </a:cubicBezTo>
                <a:cubicBezTo>
                  <a:pt x="2151865" y="2629835"/>
                  <a:pt x="1951621" y="2583905"/>
                  <a:pt x="1822108" y="2626845"/>
                </a:cubicBezTo>
                <a:cubicBezTo>
                  <a:pt x="1692595" y="2669785"/>
                  <a:pt x="1565176" y="2579555"/>
                  <a:pt x="1392760" y="2626845"/>
                </a:cubicBezTo>
                <a:cubicBezTo>
                  <a:pt x="1220344" y="2674135"/>
                  <a:pt x="1103403" y="2587802"/>
                  <a:pt x="963413" y="2626845"/>
                </a:cubicBezTo>
                <a:cubicBezTo>
                  <a:pt x="823423" y="2665888"/>
                  <a:pt x="611803" y="2613160"/>
                  <a:pt x="471235" y="2626845"/>
                </a:cubicBezTo>
                <a:cubicBezTo>
                  <a:pt x="330667" y="2640530"/>
                  <a:pt x="115143" y="2604795"/>
                  <a:pt x="0" y="2626845"/>
                </a:cubicBezTo>
                <a:cubicBezTo>
                  <a:pt x="-26682" y="2507803"/>
                  <a:pt x="59020" y="2343154"/>
                  <a:pt x="0" y="2101476"/>
                </a:cubicBezTo>
                <a:cubicBezTo>
                  <a:pt x="-59020" y="1859798"/>
                  <a:pt x="47059" y="1830201"/>
                  <a:pt x="0" y="1602375"/>
                </a:cubicBezTo>
                <a:cubicBezTo>
                  <a:pt x="-47059" y="1374549"/>
                  <a:pt x="835" y="1322438"/>
                  <a:pt x="0" y="1129543"/>
                </a:cubicBezTo>
                <a:cubicBezTo>
                  <a:pt x="-835" y="936648"/>
                  <a:pt x="14247" y="805638"/>
                  <a:pt x="0" y="682980"/>
                </a:cubicBezTo>
                <a:cubicBezTo>
                  <a:pt x="-14247" y="560322"/>
                  <a:pt x="76026" y="210659"/>
                  <a:pt x="0" y="0"/>
                </a:cubicBezTo>
                <a:close/>
              </a:path>
              <a:path extrusionOk="0" h="2626845" w="3141565">
                <a:moveTo>
                  <a:pt x="0" y="0"/>
                </a:moveTo>
                <a:cubicBezTo>
                  <a:pt x="213195" y="-46726"/>
                  <a:pt x="283115" y="6583"/>
                  <a:pt x="523594" y="0"/>
                </a:cubicBezTo>
                <a:cubicBezTo>
                  <a:pt x="764073" y="-6583"/>
                  <a:pt x="919986" y="45912"/>
                  <a:pt x="1047188" y="0"/>
                </a:cubicBezTo>
                <a:cubicBezTo>
                  <a:pt x="1174390" y="-45912"/>
                  <a:pt x="1466651" y="56790"/>
                  <a:pt x="1602198" y="0"/>
                </a:cubicBezTo>
                <a:cubicBezTo>
                  <a:pt x="1737745" y="-56790"/>
                  <a:pt x="1967784" y="10250"/>
                  <a:pt x="2157208" y="0"/>
                </a:cubicBezTo>
                <a:cubicBezTo>
                  <a:pt x="2346632" y="-10250"/>
                  <a:pt x="2809546" y="58379"/>
                  <a:pt x="3141565" y="0"/>
                </a:cubicBezTo>
                <a:cubicBezTo>
                  <a:pt x="3142318" y="178316"/>
                  <a:pt x="3133217" y="288871"/>
                  <a:pt x="3141565" y="446564"/>
                </a:cubicBezTo>
                <a:cubicBezTo>
                  <a:pt x="3149913" y="604257"/>
                  <a:pt x="3111981" y="875283"/>
                  <a:pt x="3141565" y="1024470"/>
                </a:cubicBezTo>
                <a:cubicBezTo>
                  <a:pt x="3171149" y="1173657"/>
                  <a:pt x="3135160" y="1349586"/>
                  <a:pt x="3141565" y="1549839"/>
                </a:cubicBezTo>
                <a:cubicBezTo>
                  <a:pt x="3147970" y="1750092"/>
                  <a:pt x="3111619" y="1840286"/>
                  <a:pt x="3141565" y="2075208"/>
                </a:cubicBezTo>
                <a:cubicBezTo>
                  <a:pt x="3171511" y="2310130"/>
                  <a:pt x="3085121" y="2381727"/>
                  <a:pt x="3141565" y="2626845"/>
                </a:cubicBezTo>
                <a:cubicBezTo>
                  <a:pt x="2989436" y="2660809"/>
                  <a:pt x="2746557" y="2565285"/>
                  <a:pt x="2555140" y="2626845"/>
                </a:cubicBezTo>
                <a:cubicBezTo>
                  <a:pt x="2363723" y="2688405"/>
                  <a:pt x="2234223" y="2588847"/>
                  <a:pt x="2062961" y="2626845"/>
                </a:cubicBezTo>
                <a:cubicBezTo>
                  <a:pt x="1891699" y="2664843"/>
                  <a:pt x="1790326" y="2589091"/>
                  <a:pt x="1570783" y="2626845"/>
                </a:cubicBezTo>
                <a:cubicBezTo>
                  <a:pt x="1351240" y="2664599"/>
                  <a:pt x="1265102" y="2581393"/>
                  <a:pt x="1141435" y="2626845"/>
                </a:cubicBezTo>
                <a:cubicBezTo>
                  <a:pt x="1017768" y="2672297"/>
                  <a:pt x="883684" y="2587697"/>
                  <a:pt x="712088" y="2626845"/>
                </a:cubicBezTo>
                <a:cubicBezTo>
                  <a:pt x="540492" y="2665993"/>
                  <a:pt x="240286" y="2546803"/>
                  <a:pt x="0" y="2626845"/>
                </a:cubicBezTo>
                <a:cubicBezTo>
                  <a:pt x="-31620" y="2399127"/>
                  <a:pt x="2000" y="2335354"/>
                  <a:pt x="0" y="2048939"/>
                </a:cubicBezTo>
                <a:cubicBezTo>
                  <a:pt x="-2000" y="1762524"/>
                  <a:pt x="20727" y="1630460"/>
                  <a:pt x="0" y="1497302"/>
                </a:cubicBezTo>
                <a:cubicBezTo>
                  <a:pt x="-20727" y="1364144"/>
                  <a:pt x="18454" y="1141525"/>
                  <a:pt x="0" y="971933"/>
                </a:cubicBezTo>
                <a:cubicBezTo>
                  <a:pt x="-18454" y="802341"/>
                  <a:pt x="21693" y="743334"/>
                  <a:pt x="0" y="525369"/>
                </a:cubicBezTo>
                <a:cubicBezTo>
                  <a:pt x="-21693" y="307404"/>
                  <a:pt x="56346" y="186720"/>
                  <a:pt x="0" y="0"/>
                </a:cubicBezTo>
                <a:close/>
              </a:path>
            </a:pathLst>
          </a:custGeom>
          <a:noFill/>
          <a:ln cap="flat" cmpd="sng" w="9525">
            <a:solidFill>
              <a:srgbClr val="F2F2F2"/>
            </a:solidFill>
            <a:prstDash val="solid"/>
            <a:round/>
            <a:headEnd len="sm" w="sm" type="none"/>
            <a:tailEnd len="sm" w="sm" type="none"/>
          </a:ln>
        </p:spPr>
      </p:pic>
      <p:pic>
        <p:nvPicPr>
          <p:cNvPr id="215" name="Google Shape;215;g2d52ba82a47_0_48"/>
          <p:cNvPicPr preferRelativeResize="0"/>
          <p:nvPr/>
        </p:nvPicPr>
        <p:blipFill rotWithShape="1">
          <a:blip r:embed="rId8">
            <a:alphaModFix/>
          </a:blip>
          <a:srcRect b="0" l="0" r="0" t="0"/>
          <a:stretch/>
        </p:blipFill>
        <p:spPr>
          <a:xfrm>
            <a:off x="7381661" y="6001941"/>
            <a:ext cx="5046449" cy="3909156"/>
          </a:xfrm>
          <a:custGeom>
            <a:rect b="b" l="l" r="r" t="t"/>
            <a:pathLst>
              <a:path extrusionOk="0" fill="none" h="2606104" w="3364299">
                <a:moveTo>
                  <a:pt x="0" y="0"/>
                </a:moveTo>
                <a:cubicBezTo>
                  <a:pt x="180975" y="-12234"/>
                  <a:pt x="324203" y="48470"/>
                  <a:pt x="459788" y="0"/>
                </a:cubicBezTo>
                <a:cubicBezTo>
                  <a:pt x="595373" y="-48470"/>
                  <a:pt x="909873" y="17374"/>
                  <a:pt x="1054147" y="0"/>
                </a:cubicBezTo>
                <a:cubicBezTo>
                  <a:pt x="1198421" y="-17374"/>
                  <a:pt x="1493011" y="57593"/>
                  <a:pt x="1614864" y="0"/>
                </a:cubicBezTo>
                <a:cubicBezTo>
                  <a:pt x="1736717" y="-57593"/>
                  <a:pt x="1956091" y="64881"/>
                  <a:pt x="2242866" y="0"/>
                </a:cubicBezTo>
                <a:cubicBezTo>
                  <a:pt x="2529641" y="-64881"/>
                  <a:pt x="2707823" y="67858"/>
                  <a:pt x="2837225" y="0"/>
                </a:cubicBezTo>
                <a:cubicBezTo>
                  <a:pt x="2966627" y="-67858"/>
                  <a:pt x="3199457" y="8699"/>
                  <a:pt x="3364299" y="0"/>
                </a:cubicBezTo>
                <a:cubicBezTo>
                  <a:pt x="3396664" y="219989"/>
                  <a:pt x="3328621" y="378104"/>
                  <a:pt x="3364299" y="547282"/>
                </a:cubicBezTo>
                <a:cubicBezTo>
                  <a:pt x="3399977" y="716460"/>
                  <a:pt x="3351900" y="869286"/>
                  <a:pt x="3364299" y="1068503"/>
                </a:cubicBezTo>
                <a:cubicBezTo>
                  <a:pt x="3376698" y="1267720"/>
                  <a:pt x="3302360" y="1521483"/>
                  <a:pt x="3364299" y="1641846"/>
                </a:cubicBezTo>
                <a:cubicBezTo>
                  <a:pt x="3426238" y="1762209"/>
                  <a:pt x="3347049" y="1905379"/>
                  <a:pt x="3364299" y="2110944"/>
                </a:cubicBezTo>
                <a:cubicBezTo>
                  <a:pt x="3381549" y="2316509"/>
                  <a:pt x="3314588" y="2392401"/>
                  <a:pt x="3364299" y="2606104"/>
                </a:cubicBezTo>
                <a:cubicBezTo>
                  <a:pt x="3251395" y="2649175"/>
                  <a:pt x="3010711" y="2594534"/>
                  <a:pt x="2837225" y="2606104"/>
                </a:cubicBezTo>
                <a:cubicBezTo>
                  <a:pt x="2663739" y="2617674"/>
                  <a:pt x="2475148" y="2535731"/>
                  <a:pt x="2209223" y="2606104"/>
                </a:cubicBezTo>
                <a:cubicBezTo>
                  <a:pt x="1943298" y="2676477"/>
                  <a:pt x="1923681" y="2567875"/>
                  <a:pt x="1682150" y="2606104"/>
                </a:cubicBezTo>
                <a:cubicBezTo>
                  <a:pt x="1440619" y="2644333"/>
                  <a:pt x="1375885" y="2593620"/>
                  <a:pt x="1222362" y="2606104"/>
                </a:cubicBezTo>
                <a:cubicBezTo>
                  <a:pt x="1068839" y="2618588"/>
                  <a:pt x="859520" y="2580687"/>
                  <a:pt x="695288" y="2606104"/>
                </a:cubicBezTo>
                <a:cubicBezTo>
                  <a:pt x="531056" y="2631521"/>
                  <a:pt x="181200" y="2584184"/>
                  <a:pt x="0" y="2606104"/>
                </a:cubicBezTo>
                <a:cubicBezTo>
                  <a:pt x="-42107" y="2498812"/>
                  <a:pt x="16498" y="2357710"/>
                  <a:pt x="0" y="2163066"/>
                </a:cubicBezTo>
                <a:cubicBezTo>
                  <a:pt x="-16498" y="1968422"/>
                  <a:pt x="40543" y="1776402"/>
                  <a:pt x="0" y="1615784"/>
                </a:cubicBezTo>
                <a:cubicBezTo>
                  <a:pt x="-40543" y="1455166"/>
                  <a:pt x="41566" y="1294759"/>
                  <a:pt x="0" y="1042442"/>
                </a:cubicBezTo>
                <a:cubicBezTo>
                  <a:pt x="-41566" y="790125"/>
                  <a:pt x="30895" y="718902"/>
                  <a:pt x="0" y="495160"/>
                </a:cubicBezTo>
                <a:cubicBezTo>
                  <a:pt x="-30895" y="271418"/>
                  <a:pt x="27037" y="116316"/>
                  <a:pt x="0" y="0"/>
                </a:cubicBezTo>
                <a:close/>
              </a:path>
              <a:path extrusionOk="0" h="2606104" w="3364299">
                <a:moveTo>
                  <a:pt x="0" y="0"/>
                </a:moveTo>
                <a:cubicBezTo>
                  <a:pt x="156917" y="-36876"/>
                  <a:pt x="378193" y="41876"/>
                  <a:pt x="493431" y="0"/>
                </a:cubicBezTo>
                <a:cubicBezTo>
                  <a:pt x="608669" y="-41876"/>
                  <a:pt x="932301" y="64251"/>
                  <a:pt x="1087790" y="0"/>
                </a:cubicBezTo>
                <a:cubicBezTo>
                  <a:pt x="1243279" y="-64251"/>
                  <a:pt x="1393369" y="4527"/>
                  <a:pt x="1581221" y="0"/>
                </a:cubicBezTo>
                <a:cubicBezTo>
                  <a:pt x="1769073" y="-4527"/>
                  <a:pt x="1974983" y="9317"/>
                  <a:pt x="2209223" y="0"/>
                </a:cubicBezTo>
                <a:cubicBezTo>
                  <a:pt x="2443463" y="-9317"/>
                  <a:pt x="2537951" y="5506"/>
                  <a:pt x="2736297" y="0"/>
                </a:cubicBezTo>
                <a:cubicBezTo>
                  <a:pt x="2934643" y="-5506"/>
                  <a:pt x="3169019" y="66438"/>
                  <a:pt x="3364299" y="0"/>
                </a:cubicBezTo>
                <a:cubicBezTo>
                  <a:pt x="3399398" y="213632"/>
                  <a:pt x="3348454" y="296200"/>
                  <a:pt x="3364299" y="547282"/>
                </a:cubicBezTo>
                <a:cubicBezTo>
                  <a:pt x="3380144" y="798364"/>
                  <a:pt x="3317047" y="875442"/>
                  <a:pt x="3364299" y="1068503"/>
                </a:cubicBezTo>
                <a:cubicBezTo>
                  <a:pt x="3411551" y="1261564"/>
                  <a:pt x="3346887" y="1362613"/>
                  <a:pt x="3364299" y="1589723"/>
                </a:cubicBezTo>
                <a:cubicBezTo>
                  <a:pt x="3381711" y="1816833"/>
                  <a:pt x="3343402" y="2193841"/>
                  <a:pt x="3364299" y="2606104"/>
                </a:cubicBezTo>
                <a:cubicBezTo>
                  <a:pt x="3135500" y="2627769"/>
                  <a:pt x="3012357" y="2548595"/>
                  <a:pt x="2803583" y="2606104"/>
                </a:cubicBezTo>
                <a:cubicBezTo>
                  <a:pt x="2594809" y="2663613"/>
                  <a:pt x="2532508" y="2551388"/>
                  <a:pt x="2343795" y="2606104"/>
                </a:cubicBezTo>
                <a:cubicBezTo>
                  <a:pt x="2155082" y="2660820"/>
                  <a:pt x="1955083" y="2578928"/>
                  <a:pt x="1715792" y="2606104"/>
                </a:cubicBezTo>
                <a:cubicBezTo>
                  <a:pt x="1476501" y="2633280"/>
                  <a:pt x="1255241" y="2561714"/>
                  <a:pt x="1121433" y="2606104"/>
                </a:cubicBezTo>
                <a:cubicBezTo>
                  <a:pt x="987625" y="2650494"/>
                  <a:pt x="720710" y="2597322"/>
                  <a:pt x="594359" y="2606104"/>
                </a:cubicBezTo>
                <a:cubicBezTo>
                  <a:pt x="468008" y="2614886"/>
                  <a:pt x="179957" y="2586142"/>
                  <a:pt x="0" y="2606104"/>
                </a:cubicBezTo>
                <a:cubicBezTo>
                  <a:pt x="-26190" y="2361551"/>
                  <a:pt x="31275" y="2203822"/>
                  <a:pt x="0" y="2058822"/>
                </a:cubicBezTo>
                <a:cubicBezTo>
                  <a:pt x="-31275" y="1913822"/>
                  <a:pt x="7134" y="1636826"/>
                  <a:pt x="0" y="1511540"/>
                </a:cubicBezTo>
                <a:cubicBezTo>
                  <a:pt x="-7134" y="1386254"/>
                  <a:pt x="47275" y="1095812"/>
                  <a:pt x="0" y="990320"/>
                </a:cubicBezTo>
                <a:cubicBezTo>
                  <a:pt x="-47275" y="884828"/>
                  <a:pt x="44074" y="723734"/>
                  <a:pt x="0" y="547282"/>
                </a:cubicBezTo>
                <a:cubicBezTo>
                  <a:pt x="-44074" y="370830"/>
                  <a:pt x="25716" y="272931"/>
                  <a:pt x="0" y="0"/>
                </a:cubicBezTo>
                <a:close/>
              </a:path>
            </a:pathLst>
          </a:custGeom>
          <a:noFill/>
          <a:ln cap="flat" cmpd="sng" w="9525">
            <a:solidFill>
              <a:srgbClr val="F2F2F2"/>
            </a:solidFill>
            <a:prstDash val="solid"/>
            <a:round/>
            <a:headEnd len="sm" w="sm" type="none"/>
            <a:tailEnd len="sm" w="sm" type="none"/>
          </a:ln>
        </p:spPr>
      </p:pic>
      <p:pic>
        <p:nvPicPr>
          <p:cNvPr id="216" name="Google Shape;216;g2d52ba82a47_0_48"/>
          <p:cNvPicPr preferRelativeResize="0"/>
          <p:nvPr/>
        </p:nvPicPr>
        <p:blipFill rotWithShape="1">
          <a:blip r:embed="rId9">
            <a:alphaModFix/>
          </a:blip>
          <a:srcRect b="0" l="0" r="0" t="0"/>
          <a:stretch/>
        </p:blipFill>
        <p:spPr>
          <a:xfrm>
            <a:off x="12707892" y="5772349"/>
            <a:ext cx="4675456" cy="3891786"/>
          </a:xfrm>
          <a:custGeom>
            <a:rect b="b" l="l" r="r" t="t"/>
            <a:pathLst>
              <a:path extrusionOk="0" fill="none" h="2594524" w="3116971">
                <a:moveTo>
                  <a:pt x="0" y="0"/>
                </a:moveTo>
                <a:cubicBezTo>
                  <a:pt x="173662" y="-38755"/>
                  <a:pt x="378579" y="14690"/>
                  <a:pt x="581835" y="0"/>
                </a:cubicBezTo>
                <a:cubicBezTo>
                  <a:pt x="785092" y="-14690"/>
                  <a:pt x="822379" y="50919"/>
                  <a:pt x="1038990" y="0"/>
                </a:cubicBezTo>
                <a:cubicBezTo>
                  <a:pt x="1255601" y="-50919"/>
                  <a:pt x="1384967" y="22590"/>
                  <a:pt x="1527316" y="0"/>
                </a:cubicBezTo>
                <a:cubicBezTo>
                  <a:pt x="1669665" y="-22590"/>
                  <a:pt x="1938633" y="64912"/>
                  <a:pt x="2077981" y="0"/>
                </a:cubicBezTo>
                <a:cubicBezTo>
                  <a:pt x="2217330" y="-64912"/>
                  <a:pt x="2384649" y="55348"/>
                  <a:pt x="2628646" y="0"/>
                </a:cubicBezTo>
                <a:cubicBezTo>
                  <a:pt x="2872643" y="-55348"/>
                  <a:pt x="2892414" y="33936"/>
                  <a:pt x="3116971" y="0"/>
                </a:cubicBezTo>
                <a:cubicBezTo>
                  <a:pt x="3142152" y="169591"/>
                  <a:pt x="3055412" y="444074"/>
                  <a:pt x="3116971" y="570795"/>
                </a:cubicBezTo>
                <a:cubicBezTo>
                  <a:pt x="3178530" y="697517"/>
                  <a:pt x="3080944" y="921149"/>
                  <a:pt x="3116971" y="1011864"/>
                </a:cubicBezTo>
                <a:cubicBezTo>
                  <a:pt x="3152998" y="1102579"/>
                  <a:pt x="3088486" y="1387652"/>
                  <a:pt x="3116971" y="1530769"/>
                </a:cubicBezTo>
                <a:cubicBezTo>
                  <a:pt x="3145456" y="1673886"/>
                  <a:pt x="3085301" y="1848515"/>
                  <a:pt x="3116971" y="2075619"/>
                </a:cubicBezTo>
                <a:cubicBezTo>
                  <a:pt x="3148641" y="2302723"/>
                  <a:pt x="3101178" y="2468087"/>
                  <a:pt x="3116971" y="2594524"/>
                </a:cubicBezTo>
                <a:cubicBezTo>
                  <a:pt x="2923493" y="2605526"/>
                  <a:pt x="2899928" y="2588428"/>
                  <a:pt x="2690985" y="2594524"/>
                </a:cubicBezTo>
                <a:cubicBezTo>
                  <a:pt x="2482042" y="2600620"/>
                  <a:pt x="2372067" y="2592217"/>
                  <a:pt x="2202660" y="2594524"/>
                </a:cubicBezTo>
                <a:cubicBezTo>
                  <a:pt x="2033253" y="2596831"/>
                  <a:pt x="1832420" y="2544696"/>
                  <a:pt x="1651995" y="2594524"/>
                </a:cubicBezTo>
                <a:cubicBezTo>
                  <a:pt x="1471571" y="2644352"/>
                  <a:pt x="1388607" y="2581255"/>
                  <a:pt x="1132499" y="2594524"/>
                </a:cubicBezTo>
                <a:cubicBezTo>
                  <a:pt x="876391" y="2607793"/>
                  <a:pt x="806544" y="2574812"/>
                  <a:pt x="706513" y="2594524"/>
                </a:cubicBezTo>
                <a:cubicBezTo>
                  <a:pt x="606482" y="2614236"/>
                  <a:pt x="210165" y="2559512"/>
                  <a:pt x="0" y="2594524"/>
                </a:cubicBezTo>
                <a:cubicBezTo>
                  <a:pt x="-30594" y="2438187"/>
                  <a:pt x="44292" y="2285548"/>
                  <a:pt x="0" y="2023729"/>
                </a:cubicBezTo>
                <a:cubicBezTo>
                  <a:pt x="-44292" y="1761910"/>
                  <a:pt x="33309" y="1626916"/>
                  <a:pt x="0" y="1504824"/>
                </a:cubicBezTo>
                <a:cubicBezTo>
                  <a:pt x="-33309" y="1382733"/>
                  <a:pt x="34428" y="1249551"/>
                  <a:pt x="0" y="1011864"/>
                </a:cubicBezTo>
                <a:cubicBezTo>
                  <a:pt x="-34428" y="774177"/>
                  <a:pt x="47273" y="604911"/>
                  <a:pt x="0" y="492960"/>
                </a:cubicBezTo>
                <a:cubicBezTo>
                  <a:pt x="-47273" y="381009"/>
                  <a:pt x="40718" y="172682"/>
                  <a:pt x="0" y="0"/>
                </a:cubicBezTo>
                <a:close/>
              </a:path>
              <a:path extrusionOk="0" h="2594524" w="3116971">
                <a:moveTo>
                  <a:pt x="0" y="0"/>
                </a:moveTo>
                <a:cubicBezTo>
                  <a:pt x="145849" y="-17038"/>
                  <a:pt x="354739" y="15516"/>
                  <a:pt x="581835" y="0"/>
                </a:cubicBezTo>
                <a:cubicBezTo>
                  <a:pt x="808932" y="-15516"/>
                  <a:pt x="922837" y="4579"/>
                  <a:pt x="1038990" y="0"/>
                </a:cubicBezTo>
                <a:cubicBezTo>
                  <a:pt x="1155143" y="-4579"/>
                  <a:pt x="1423796" y="31809"/>
                  <a:pt x="1527316" y="0"/>
                </a:cubicBezTo>
                <a:cubicBezTo>
                  <a:pt x="1630836" y="-31809"/>
                  <a:pt x="1773784" y="54348"/>
                  <a:pt x="2015641" y="0"/>
                </a:cubicBezTo>
                <a:cubicBezTo>
                  <a:pt x="2257499" y="-54348"/>
                  <a:pt x="2347051" y="43415"/>
                  <a:pt x="2441627" y="0"/>
                </a:cubicBezTo>
                <a:cubicBezTo>
                  <a:pt x="2536203" y="-43415"/>
                  <a:pt x="2901549" y="55672"/>
                  <a:pt x="3116971" y="0"/>
                </a:cubicBezTo>
                <a:cubicBezTo>
                  <a:pt x="3165410" y="225933"/>
                  <a:pt x="3102497" y="355077"/>
                  <a:pt x="3116971" y="570795"/>
                </a:cubicBezTo>
                <a:cubicBezTo>
                  <a:pt x="3131445" y="786514"/>
                  <a:pt x="3112085" y="917911"/>
                  <a:pt x="3116971" y="1089700"/>
                </a:cubicBezTo>
                <a:cubicBezTo>
                  <a:pt x="3121857" y="1261489"/>
                  <a:pt x="3103246" y="1350257"/>
                  <a:pt x="3116971" y="1608605"/>
                </a:cubicBezTo>
                <a:cubicBezTo>
                  <a:pt x="3130696" y="1866953"/>
                  <a:pt x="3074089" y="1911045"/>
                  <a:pt x="3116971" y="2127510"/>
                </a:cubicBezTo>
                <a:cubicBezTo>
                  <a:pt x="3159853" y="2343976"/>
                  <a:pt x="3072647" y="2483925"/>
                  <a:pt x="3116971" y="2594524"/>
                </a:cubicBezTo>
                <a:cubicBezTo>
                  <a:pt x="3005655" y="2615112"/>
                  <a:pt x="2900598" y="2568764"/>
                  <a:pt x="2690985" y="2594524"/>
                </a:cubicBezTo>
                <a:cubicBezTo>
                  <a:pt x="2481372" y="2620284"/>
                  <a:pt x="2354874" y="2589975"/>
                  <a:pt x="2233829" y="2594524"/>
                </a:cubicBezTo>
                <a:cubicBezTo>
                  <a:pt x="2112784" y="2599073"/>
                  <a:pt x="1982349" y="2593693"/>
                  <a:pt x="1776673" y="2594524"/>
                </a:cubicBezTo>
                <a:cubicBezTo>
                  <a:pt x="1570997" y="2595355"/>
                  <a:pt x="1381810" y="2560139"/>
                  <a:pt x="1257178" y="2594524"/>
                </a:cubicBezTo>
                <a:cubicBezTo>
                  <a:pt x="1132546" y="2628909"/>
                  <a:pt x="894504" y="2582982"/>
                  <a:pt x="768853" y="2594524"/>
                </a:cubicBezTo>
                <a:cubicBezTo>
                  <a:pt x="643202" y="2606066"/>
                  <a:pt x="275545" y="2580714"/>
                  <a:pt x="0" y="2594524"/>
                </a:cubicBezTo>
                <a:cubicBezTo>
                  <a:pt x="-41342" y="2479629"/>
                  <a:pt x="45881" y="2356641"/>
                  <a:pt x="0" y="2153455"/>
                </a:cubicBezTo>
                <a:cubicBezTo>
                  <a:pt x="-45881" y="1950269"/>
                  <a:pt x="29371" y="1857853"/>
                  <a:pt x="0" y="1660495"/>
                </a:cubicBezTo>
                <a:cubicBezTo>
                  <a:pt x="-29371" y="1463137"/>
                  <a:pt x="452" y="1392345"/>
                  <a:pt x="0" y="1167536"/>
                </a:cubicBezTo>
                <a:cubicBezTo>
                  <a:pt x="-452" y="942727"/>
                  <a:pt x="53353" y="826568"/>
                  <a:pt x="0" y="674576"/>
                </a:cubicBezTo>
                <a:cubicBezTo>
                  <a:pt x="-53353" y="522584"/>
                  <a:pt x="77840" y="183225"/>
                  <a:pt x="0" y="0"/>
                </a:cubicBezTo>
                <a:close/>
              </a:path>
            </a:pathLst>
          </a:custGeom>
          <a:noFill/>
          <a:ln cap="flat" cmpd="sng" w="9525">
            <a:solidFill>
              <a:srgbClr val="F2F2F2"/>
            </a:solidFill>
            <a:prstDash val="solid"/>
            <a:round/>
            <a:headEnd len="sm" w="sm" type="none"/>
            <a:tailEnd len="sm" w="sm" type="none"/>
          </a:ln>
        </p:spPr>
      </p:pic>
      <p:sp>
        <p:nvSpPr>
          <p:cNvPr id="217" name="Google Shape;217;g2d52ba82a47_0_48"/>
          <p:cNvSpPr/>
          <p:nvPr/>
        </p:nvSpPr>
        <p:spPr>
          <a:xfrm>
            <a:off x="892100" y="569742"/>
            <a:ext cx="9696300" cy="1046700"/>
          </a:xfrm>
          <a:prstGeom prst="snip2DiagRect">
            <a:avLst>
              <a:gd fmla="val 0" name="adj1"/>
              <a:gd fmla="val 16667" name="adj2"/>
            </a:avLst>
          </a:prstGeom>
          <a:solidFill>
            <a:schemeClr val="lt1">
              <a:alpha val="92160"/>
            </a:schemeClr>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b="1" lang="en-US" sz="4800">
                <a:solidFill>
                  <a:srgbClr val="0A3041"/>
                </a:solidFill>
                <a:latin typeface="Arial Rounded"/>
                <a:ea typeface="Arial Rounded"/>
                <a:cs typeface="Arial Rounded"/>
                <a:sym typeface="Arial Rounded"/>
              </a:rPr>
              <a:t>Why accessibility is so critical? </a:t>
            </a:r>
            <a:endParaRPr sz="2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2d52ba82a47_0_61"/>
          <p:cNvSpPr txBox="1"/>
          <p:nvPr>
            <p:ph type="title"/>
          </p:nvPr>
        </p:nvSpPr>
        <p:spPr>
          <a:xfrm>
            <a:off x="685800" y="411957"/>
            <a:ext cx="12344400" cy="17145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t/>
            </a:r>
            <a:endParaRPr/>
          </a:p>
        </p:txBody>
      </p:sp>
      <p:pic>
        <p:nvPicPr>
          <p:cNvPr descr="Digital numbers art" id="224" name="Google Shape;224;g2d52ba82a47_0_61"/>
          <p:cNvPicPr preferRelativeResize="0"/>
          <p:nvPr/>
        </p:nvPicPr>
        <p:blipFill rotWithShape="1">
          <a:blip r:embed="rId3">
            <a:alphaModFix/>
          </a:blip>
          <a:srcRect b="598" l="0" r="0" t="15134"/>
          <a:stretch/>
        </p:blipFill>
        <p:spPr>
          <a:xfrm>
            <a:off x="0" y="1"/>
            <a:ext cx="18288000" cy="10287001"/>
          </a:xfrm>
          <a:prstGeom prst="rect">
            <a:avLst/>
          </a:prstGeom>
          <a:noFill/>
          <a:ln>
            <a:noFill/>
          </a:ln>
        </p:spPr>
      </p:pic>
      <p:grpSp>
        <p:nvGrpSpPr>
          <p:cNvPr id="225" name="Google Shape;225;g2d52ba82a47_0_61"/>
          <p:cNvGrpSpPr/>
          <p:nvPr/>
        </p:nvGrpSpPr>
        <p:grpSpPr>
          <a:xfrm>
            <a:off x="6756762" y="549174"/>
            <a:ext cx="9233223" cy="9188018"/>
            <a:chOff x="2310112" y="81760"/>
            <a:chExt cx="6155482" cy="6125345"/>
          </a:xfrm>
        </p:grpSpPr>
        <p:sp>
          <p:nvSpPr>
            <p:cNvPr id="226" name="Google Shape;226;g2d52ba82a47_0_61"/>
            <p:cNvSpPr/>
            <p:nvPr/>
          </p:nvSpPr>
          <p:spPr>
            <a:xfrm>
              <a:off x="2855201" y="408803"/>
              <a:ext cx="5283000" cy="5283000"/>
            </a:xfrm>
            <a:prstGeom prst="pie">
              <a:avLst>
                <a:gd fmla="val 16200000" name="adj1"/>
                <a:gd fmla="val 1800000" name="adj2"/>
              </a:avLst>
            </a:prstGeom>
            <a:solidFill>
              <a:schemeClr val="lt1"/>
            </a:solidFill>
            <a:ln cap="flat" cmpd="sng" w="19050">
              <a:solidFill>
                <a:srgbClr val="D1652B"/>
              </a:solidFill>
              <a:prstDash val="solid"/>
              <a:miter lim="800000"/>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227" name="Google Shape;227;g2d52ba82a47_0_61"/>
            <p:cNvSpPr txBox="1"/>
            <p:nvPr/>
          </p:nvSpPr>
          <p:spPr>
            <a:xfrm>
              <a:off x="5639468" y="1528296"/>
              <a:ext cx="1886700" cy="15723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rgbClr val="0A3041"/>
                </a:buClr>
                <a:buSzPts val="3600"/>
                <a:buFont typeface="Arial Black"/>
                <a:buNone/>
              </a:pPr>
              <a:r>
                <a:rPr lang="en-US" sz="3600">
                  <a:solidFill>
                    <a:srgbClr val="0A3041"/>
                  </a:solidFill>
                  <a:latin typeface="Arial Black"/>
                  <a:ea typeface="Arial Black"/>
                  <a:cs typeface="Arial Black"/>
                  <a:sym typeface="Arial Black"/>
                </a:rPr>
                <a:t>Amplifying voices</a:t>
              </a:r>
              <a:endParaRPr sz="3600">
                <a:solidFill>
                  <a:srgbClr val="0A3041"/>
                </a:solidFill>
                <a:latin typeface="Arial Black"/>
                <a:ea typeface="Arial Black"/>
                <a:cs typeface="Arial Black"/>
                <a:sym typeface="Arial Black"/>
              </a:endParaRPr>
            </a:p>
          </p:txBody>
        </p:sp>
        <p:sp>
          <p:nvSpPr>
            <p:cNvPr id="228" name="Google Shape;228;g2d52ba82a47_0_61"/>
            <p:cNvSpPr/>
            <p:nvPr/>
          </p:nvSpPr>
          <p:spPr>
            <a:xfrm>
              <a:off x="2746396" y="597482"/>
              <a:ext cx="5283000" cy="5283000"/>
            </a:xfrm>
            <a:prstGeom prst="pie">
              <a:avLst>
                <a:gd fmla="val 1800000" name="adj1"/>
                <a:gd fmla="val 9000000" name="adj2"/>
              </a:avLst>
            </a:prstGeom>
            <a:solidFill>
              <a:schemeClr val="lt1"/>
            </a:solidFill>
            <a:ln cap="flat" cmpd="sng" w="19050">
              <a:solidFill>
                <a:srgbClr val="D1652B"/>
              </a:solidFill>
              <a:prstDash val="solid"/>
              <a:miter lim="800000"/>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229" name="Google Shape;229;g2d52ba82a47_0_61"/>
            <p:cNvSpPr txBox="1"/>
            <p:nvPr/>
          </p:nvSpPr>
          <p:spPr>
            <a:xfrm>
              <a:off x="4004253" y="4025143"/>
              <a:ext cx="2830200" cy="13836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rgbClr val="0A3041"/>
                </a:buClr>
                <a:buSzPts val="3600"/>
                <a:buFont typeface="Arial Black"/>
                <a:buNone/>
              </a:pPr>
              <a:r>
                <a:rPr lang="en-US" sz="3600">
                  <a:solidFill>
                    <a:srgbClr val="0A3041"/>
                  </a:solidFill>
                  <a:latin typeface="Arial Black"/>
                  <a:ea typeface="Arial Black"/>
                  <a:cs typeface="Arial Black"/>
                  <a:sym typeface="Arial Black"/>
                </a:rPr>
                <a:t>Tools for action</a:t>
              </a:r>
              <a:endParaRPr sz="3600">
                <a:solidFill>
                  <a:srgbClr val="0A3041"/>
                </a:solidFill>
                <a:latin typeface="Arial Black"/>
                <a:ea typeface="Arial Black"/>
                <a:cs typeface="Arial Black"/>
                <a:sym typeface="Arial Black"/>
              </a:endParaRPr>
            </a:p>
          </p:txBody>
        </p:sp>
        <p:sp>
          <p:nvSpPr>
            <p:cNvPr id="230" name="Google Shape;230;g2d52ba82a47_0_61"/>
            <p:cNvSpPr/>
            <p:nvPr/>
          </p:nvSpPr>
          <p:spPr>
            <a:xfrm>
              <a:off x="2637591" y="408803"/>
              <a:ext cx="5283000" cy="5283000"/>
            </a:xfrm>
            <a:prstGeom prst="pie">
              <a:avLst>
                <a:gd fmla="val 9000000" name="adj1"/>
                <a:gd fmla="val 16200000" name="adj2"/>
              </a:avLst>
            </a:prstGeom>
            <a:solidFill>
              <a:schemeClr val="lt1"/>
            </a:solidFill>
            <a:ln cap="flat" cmpd="sng" w="19050">
              <a:solidFill>
                <a:srgbClr val="D1652B"/>
              </a:solidFill>
              <a:prstDash val="solid"/>
              <a:miter lim="800000"/>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231" name="Google Shape;231;g2d52ba82a47_0_61"/>
            <p:cNvSpPr txBox="1"/>
            <p:nvPr/>
          </p:nvSpPr>
          <p:spPr>
            <a:xfrm>
              <a:off x="3249539" y="1528296"/>
              <a:ext cx="1886700" cy="15723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rgbClr val="0A3041"/>
                </a:buClr>
                <a:buSzPts val="3600"/>
                <a:buFont typeface="Arial Black"/>
                <a:buNone/>
              </a:pPr>
              <a:r>
                <a:rPr lang="en-US" sz="3600">
                  <a:solidFill>
                    <a:srgbClr val="0A3041"/>
                  </a:solidFill>
                  <a:latin typeface="Arial Black"/>
                  <a:ea typeface="Arial Black"/>
                  <a:cs typeface="Arial Black"/>
                  <a:sym typeface="Arial Black"/>
                </a:rPr>
                <a:t>Partnering for change</a:t>
              </a:r>
              <a:endParaRPr sz="3600">
                <a:solidFill>
                  <a:srgbClr val="0A3041"/>
                </a:solidFill>
                <a:latin typeface="Arial Black"/>
                <a:ea typeface="Arial Black"/>
                <a:cs typeface="Arial Black"/>
                <a:sym typeface="Arial Black"/>
              </a:endParaRPr>
            </a:p>
          </p:txBody>
        </p:sp>
        <p:sp>
          <p:nvSpPr>
            <p:cNvPr id="232" name="Google Shape;232;g2d52ba82a47_0_61"/>
            <p:cNvSpPr/>
            <p:nvPr/>
          </p:nvSpPr>
          <p:spPr>
            <a:xfrm>
              <a:off x="2528594" y="81760"/>
              <a:ext cx="5937000" cy="5937000"/>
            </a:xfrm>
            <a:custGeom>
              <a:rect b="b" l="l" r="r" t="t"/>
              <a:pathLst>
                <a:path extrusionOk="0" h="120000" w="12000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rgbClr val="F2BAAB"/>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233" name="Google Shape;233;g2d52ba82a47_0_61"/>
            <p:cNvSpPr/>
            <p:nvPr/>
          </p:nvSpPr>
          <p:spPr>
            <a:xfrm>
              <a:off x="2419353" y="270105"/>
              <a:ext cx="5937000" cy="5937000"/>
            </a:xfrm>
            <a:custGeom>
              <a:rect b="b" l="l" r="r" t="t"/>
              <a:pathLst>
                <a:path extrusionOk="0" h="120000" w="12000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rgbClr val="F2BAAB"/>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234" name="Google Shape;234;g2d52ba82a47_0_61"/>
            <p:cNvSpPr/>
            <p:nvPr/>
          </p:nvSpPr>
          <p:spPr>
            <a:xfrm>
              <a:off x="2310112" y="81760"/>
              <a:ext cx="5937000" cy="5937000"/>
            </a:xfrm>
            <a:custGeom>
              <a:rect b="b" l="l" r="r" t="t"/>
              <a:pathLst>
                <a:path extrusionOk="0" h="120000" w="12000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rgbClr val="F2BAAB"/>
            </a:solidFill>
            <a:ln>
              <a:noFill/>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grpSp>
      <p:pic>
        <p:nvPicPr>
          <p:cNvPr descr="megaphone" id="235" name="Google Shape;235;g2d52ba82a47_0_61"/>
          <p:cNvPicPr preferRelativeResize="0"/>
          <p:nvPr/>
        </p:nvPicPr>
        <p:blipFill rotWithShape="1">
          <a:blip r:embed="rId4">
            <a:alphaModFix/>
          </a:blip>
          <a:srcRect b="0" l="0" r="0" t="0"/>
          <a:stretch/>
        </p:blipFill>
        <p:spPr>
          <a:xfrm>
            <a:off x="12412659" y="2115913"/>
            <a:ext cx="860799" cy="860799"/>
          </a:xfrm>
          <a:prstGeom prst="rect">
            <a:avLst/>
          </a:prstGeom>
          <a:noFill/>
          <a:ln>
            <a:noFill/>
          </a:ln>
        </p:spPr>
      </p:pic>
      <p:pic>
        <p:nvPicPr>
          <p:cNvPr descr="light bulb with a pen and a meter" id="236" name="Google Shape;236;g2d52ba82a47_0_61"/>
          <p:cNvPicPr preferRelativeResize="0"/>
          <p:nvPr/>
        </p:nvPicPr>
        <p:blipFill rotWithShape="1">
          <a:blip r:embed="rId5">
            <a:alphaModFix/>
          </a:blip>
          <a:srcRect b="0" l="0" r="0" t="0"/>
          <a:stretch/>
        </p:blipFill>
        <p:spPr>
          <a:xfrm>
            <a:off x="10943040" y="6212168"/>
            <a:ext cx="860800" cy="860800"/>
          </a:xfrm>
          <a:prstGeom prst="rect">
            <a:avLst/>
          </a:prstGeom>
          <a:noFill/>
          <a:ln>
            <a:noFill/>
          </a:ln>
        </p:spPr>
      </p:pic>
      <p:pic>
        <p:nvPicPr>
          <p:cNvPr descr="puzzle pieces" id="237" name="Google Shape;237;g2d52ba82a47_0_61"/>
          <p:cNvPicPr preferRelativeResize="0"/>
          <p:nvPr/>
        </p:nvPicPr>
        <p:blipFill rotWithShape="1">
          <a:blip r:embed="rId6">
            <a:alphaModFix/>
          </a:blip>
          <a:srcRect b="0" l="0" r="0" t="0"/>
          <a:stretch/>
        </p:blipFill>
        <p:spPr>
          <a:xfrm>
            <a:off x="9517566" y="2105632"/>
            <a:ext cx="860799" cy="860799"/>
          </a:xfrm>
          <a:prstGeom prst="rect">
            <a:avLst/>
          </a:prstGeom>
          <a:noFill/>
          <a:ln>
            <a:noFill/>
          </a:ln>
        </p:spPr>
      </p:pic>
      <p:sp>
        <p:nvSpPr>
          <p:cNvPr id="238" name="Google Shape;238;g2d52ba82a47_0_61"/>
          <p:cNvSpPr/>
          <p:nvPr/>
        </p:nvSpPr>
        <p:spPr>
          <a:xfrm>
            <a:off x="917376" y="517905"/>
            <a:ext cx="5760600" cy="1487700"/>
          </a:xfrm>
          <a:prstGeom prst="snip2DiagRect">
            <a:avLst>
              <a:gd fmla="val 0" name="adj1"/>
              <a:gd fmla="val 16667" name="adj2"/>
            </a:avLst>
          </a:prstGeom>
          <a:solidFill>
            <a:schemeClr val="lt1">
              <a:alpha val="92160"/>
            </a:schemeClr>
          </a:solid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lang="en-US" sz="3600">
                <a:solidFill>
                  <a:srgbClr val="0A3041"/>
                </a:solidFill>
                <a:latin typeface="Arial Black"/>
                <a:ea typeface="Arial Black"/>
                <a:cs typeface="Arial Black"/>
                <a:sym typeface="Arial Black"/>
              </a:rPr>
              <a:t>Our work to close the accessibility gap </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