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76656656_804E5AA7.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2" r:id="rId2"/>
    <p:sldMasterId id="2147483685" r:id="rId3"/>
  </p:sldMasterIdLst>
  <p:notesMasterIdLst>
    <p:notesMasterId r:id="rId49"/>
  </p:notesMasterIdLst>
  <p:sldIdLst>
    <p:sldId id="257" r:id="rId4"/>
    <p:sldId id="1986356821" r:id="rId5"/>
    <p:sldId id="1986356851" r:id="rId6"/>
    <p:sldId id="1986356822" r:id="rId7"/>
    <p:sldId id="1986356856" r:id="rId8"/>
    <p:sldId id="1986356855" r:id="rId9"/>
    <p:sldId id="1986356854" r:id="rId10"/>
    <p:sldId id="1986356869" r:id="rId11"/>
    <p:sldId id="1986356892" r:id="rId12"/>
    <p:sldId id="1986356885" r:id="rId13"/>
    <p:sldId id="343" r:id="rId14"/>
    <p:sldId id="1986356889" r:id="rId15"/>
    <p:sldId id="1986356888" r:id="rId16"/>
    <p:sldId id="1986356850" r:id="rId17"/>
    <p:sldId id="1986356824" r:id="rId18"/>
    <p:sldId id="1986356890" r:id="rId19"/>
    <p:sldId id="1986356891" r:id="rId20"/>
    <p:sldId id="1986356827" r:id="rId21"/>
    <p:sldId id="1986356857" r:id="rId22"/>
    <p:sldId id="1986356847" r:id="rId23"/>
    <p:sldId id="1986356828" r:id="rId24"/>
    <p:sldId id="1986356893" r:id="rId25"/>
    <p:sldId id="1986356866" r:id="rId26"/>
    <p:sldId id="256" r:id="rId27"/>
    <p:sldId id="263" r:id="rId28"/>
    <p:sldId id="270" r:id="rId29"/>
    <p:sldId id="1986356865" r:id="rId30"/>
    <p:sldId id="269" r:id="rId31"/>
    <p:sldId id="1986356868" r:id="rId32"/>
    <p:sldId id="1986356870" r:id="rId33"/>
    <p:sldId id="1986356867" r:id="rId34"/>
    <p:sldId id="1986356871" r:id="rId35"/>
    <p:sldId id="1986356872" r:id="rId36"/>
    <p:sldId id="1986356873" r:id="rId37"/>
    <p:sldId id="1986356874" r:id="rId38"/>
    <p:sldId id="1986356875" r:id="rId39"/>
    <p:sldId id="1986356876" r:id="rId40"/>
    <p:sldId id="1986356877" r:id="rId41"/>
    <p:sldId id="1986356878" r:id="rId42"/>
    <p:sldId id="1986356879" r:id="rId43"/>
    <p:sldId id="1986356880" r:id="rId44"/>
    <p:sldId id="1986356881" r:id="rId45"/>
    <p:sldId id="1986356882" r:id="rId46"/>
    <p:sldId id="1986356883" r:id="rId47"/>
    <p:sldId id="198635688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735D13-C601-81B1-D196-043D8F540559}" name="Thapa, Ram" initials="TR" userId="S::ucesrct@ucl.ac.uk::b472c496-a874-407e-aff0-9235cc088539" providerId="AD"/>
  <p188:author id="{3B91532D-CBF3-156F-A951-77CCC392A035}" name="Guest User" initials="GU" userId="S::urn:spo:anon#b18374731cb098451e8306be150771c690a29845a36aa097f5f3a7f2419e48b8::" providerId="AD"/>
  <p188:author id="{55BCEF33-93D5-183A-9135-828507295490}" name="Rosie.Gowran" initials="Ro" userId="S::rosie.gowran_ul.ie#ext#@liveuclac.onmicrosoft.com::cc7470e0-282d-487a-bae2-33cbe5a2973f" providerId="AD"/>
  <p188:author id="{AAE2BBB0-C4C0-4142-7DA9-D3E86CCA3E42}" name="Holloway, Catherine" initials="CH" userId="S::ucescho@ucl.ac.uk::b720f127-3dab-426d-a675-c5ce09b42d2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0F341-D064-3A1E-28E1-65CFC10D174D}" v="25" dt="2024-05-08T21:03:02.586"/>
    <p1510:client id="{471B3441-49A9-8C6B-8CEF-ADC4FAD20A77}" v="12" dt="2024-05-09T16:55:13.845"/>
    <p1510:client id="{6B77A0AC-F9ED-2FBC-C76B-0EBCCF6E9C18}" v="66" dt="2024-05-09T16:14:07.621"/>
    <p1510:client id="{75D01806-FB36-2B7D-7395-57967B882C26}" v="256" dt="2024-05-09T16:29:15.476"/>
    <p1510:client id="{7CCB280B-6B2A-CBCA-8B9F-E756B47A80FC}" v="731" dt="2024-05-09T16:15:35.279"/>
    <p1510:client id="{86EF6CA9-E838-AA81-C62E-7538AF4624F5}" v="110" dt="2024-05-08T23:28:45.497"/>
    <p1510:client id="{9DF4B4FA-1F74-A058-B55F-45B79DC7BA34}" v="214" dt="2024-05-09T15:43:43.722"/>
    <p1510:client id="{A45ED176-A64C-4309-A0F2-498123A51DC0}" v="1144" dt="2024-05-09T21:21:45.409"/>
    <p1510:client id="{AA33DA20-CD1D-D035-7ED4-455B3EF3DEAC}" v="895" dt="2024-05-09T18:02:22.360"/>
    <p1510:client id="{BFD7B9EE-28DD-8417-39C0-82950F207822}" v="167" dt="2024-05-09T16:49:43.947"/>
    <p1510:client id="{C6042901-42B0-F7DC-5A21-813947D58CB8}" v="117" dt="2024-05-09T10:18:40.697"/>
    <p1510:client id="{D2536531-AFAE-522E-7FE4-A454E4024E26}" v="3" dt="2024-05-09T16:28:32.164"/>
    <p1510:client id="{E571F0EA-486F-98E4-31FD-503CD1DF6764}" v="11" dt="2024-05-09T17:58:34.479"/>
    <p1510:client id="{E77E28EF-5EDF-F0EB-7517-913891BB93A9}" v="15" dt="2024-05-09T20:10:24.286"/>
    <p1510:client id="{E9C33053-35F5-CEB3-EA6D-B46910101240}" v="1279" dt="2024-05-09T14:47:58.181"/>
    <p1510:client id="{F4E792A7-4D10-C802-4BB9-667988060D9C}" v="175" dt="2024-05-09T18:37:26.805"/>
    <p1510:client id="{F7BB5910-379B-7170-61DE-2072D0615B2F}" v="1833" dt="2024-05-09T16:29:19.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2615" autoAdjust="0"/>
  </p:normalViewPr>
  <p:slideViewPr>
    <p:cSldViewPr snapToGrid="0">
      <p:cViewPr varScale="1">
        <p:scale>
          <a:sx n="100" d="100"/>
          <a:sy n="100" d="100"/>
        </p:scale>
        <p:origin x="7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lineChart>
        <c:grouping val="stacked"/>
        <c:varyColors val="0"/>
        <c:ser>
          <c:idx val="0"/>
          <c:order val="0"/>
          <c:tx>
            <c:strRef>
              <c:f>Sheet1!$B$1</c:f>
              <c:strCache>
                <c:ptCount val="1"/>
                <c:pt idx="0">
                  <c:v>PLUS M</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day 1</c:v>
                </c:pt>
                <c:pt idx="1">
                  <c:v>day 30</c:v>
                </c:pt>
                <c:pt idx="2">
                  <c:v>day 84</c:v>
                </c:pt>
              </c:strCache>
            </c:strRef>
          </c:cat>
          <c:val>
            <c:numRef>
              <c:f>Sheet1!$B$2:$B$4</c:f>
              <c:numCache>
                <c:formatCode>General</c:formatCode>
                <c:ptCount val="3"/>
                <c:pt idx="0">
                  <c:v>32.200000000000003</c:v>
                </c:pt>
                <c:pt idx="1">
                  <c:v>46.4</c:v>
                </c:pt>
                <c:pt idx="2">
                  <c:v>48</c:v>
                </c:pt>
              </c:numCache>
            </c:numRef>
          </c:val>
          <c:smooth val="0"/>
          <c:extLst>
            <c:ext xmlns:c16="http://schemas.microsoft.com/office/drawing/2014/chart" uri="{C3380CC4-5D6E-409C-BE32-E72D297353CC}">
              <c16:uniqueId val="{00000000-D613-4122-BF4D-903933414132}"/>
            </c:ext>
          </c:extLst>
        </c:ser>
        <c:dLbls>
          <c:showLegendKey val="0"/>
          <c:showVal val="0"/>
          <c:showCatName val="0"/>
          <c:showSerName val="0"/>
          <c:showPercent val="0"/>
          <c:showBubbleSize val="0"/>
        </c:dLbls>
        <c:marker val="1"/>
        <c:smooth val="0"/>
        <c:axId val="143153408"/>
        <c:axId val="143278080"/>
      </c:lineChart>
      <c:catAx>
        <c:axId val="143153408"/>
        <c:scaling>
          <c:orientation val="minMax"/>
        </c:scaling>
        <c:delete val="0"/>
        <c:axPos val="b"/>
        <c:numFmt formatCode="General" sourceLinked="0"/>
        <c:majorTickMark val="out"/>
        <c:minorTickMark val="none"/>
        <c:tickLblPos val="nextTo"/>
        <c:crossAx val="143278080"/>
        <c:crosses val="autoZero"/>
        <c:auto val="1"/>
        <c:lblAlgn val="ctr"/>
        <c:lblOffset val="100"/>
        <c:noMultiLvlLbl val="0"/>
      </c:catAx>
      <c:valAx>
        <c:axId val="143278080"/>
        <c:scaling>
          <c:orientation val="minMax"/>
        </c:scaling>
        <c:delete val="0"/>
        <c:axPos val="l"/>
        <c:majorGridlines/>
        <c:numFmt formatCode="General" sourceLinked="1"/>
        <c:majorTickMark val="out"/>
        <c:minorTickMark val="none"/>
        <c:tickLblPos val="nextTo"/>
        <c:crossAx val="143153408"/>
        <c:crosses val="autoZero"/>
        <c:crossBetween val="between"/>
      </c:valAx>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Conventioal</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Day 1</c:v>
                </c:pt>
                <c:pt idx="1">
                  <c:v>Day 30</c:v>
                </c:pt>
                <c:pt idx="2">
                  <c:v>Day 84</c:v>
                </c:pt>
              </c:strCache>
            </c:strRef>
          </c:cat>
          <c:val>
            <c:numRef>
              <c:f>Sheet1!$B$2:$B$4</c:f>
              <c:numCache>
                <c:formatCode>General</c:formatCode>
                <c:ptCount val="3"/>
                <c:pt idx="0">
                  <c:v>21.8</c:v>
                </c:pt>
                <c:pt idx="1">
                  <c:v>10.81</c:v>
                </c:pt>
                <c:pt idx="2">
                  <c:v>10.5</c:v>
                </c:pt>
              </c:numCache>
            </c:numRef>
          </c:val>
          <c:smooth val="0"/>
          <c:extLst>
            <c:ext xmlns:c16="http://schemas.microsoft.com/office/drawing/2014/chart" uri="{C3380CC4-5D6E-409C-BE32-E72D297353CC}">
              <c16:uniqueId val="{00000000-081E-4A83-9248-A830B5310FEA}"/>
            </c:ext>
          </c:extLst>
        </c:ser>
        <c:ser>
          <c:idx val="1"/>
          <c:order val="1"/>
          <c:tx>
            <c:strRef>
              <c:f>Sheet1!$C$1</c:f>
              <c:strCache>
                <c:ptCount val="1"/>
                <c:pt idx="0">
                  <c:v>3D printed</c:v>
                </c:pt>
              </c:strCache>
            </c:strRef>
          </c:tx>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1E-4A83-9248-A830B5310FE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c:f>
              <c:strCache>
                <c:ptCount val="3"/>
                <c:pt idx="0">
                  <c:v>Day 1</c:v>
                </c:pt>
                <c:pt idx="1">
                  <c:v>Day 30</c:v>
                </c:pt>
                <c:pt idx="2">
                  <c:v>Day 84</c:v>
                </c:pt>
              </c:strCache>
            </c:strRef>
          </c:cat>
          <c:val>
            <c:numRef>
              <c:f>Sheet1!$C$2:$C$4</c:f>
              <c:numCache>
                <c:formatCode>General</c:formatCode>
                <c:ptCount val="3"/>
                <c:pt idx="2">
                  <c:v>16.170000000000002</c:v>
                </c:pt>
              </c:numCache>
            </c:numRef>
          </c:val>
          <c:smooth val="0"/>
          <c:extLst>
            <c:ext xmlns:c16="http://schemas.microsoft.com/office/drawing/2014/chart" uri="{C3380CC4-5D6E-409C-BE32-E72D297353CC}">
              <c16:uniqueId val="{00000002-081E-4A83-9248-A830B5310FEA}"/>
            </c:ext>
          </c:extLst>
        </c:ser>
        <c:dLbls>
          <c:showLegendKey val="0"/>
          <c:showVal val="0"/>
          <c:showCatName val="0"/>
          <c:showSerName val="0"/>
          <c:showPercent val="0"/>
          <c:showBubbleSize val="0"/>
        </c:dLbls>
        <c:marker val="1"/>
        <c:smooth val="0"/>
        <c:axId val="143317632"/>
        <c:axId val="31592832"/>
      </c:lineChart>
      <c:catAx>
        <c:axId val="143317632"/>
        <c:scaling>
          <c:orientation val="minMax"/>
        </c:scaling>
        <c:delete val="0"/>
        <c:axPos val="b"/>
        <c:numFmt formatCode="General" sourceLinked="0"/>
        <c:majorTickMark val="out"/>
        <c:minorTickMark val="none"/>
        <c:tickLblPos val="nextTo"/>
        <c:crossAx val="31592832"/>
        <c:crosses val="autoZero"/>
        <c:auto val="1"/>
        <c:lblAlgn val="ctr"/>
        <c:lblOffset val="100"/>
        <c:noMultiLvlLbl val="0"/>
      </c:catAx>
      <c:valAx>
        <c:axId val="31592832"/>
        <c:scaling>
          <c:orientation val="minMax"/>
        </c:scaling>
        <c:delete val="0"/>
        <c:axPos val="l"/>
        <c:majorGridlines/>
        <c:numFmt formatCode="General" sourceLinked="1"/>
        <c:majorTickMark val="out"/>
        <c:minorTickMark val="none"/>
        <c:tickLblPos val="nextTo"/>
        <c:crossAx val="14331763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SCS (Con)</c:v>
                </c:pt>
              </c:strCache>
            </c:strRef>
          </c:tx>
          <c:dLbls>
            <c:dLbl>
              <c:idx val="0"/>
              <c:layout>
                <c:manualLayout>
                  <c:x val="-2.0202020202020204E-2"/>
                  <c:y val="-7.42929407347609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2B-4A58-BDCC-46B799664FCC}"/>
                </c:ext>
              </c:extLst>
            </c:dLbl>
            <c:dLbl>
              <c:idx val="1"/>
              <c:layout>
                <c:manualLayout>
                  <c:x val="0"/>
                  <c:y val="-0.108062459250561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2B-4A58-BDCC-46B799664FCC}"/>
                </c:ext>
              </c:extLst>
            </c:dLbl>
            <c:dLbl>
              <c:idx val="2"/>
              <c:layout>
                <c:manualLayout>
                  <c:x val="-2.5252525252525346E-2"/>
                  <c:y val="-7.09159888831808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2B-4A58-BDCC-46B799664FC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Day 1</c:v>
                </c:pt>
                <c:pt idx="1">
                  <c:v>Day 30</c:v>
                </c:pt>
                <c:pt idx="2">
                  <c:v>Day 84</c:v>
                </c:pt>
              </c:strCache>
            </c:strRef>
          </c:cat>
          <c:val>
            <c:numRef>
              <c:f>Sheet1!$B$2:$B$4</c:f>
              <c:numCache>
                <c:formatCode>General</c:formatCode>
                <c:ptCount val="3"/>
                <c:pt idx="0">
                  <c:v>7</c:v>
                </c:pt>
                <c:pt idx="1">
                  <c:v>9</c:v>
                </c:pt>
                <c:pt idx="2">
                  <c:v>9</c:v>
                </c:pt>
              </c:numCache>
            </c:numRef>
          </c:val>
          <c:smooth val="0"/>
          <c:extLst>
            <c:ext xmlns:c16="http://schemas.microsoft.com/office/drawing/2014/chart" uri="{C3380CC4-5D6E-409C-BE32-E72D297353CC}">
              <c16:uniqueId val="{00000003-202B-4A58-BDCC-46B799664FCC}"/>
            </c:ext>
          </c:extLst>
        </c:ser>
        <c:ser>
          <c:idx val="1"/>
          <c:order val="1"/>
          <c:tx>
            <c:strRef>
              <c:f>Sheet1!$C$1</c:f>
              <c:strCache>
                <c:ptCount val="1"/>
                <c:pt idx="0">
                  <c:v>SCS (3D)</c:v>
                </c:pt>
              </c:strCache>
            </c:strRef>
          </c:tx>
          <c:dLbls>
            <c:dLbl>
              <c:idx val="0"/>
              <c:layout>
                <c:manualLayout>
                  <c:x val="1.2626262626262626E-2"/>
                  <c:y val="4.39003740705405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2B-4A58-BDCC-46B799664FCC}"/>
                </c:ext>
              </c:extLst>
            </c:dLbl>
            <c:dLbl>
              <c:idx val="1"/>
              <c:layout>
                <c:manualLayout>
                  <c:x val="-1.2626262626262627E-3"/>
                  <c:y val="3.71464703673804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2B-4A58-BDCC-46B799664FC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Day 1</c:v>
                </c:pt>
                <c:pt idx="1">
                  <c:v>Day 30</c:v>
                </c:pt>
                <c:pt idx="2">
                  <c:v>Day 84</c:v>
                </c:pt>
              </c:strCache>
            </c:strRef>
          </c:cat>
          <c:val>
            <c:numRef>
              <c:f>Sheet1!$C$2:$C$4</c:f>
              <c:numCache>
                <c:formatCode>General</c:formatCode>
                <c:ptCount val="3"/>
                <c:pt idx="0">
                  <c:v>0</c:v>
                </c:pt>
                <c:pt idx="1">
                  <c:v>6</c:v>
                </c:pt>
                <c:pt idx="2">
                  <c:v>0</c:v>
                </c:pt>
              </c:numCache>
            </c:numRef>
          </c:val>
          <c:smooth val="0"/>
          <c:extLst>
            <c:ext xmlns:c16="http://schemas.microsoft.com/office/drawing/2014/chart" uri="{C3380CC4-5D6E-409C-BE32-E72D297353CC}">
              <c16:uniqueId val="{00000006-202B-4A58-BDCC-46B799664FCC}"/>
            </c:ext>
          </c:extLst>
        </c:ser>
        <c:ser>
          <c:idx val="2"/>
          <c:order val="2"/>
          <c:tx>
            <c:strRef>
              <c:f>Sheet1!$D$1</c:f>
              <c:strCache>
                <c:ptCount val="1"/>
                <c:pt idx="0">
                  <c:v>2MWT (Con)</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Day 1</c:v>
                </c:pt>
                <c:pt idx="1">
                  <c:v>Day 30</c:v>
                </c:pt>
                <c:pt idx="2">
                  <c:v>Day 84</c:v>
                </c:pt>
              </c:strCache>
            </c:strRef>
          </c:cat>
          <c:val>
            <c:numRef>
              <c:f>Sheet1!$D$2:$D$4</c:f>
              <c:numCache>
                <c:formatCode>General</c:formatCode>
                <c:ptCount val="3"/>
                <c:pt idx="0">
                  <c:v>0</c:v>
                </c:pt>
                <c:pt idx="1">
                  <c:v>123.2</c:v>
                </c:pt>
                <c:pt idx="2">
                  <c:v>149.72</c:v>
                </c:pt>
              </c:numCache>
            </c:numRef>
          </c:val>
          <c:smooth val="0"/>
          <c:extLst>
            <c:ext xmlns:c16="http://schemas.microsoft.com/office/drawing/2014/chart" uri="{C3380CC4-5D6E-409C-BE32-E72D297353CC}">
              <c16:uniqueId val="{00000007-202B-4A58-BDCC-46B799664FCC}"/>
            </c:ext>
          </c:extLst>
        </c:ser>
        <c:dLbls>
          <c:showLegendKey val="0"/>
          <c:showVal val="0"/>
          <c:showCatName val="0"/>
          <c:showSerName val="0"/>
          <c:showPercent val="0"/>
          <c:showBubbleSize val="0"/>
        </c:dLbls>
        <c:marker val="1"/>
        <c:smooth val="0"/>
        <c:axId val="31620480"/>
        <c:axId val="31634560"/>
      </c:lineChart>
      <c:catAx>
        <c:axId val="31620480"/>
        <c:scaling>
          <c:orientation val="minMax"/>
        </c:scaling>
        <c:delete val="0"/>
        <c:axPos val="b"/>
        <c:numFmt formatCode="General" sourceLinked="0"/>
        <c:majorTickMark val="out"/>
        <c:minorTickMark val="none"/>
        <c:tickLblPos val="nextTo"/>
        <c:crossAx val="31634560"/>
        <c:crosses val="autoZero"/>
        <c:auto val="1"/>
        <c:lblAlgn val="ctr"/>
        <c:lblOffset val="100"/>
        <c:noMultiLvlLbl val="0"/>
      </c:catAx>
      <c:valAx>
        <c:axId val="31634560"/>
        <c:scaling>
          <c:orientation val="minMax"/>
        </c:scaling>
        <c:delete val="0"/>
        <c:axPos val="l"/>
        <c:majorGridlines/>
        <c:numFmt formatCode="General" sourceLinked="1"/>
        <c:majorTickMark val="out"/>
        <c:minorTickMark val="none"/>
        <c:tickLblPos val="nextTo"/>
        <c:crossAx val="3162048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omments/modernComment_76656656_804E5AA7.xml><?xml version="1.0" encoding="utf-8"?>
<p188:cmLst xmlns:a="http://schemas.openxmlformats.org/drawingml/2006/main" xmlns:r="http://schemas.openxmlformats.org/officeDocument/2006/relationships" xmlns:p188="http://schemas.microsoft.com/office/powerpoint/2018/8/main">
  <p188:cm id="{37E35246-F44A-4421-A9BD-796FED7AEB69}" authorId="{55BCEF33-93D5-183A-9135-828507295490}" status="resolved" created="2024-05-09T15:03:19.340" complete="100000">
    <pc:sldMkLst xmlns:pc="http://schemas.microsoft.com/office/powerpoint/2013/main/command">
      <pc:docMk/>
      <pc:sldMk cId="2152618663" sldId="1986356822"/>
    </pc:sldMkLst>
    <p188:replyLst>
      <p188:reply id="{108EF3F5-BE8C-4433-8158-CDF74DB663A4}" authorId="{F6735D13-C601-81B1-D196-043D8F540559}" created="2024-05-09T16:15:03.378">
        <p188:txBody>
          <a:bodyPr/>
          <a:lstStyle/>
          <a:p>
            <a:r>
              <a:rPr lang="en-US"/>
              <a:t>Thanks Rosie. I found it too awkward to write as such. "People" sounds great.  </a:t>
            </a:r>
          </a:p>
        </p188:txBody>
      </p188:reply>
      <p188:reply id="{D1AE2CC8-56B9-42CC-A56E-62BA5B762FC4}" authorId="{55BCEF33-93D5-183A-9135-828507295490}" created="2024-05-09T16:15:35.279">
        <p188:txBody>
          <a:bodyPr/>
          <a:lstStyle/>
          <a:p>
            <a:r>
              <a:rPr lang="en-US"/>
              <a:t>It's all about the people! </a:t>
            </a:r>
          </a:p>
        </p188:txBody>
      </p188:reply>
    </p188:replyLst>
    <p188:txBody>
      <a:bodyPr/>
      <a:lstStyle/>
      <a:p>
        <a:r>
          <a:rPr lang="en-US"/>
          <a:t>avoid the term needy patient, replace with people see hope...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C18CEC-0973-406C-BAA1-4D88A91A143C}" type="doc">
      <dgm:prSet loTypeId="urn:microsoft.com/office/officeart/2005/8/layout/cycle7" loCatId="cycle" qsTypeId="urn:microsoft.com/office/officeart/2005/8/quickstyle/simple5" qsCatId="simple" csTypeId="urn:microsoft.com/office/officeart/2005/8/colors/accent1_2" csCatId="accent1" phldr="1"/>
      <dgm:spPr/>
      <dgm:t>
        <a:bodyPr/>
        <a:lstStyle/>
        <a:p>
          <a:endParaRPr lang="en-US"/>
        </a:p>
      </dgm:t>
    </dgm:pt>
    <dgm:pt modelId="{BC39841A-8822-4620-B457-0EF07F5718F2}">
      <dgm:prSet phldr="0"/>
      <dgm:spPr/>
      <dgm:t>
        <a:bodyPr/>
        <a:lstStyle/>
        <a:p>
          <a:pPr rtl="0"/>
          <a:r>
            <a:rPr lang="en-US" u="sng">
              <a:solidFill>
                <a:schemeClr val="bg1"/>
              </a:solidFill>
              <a:latin typeface="Calibri"/>
              <a:cs typeface="Calibri"/>
            </a:rPr>
            <a:t>Academia</a:t>
          </a:r>
          <a:br>
            <a:rPr lang="en-US" u="sng">
              <a:solidFill>
                <a:schemeClr val="bg1"/>
              </a:solidFill>
              <a:latin typeface="Calibri"/>
              <a:cs typeface="Calibri"/>
            </a:rPr>
          </a:br>
          <a:r>
            <a:rPr lang="en-US" u="none">
              <a:solidFill>
                <a:schemeClr val="bg1"/>
              </a:solidFill>
              <a:latin typeface="Calibri"/>
              <a:cs typeface="Calibri"/>
            </a:rPr>
            <a:t>KU/UCL/UL</a:t>
          </a:r>
        </a:p>
      </dgm:t>
    </dgm:pt>
    <dgm:pt modelId="{4718C829-AD43-4CBB-BC4A-E3FC9E33A4FC}" type="parTrans" cxnId="{A029377F-EA06-4C87-BAA5-C5D77299660E}">
      <dgm:prSet/>
      <dgm:spPr/>
    </dgm:pt>
    <dgm:pt modelId="{FA2DDF88-FC80-47FC-B8B7-664C229982EB}" type="sibTrans" cxnId="{A029377F-EA06-4C87-BAA5-C5D77299660E}">
      <dgm:prSet/>
      <dgm:spPr/>
      <dgm:t>
        <a:bodyPr/>
        <a:lstStyle/>
        <a:p>
          <a:endParaRPr lang="en-US"/>
        </a:p>
      </dgm:t>
    </dgm:pt>
    <dgm:pt modelId="{8CD79DEC-EB6A-46E0-A991-2E3FD66D992E}">
      <dgm:prSet phldr="0"/>
      <dgm:spPr/>
      <dgm:t>
        <a:bodyPr/>
        <a:lstStyle/>
        <a:p>
          <a:r>
            <a:rPr lang="en-US" u="sng">
              <a:solidFill>
                <a:schemeClr val="bg1"/>
              </a:solidFill>
              <a:latin typeface="Calibri"/>
              <a:cs typeface="Calibri"/>
            </a:rPr>
            <a:t>Industry</a:t>
          </a:r>
          <a:br>
            <a:rPr lang="en-US" u="sng">
              <a:solidFill>
                <a:schemeClr val="bg1"/>
              </a:solidFill>
              <a:latin typeface="Calibri"/>
              <a:cs typeface="Calibri"/>
            </a:rPr>
          </a:br>
          <a:r>
            <a:rPr lang="en-US" u="none">
              <a:solidFill>
                <a:schemeClr val="bg1"/>
              </a:solidFill>
              <a:latin typeface="Calibri"/>
              <a:cs typeface="Calibri"/>
            </a:rPr>
            <a:t>Zener</a:t>
          </a:r>
        </a:p>
      </dgm:t>
    </dgm:pt>
    <dgm:pt modelId="{24A7712C-12DC-408B-9EF0-4F8B3255B0EC}" type="parTrans" cxnId="{DB189C4F-AFBB-4CAA-BCB3-0B4457295463}">
      <dgm:prSet/>
      <dgm:spPr/>
    </dgm:pt>
    <dgm:pt modelId="{9DB9B385-CB39-491B-9666-C7C897D2CDE7}" type="sibTrans" cxnId="{DB189C4F-AFBB-4CAA-BCB3-0B4457295463}">
      <dgm:prSet/>
      <dgm:spPr/>
      <dgm:t>
        <a:bodyPr/>
        <a:lstStyle/>
        <a:p>
          <a:endParaRPr lang="en-US"/>
        </a:p>
      </dgm:t>
    </dgm:pt>
    <dgm:pt modelId="{8AB8BE3D-3BD4-43A3-9C52-8F936211D419}">
      <dgm:prSet phldr="0"/>
      <dgm:spPr/>
      <dgm:t>
        <a:bodyPr/>
        <a:lstStyle/>
        <a:p>
          <a:pPr rtl="0"/>
          <a:r>
            <a:rPr lang="en-US" u="sng">
              <a:solidFill>
                <a:schemeClr val="bg1"/>
              </a:solidFill>
              <a:latin typeface="Calibri"/>
              <a:cs typeface="Calibri"/>
            </a:rPr>
            <a:t>Clinics</a:t>
          </a:r>
          <a:br>
            <a:rPr lang="en-US" u="sng">
              <a:solidFill>
                <a:schemeClr val="bg1"/>
              </a:solidFill>
              <a:latin typeface="Calibri"/>
              <a:cs typeface="Calibri"/>
            </a:rPr>
          </a:br>
          <a:r>
            <a:rPr lang="en-US" u="none">
              <a:solidFill>
                <a:schemeClr val="bg1"/>
              </a:solidFill>
              <a:latin typeface="Calibri"/>
              <a:cs typeface="Calibri"/>
            </a:rPr>
            <a:t>Limb Care Nepal</a:t>
          </a:r>
          <a:br>
            <a:rPr lang="en-US" u="none">
              <a:solidFill>
                <a:schemeClr val="bg1"/>
              </a:solidFill>
              <a:latin typeface="Calibri"/>
              <a:cs typeface="Calibri"/>
            </a:rPr>
          </a:br>
          <a:r>
            <a:rPr lang="en-US" u="none">
              <a:solidFill>
                <a:schemeClr val="bg1"/>
              </a:solidFill>
              <a:latin typeface="Calibri"/>
              <a:cs typeface="Calibri"/>
            </a:rPr>
            <a:t>Bloompark</a:t>
          </a:r>
          <a:endParaRPr lang="en-US" u="none" err="1">
            <a:solidFill>
              <a:schemeClr val="bg1"/>
            </a:solidFill>
            <a:latin typeface="Calibri"/>
            <a:cs typeface="Calibri"/>
          </a:endParaRPr>
        </a:p>
      </dgm:t>
    </dgm:pt>
    <dgm:pt modelId="{47E5823D-32F8-46F9-A2DC-958A96A37E73}" type="parTrans" cxnId="{745890C5-9E79-4B1D-987E-2256F5E3116B}">
      <dgm:prSet/>
      <dgm:spPr/>
    </dgm:pt>
    <dgm:pt modelId="{554DC291-4902-4483-9251-10E9955AAE63}" type="sibTrans" cxnId="{745890C5-9E79-4B1D-987E-2256F5E3116B}">
      <dgm:prSet/>
      <dgm:spPr/>
      <dgm:t>
        <a:bodyPr/>
        <a:lstStyle/>
        <a:p>
          <a:endParaRPr lang="en-US"/>
        </a:p>
      </dgm:t>
    </dgm:pt>
    <dgm:pt modelId="{CABE6832-1053-49FC-A017-95899E0CFB95}" type="pres">
      <dgm:prSet presAssocID="{67C18CEC-0973-406C-BAA1-4D88A91A143C}" presName="Name0" presStyleCnt="0">
        <dgm:presLayoutVars>
          <dgm:dir/>
          <dgm:resizeHandles val="exact"/>
        </dgm:presLayoutVars>
      </dgm:prSet>
      <dgm:spPr/>
    </dgm:pt>
    <dgm:pt modelId="{4E629A84-A2BF-41C5-94F5-468C14C38A21}" type="pres">
      <dgm:prSet presAssocID="{BC39841A-8822-4620-B457-0EF07F5718F2}" presName="node" presStyleLbl="node1" presStyleIdx="0" presStyleCnt="3">
        <dgm:presLayoutVars>
          <dgm:bulletEnabled val="1"/>
        </dgm:presLayoutVars>
      </dgm:prSet>
      <dgm:spPr/>
    </dgm:pt>
    <dgm:pt modelId="{CC041161-21C5-4DD6-8E2D-600642BDD2A4}" type="pres">
      <dgm:prSet presAssocID="{FA2DDF88-FC80-47FC-B8B7-664C229982EB}" presName="sibTrans" presStyleLbl="sibTrans2D1" presStyleIdx="0" presStyleCnt="3"/>
      <dgm:spPr/>
    </dgm:pt>
    <dgm:pt modelId="{5F242914-F366-4A42-AB5F-CB327897554A}" type="pres">
      <dgm:prSet presAssocID="{FA2DDF88-FC80-47FC-B8B7-664C229982EB}" presName="connectorText" presStyleLbl="sibTrans2D1" presStyleIdx="0" presStyleCnt="3"/>
      <dgm:spPr/>
    </dgm:pt>
    <dgm:pt modelId="{35D3E2B3-3C61-4D4C-9482-FFCC1C2C79C8}" type="pres">
      <dgm:prSet presAssocID="{8CD79DEC-EB6A-46E0-A991-2E3FD66D992E}" presName="node" presStyleLbl="node1" presStyleIdx="1" presStyleCnt="3">
        <dgm:presLayoutVars>
          <dgm:bulletEnabled val="1"/>
        </dgm:presLayoutVars>
      </dgm:prSet>
      <dgm:spPr/>
    </dgm:pt>
    <dgm:pt modelId="{51E715DB-968F-468C-A07D-F1DFD96B4296}" type="pres">
      <dgm:prSet presAssocID="{9DB9B385-CB39-491B-9666-C7C897D2CDE7}" presName="sibTrans" presStyleLbl="sibTrans2D1" presStyleIdx="1" presStyleCnt="3"/>
      <dgm:spPr/>
    </dgm:pt>
    <dgm:pt modelId="{8A895F79-CC4C-4BDD-BC8F-31A18984A353}" type="pres">
      <dgm:prSet presAssocID="{9DB9B385-CB39-491B-9666-C7C897D2CDE7}" presName="connectorText" presStyleLbl="sibTrans2D1" presStyleIdx="1" presStyleCnt="3"/>
      <dgm:spPr/>
    </dgm:pt>
    <dgm:pt modelId="{C50A9E85-A975-4477-9C9D-7899D0FBF4F8}" type="pres">
      <dgm:prSet presAssocID="{8AB8BE3D-3BD4-43A3-9C52-8F936211D419}" presName="node" presStyleLbl="node1" presStyleIdx="2" presStyleCnt="3">
        <dgm:presLayoutVars>
          <dgm:bulletEnabled val="1"/>
        </dgm:presLayoutVars>
      </dgm:prSet>
      <dgm:spPr/>
    </dgm:pt>
    <dgm:pt modelId="{10C6080E-9976-44F2-BC17-835162FCD1B6}" type="pres">
      <dgm:prSet presAssocID="{554DC291-4902-4483-9251-10E9955AAE63}" presName="sibTrans" presStyleLbl="sibTrans2D1" presStyleIdx="2" presStyleCnt="3"/>
      <dgm:spPr/>
    </dgm:pt>
    <dgm:pt modelId="{38AF7369-FEB7-4607-A49C-1329207D5027}" type="pres">
      <dgm:prSet presAssocID="{554DC291-4902-4483-9251-10E9955AAE63}" presName="connectorText" presStyleLbl="sibTrans2D1" presStyleIdx="2" presStyleCnt="3"/>
      <dgm:spPr/>
    </dgm:pt>
  </dgm:ptLst>
  <dgm:cxnLst>
    <dgm:cxn modelId="{9A59A007-7ACD-4C6E-98D3-8C949AF273F7}" type="presOf" srcId="{9DB9B385-CB39-491B-9666-C7C897D2CDE7}" destId="{8A895F79-CC4C-4BDD-BC8F-31A18984A353}" srcOrd="1" destOrd="0" presId="urn:microsoft.com/office/officeart/2005/8/layout/cycle7"/>
    <dgm:cxn modelId="{C46C320C-1822-48FD-897F-1A316FD63A5C}" type="presOf" srcId="{8AB8BE3D-3BD4-43A3-9C52-8F936211D419}" destId="{C50A9E85-A975-4477-9C9D-7899D0FBF4F8}" srcOrd="0" destOrd="0" presId="urn:microsoft.com/office/officeart/2005/8/layout/cycle7"/>
    <dgm:cxn modelId="{C3557026-67C5-423D-A4D6-E366986DE9BA}" type="presOf" srcId="{BC39841A-8822-4620-B457-0EF07F5718F2}" destId="{4E629A84-A2BF-41C5-94F5-468C14C38A21}" srcOrd="0" destOrd="0" presId="urn:microsoft.com/office/officeart/2005/8/layout/cycle7"/>
    <dgm:cxn modelId="{CB4F3B6F-345C-442F-BA10-1073D6CD9B7C}" type="presOf" srcId="{554DC291-4902-4483-9251-10E9955AAE63}" destId="{38AF7369-FEB7-4607-A49C-1329207D5027}" srcOrd="1" destOrd="0" presId="urn:microsoft.com/office/officeart/2005/8/layout/cycle7"/>
    <dgm:cxn modelId="{DB189C4F-AFBB-4CAA-BCB3-0B4457295463}" srcId="{67C18CEC-0973-406C-BAA1-4D88A91A143C}" destId="{8CD79DEC-EB6A-46E0-A991-2E3FD66D992E}" srcOrd="1" destOrd="0" parTransId="{24A7712C-12DC-408B-9EF0-4F8B3255B0EC}" sibTransId="{9DB9B385-CB39-491B-9666-C7C897D2CDE7}"/>
    <dgm:cxn modelId="{A029377F-EA06-4C87-BAA5-C5D77299660E}" srcId="{67C18CEC-0973-406C-BAA1-4D88A91A143C}" destId="{BC39841A-8822-4620-B457-0EF07F5718F2}" srcOrd="0" destOrd="0" parTransId="{4718C829-AD43-4CBB-BC4A-E3FC9E33A4FC}" sibTransId="{FA2DDF88-FC80-47FC-B8B7-664C229982EB}"/>
    <dgm:cxn modelId="{C587D090-AF4A-435B-9463-F5A8E2B8CEFC}" type="presOf" srcId="{8CD79DEC-EB6A-46E0-A991-2E3FD66D992E}" destId="{35D3E2B3-3C61-4D4C-9482-FFCC1C2C79C8}" srcOrd="0" destOrd="0" presId="urn:microsoft.com/office/officeart/2005/8/layout/cycle7"/>
    <dgm:cxn modelId="{86C20E9E-C1BF-40D1-81AD-DDCE71FEA53F}" type="presOf" srcId="{9DB9B385-CB39-491B-9666-C7C897D2CDE7}" destId="{51E715DB-968F-468C-A07D-F1DFD96B4296}" srcOrd="0" destOrd="0" presId="urn:microsoft.com/office/officeart/2005/8/layout/cycle7"/>
    <dgm:cxn modelId="{B10EA0A1-727D-45D8-99E2-0652F3F27286}" type="presOf" srcId="{67C18CEC-0973-406C-BAA1-4D88A91A143C}" destId="{CABE6832-1053-49FC-A017-95899E0CFB95}" srcOrd="0" destOrd="0" presId="urn:microsoft.com/office/officeart/2005/8/layout/cycle7"/>
    <dgm:cxn modelId="{12988BC3-B15D-4BC0-A6E4-06CE5797C62C}" type="presOf" srcId="{554DC291-4902-4483-9251-10E9955AAE63}" destId="{10C6080E-9976-44F2-BC17-835162FCD1B6}" srcOrd="0" destOrd="0" presId="urn:microsoft.com/office/officeart/2005/8/layout/cycle7"/>
    <dgm:cxn modelId="{745890C5-9E79-4B1D-987E-2256F5E3116B}" srcId="{67C18CEC-0973-406C-BAA1-4D88A91A143C}" destId="{8AB8BE3D-3BD4-43A3-9C52-8F936211D419}" srcOrd="2" destOrd="0" parTransId="{47E5823D-32F8-46F9-A2DC-958A96A37E73}" sibTransId="{554DC291-4902-4483-9251-10E9955AAE63}"/>
    <dgm:cxn modelId="{84D1C3E2-8252-429D-9F3A-ABD69904C469}" type="presOf" srcId="{FA2DDF88-FC80-47FC-B8B7-664C229982EB}" destId="{5F242914-F366-4A42-AB5F-CB327897554A}" srcOrd="1" destOrd="0" presId="urn:microsoft.com/office/officeart/2005/8/layout/cycle7"/>
    <dgm:cxn modelId="{D6A760FE-EE09-464E-8AB6-79B02E46361B}" type="presOf" srcId="{FA2DDF88-FC80-47FC-B8B7-664C229982EB}" destId="{CC041161-21C5-4DD6-8E2D-600642BDD2A4}" srcOrd="0" destOrd="0" presId="urn:microsoft.com/office/officeart/2005/8/layout/cycle7"/>
    <dgm:cxn modelId="{85CF9EFC-A1D3-4E80-983F-9DDD398C86E8}" type="presParOf" srcId="{CABE6832-1053-49FC-A017-95899E0CFB95}" destId="{4E629A84-A2BF-41C5-94F5-468C14C38A21}" srcOrd="0" destOrd="0" presId="urn:microsoft.com/office/officeart/2005/8/layout/cycle7"/>
    <dgm:cxn modelId="{514B3EF1-4CBC-459E-9313-186BE67AA3F3}" type="presParOf" srcId="{CABE6832-1053-49FC-A017-95899E0CFB95}" destId="{CC041161-21C5-4DD6-8E2D-600642BDD2A4}" srcOrd="1" destOrd="0" presId="urn:microsoft.com/office/officeart/2005/8/layout/cycle7"/>
    <dgm:cxn modelId="{8F4CCEF7-2D72-4657-83EE-880EF0613FB5}" type="presParOf" srcId="{CC041161-21C5-4DD6-8E2D-600642BDD2A4}" destId="{5F242914-F366-4A42-AB5F-CB327897554A}" srcOrd="0" destOrd="0" presId="urn:microsoft.com/office/officeart/2005/8/layout/cycle7"/>
    <dgm:cxn modelId="{79F86A56-1B36-4467-B34B-19434B640DFB}" type="presParOf" srcId="{CABE6832-1053-49FC-A017-95899E0CFB95}" destId="{35D3E2B3-3C61-4D4C-9482-FFCC1C2C79C8}" srcOrd="2" destOrd="0" presId="urn:microsoft.com/office/officeart/2005/8/layout/cycle7"/>
    <dgm:cxn modelId="{0325B3CF-5EBC-4B55-A9E2-7EAC151FA3B8}" type="presParOf" srcId="{CABE6832-1053-49FC-A017-95899E0CFB95}" destId="{51E715DB-968F-468C-A07D-F1DFD96B4296}" srcOrd="3" destOrd="0" presId="urn:microsoft.com/office/officeart/2005/8/layout/cycle7"/>
    <dgm:cxn modelId="{7CDD1E13-1441-4E18-A512-C24D94BFF940}" type="presParOf" srcId="{51E715DB-968F-468C-A07D-F1DFD96B4296}" destId="{8A895F79-CC4C-4BDD-BC8F-31A18984A353}" srcOrd="0" destOrd="0" presId="urn:microsoft.com/office/officeart/2005/8/layout/cycle7"/>
    <dgm:cxn modelId="{EA1FA53E-DC37-43ED-863E-710C7E9A1825}" type="presParOf" srcId="{CABE6832-1053-49FC-A017-95899E0CFB95}" destId="{C50A9E85-A975-4477-9C9D-7899D0FBF4F8}" srcOrd="4" destOrd="0" presId="urn:microsoft.com/office/officeart/2005/8/layout/cycle7"/>
    <dgm:cxn modelId="{1CB81FD4-318D-4FEB-9A96-39126D38C8C1}" type="presParOf" srcId="{CABE6832-1053-49FC-A017-95899E0CFB95}" destId="{10C6080E-9976-44F2-BC17-835162FCD1B6}" srcOrd="5" destOrd="0" presId="urn:microsoft.com/office/officeart/2005/8/layout/cycle7"/>
    <dgm:cxn modelId="{27A804C8-DCA0-47C2-B1D4-4D54459BC4D2}" type="presParOf" srcId="{10C6080E-9976-44F2-BC17-835162FCD1B6}" destId="{38AF7369-FEB7-4607-A49C-1329207D5027}"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99CFF3-4009-4809-B07E-2CC8DF166A72}" type="doc">
      <dgm:prSet loTypeId="urn:microsoft.com/office/officeart/2005/8/layout/process1" loCatId="process" qsTypeId="urn:microsoft.com/office/officeart/2005/8/quickstyle/simple1" qsCatId="simple" csTypeId="urn:microsoft.com/office/officeart/2005/8/colors/accent1_2" csCatId="accent1" phldr="1"/>
      <dgm:spPr/>
    </dgm:pt>
    <dgm:pt modelId="{94479715-808E-4B53-B167-D5BDA747827B}">
      <dgm:prSet phldrT="[Text]" phldr="0"/>
      <dgm:spPr/>
      <dgm:t>
        <a:bodyPr/>
        <a:lstStyle/>
        <a:p>
          <a:r>
            <a:rPr lang="en-US">
              <a:latin typeface="Calibri Light" panose="020F0302020204030204"/>
            </a:rPr>
            <a:t>3D Scan/ Measure</a:t>
          </a:r>
          <a:endParaRPr lang="en-US"/>
        </a:p>
      </dgm:t>
    </dgm:pt>
    <dgm:pt modelId="{F8CB69AB-7DF2-41E1-A486-F44E62FDB5AD}" type="parTrans" cxnId="{6725B1FA-0932-4442-81CA-44601E7C05FC}">
      <dgm:prSet/>
      <dgm:spPr/>
    </dgm:pt>
    <dgm:pt modelId="{2764BCD2-DA1B-489D-92A1-08D6EDF51224}" type="sibTrans" cxnId="{6725B1FA-0932-4442-81CA-44601E7C05FC}">
      <dgm:prSet/>
      <dgm:spPr/>
      <dgm:t>
        <a:bodyPr/>
        <a:lstStyle/>
        <a:p>
          <a:endParaRPr lang="en-US"/>
        </a:p>
      </dgm:t>
    </dgm:pt>
    <dgm:pt modelId="{A68421AE-3219-42FE-9C5F-F83753463ABA}">
      <dgm:prSet phldrT="[Text]" phldr="0"/>
      <dgm:spPr/>
      <dgm:t>
        <a:bodyPr/>
        <a:lstStyle/>
        <a:p>
          <a:pPr rtl="0"/>
          <a:r>
            <a:rPr lang="en-US">
              <a:latin typeface="Calibri Light" panose="020F0302020204030204"/>
            </a:rPr>
            <a:t>Design/ Modification</a:t>
          </a:r>
          <a:endParaRPr lang="en-US"/>
        </a:p>
      </dgm:t>
    </dgm:pt>
    <dgm:pt modelId="{7E957576-A2C4-4202-AD56-DCE7D61954C6}" type="parTrans" cxnId="{8F035087-71FA-4945-B38C-99B1F68AA4CC}">
      <dgm:prSet/>
      <dgm:spPr/>
    </dgm:pt>
    <dgm:pt modelId="{0F4F906E-C96D-4177-BA29-9BF9ACCC2C16}" type="sibTrans" cxnId="{8F035087-71FA-4945-B38C-99B1F68AA4CC}">
      <dgm:prSet/>
      <dgm:spPr/>
      <dgm:t>
        <a:bodyPr/>
        <a:lstStyle/>
        <a:p>
          <a:endParaRPr lang="en-US"/>
        </a:p>
      </dgm:t>
    </dgm:pt>
    <dgm:pt modelId="{105D0BA5-E355-4014-A17A-1308398CA9F9}">
      <dgm:prSet phldrT="[Text]" phldr="0"/>
      <dgm:spPr/>
      <dgm:t>
        <a:bodyPr/>
        <a:lstStyle/>
        <a:p>
          <a:pPr rtl="0"/>
          <a:r>
            <a:rPr lang="en-US">
              <a:latin typeface="Calibri Light" panose="020F0302020204030204"/>
            </a:rPr>
            <a:t>3D Printing</a:t>
          </a:r>
          <a:endParaRPr lang="en-US"/>
        </a:p>
      </dgm:t>
    </dgm:pt>
    <dgm:pt modelId="{930C0151-9E07-4CB8-A435-C73C9F07A69E}" type="parTrans" cxnId="{1606229D-908F-4FF1-AF57-8B37047F3F8D}">
      <dgm:prSet/>
      <dgm:spPr/>
    </dgm:pt>
    <dgm:pt modelId="{902ABC20-4542-4F51-984F-898CC9625917}" type="sibTrans" cxnId="{1606229D-908F-4FF1-AF57-8B37047F3F8D}">
      <dgm:prSet/>
      <dgm:spPr/>
      <dgm:t>
        <a:bodyPr/>
        <a:lstStyle/>
        <a:p>
          <a:endParaRPr lang="en-US"/>
        </a:p>
      </dgm:t>
    </dgm:pt>
    <dgm:pt modelId="{B411C03D-006C-43F5-8355-480EED48CA96}">
      <dgm:prSet phldr="0"/>
      <dgm:spPr/>
      <dgm:t>
        <a:bodyPr/>
        <a:lstStyle/>
        <a:p>
          <a:pPr rtl="0"/>
          <a:r>
            <a:rPr lang="en-US">
              <a:latin typeface="Calibri Light" panose="020F0302020204030204"/>
            </a:rPr>
            <a:t>Fitting/ Testing</a:t>
          </a:r>
        </a:p>
      </dgm:t>
    </dgm:pt>
    <dgm:pt modelId="{B28DA5EE-ED31-45A7-9D5E-F99E2705CDB4}" type="parTrans" cxnId="{7069CBC4-1E1F-4963-A420-52A312DBC505}">
      <dgm:prSet/>
      <dgm:spPr/>
    </dgm:pt>
    <dgm:pt modelId="{606484A6-ECB5-45E7-BE55-393C9E457882}" type="sibTrans" cxnId="{7069CBC4-1E1F-4963-A420-52A312DBC505}">
      <dgm:prSet/>
      <dgm:spPr/>
      <dgm:t>
        <a:bodyPr/>
        <a:lstStyle/>
        <a:p>
          <a:endParaRPr lang="en-US"/>
        </a:p>
      </dgm:t>
    </dgm:pt>
    <dgm:pt modelId="{116B6EB4-E8F9-4CBA-A147-E316CE461EB9}">
      <dgm:prSet phldr="0"/>
      <dgm:spPr/>
      <dgm:t>
        <a:bodyPr/>
        <a:lstStyle/>
        <a:p>
          <a:pPr rtl="0"/>
          <a:r>
            <a:rPr lang="en-US">
              <a:latin typeface="Calibri Light" panose="020F0302020204030204"/>
            </a:rPr>
            <a:t>Clinical Assessment</a:t>
          </a:r>
        </a:p>
      </dgm:t>
    </dgm:pt>
    <dgm:pt modelId="{38EB0A53-AE46-4095-8A88-80C3AABAEFE3}" type="parTrans" cxnId="{06F1A912-307D-4CD6-84B5-2688FDFB8DF5}">
      <dgm:prSet/>
      <dgm:spPr/>
    </dgm:pt>
    <dgm:pt modelId="{F2562AF7-3D7A-42D0-93AB-AD963F58DF97}" type="sibTrans" cxnId="{06F1A912-307D-4CD6-84B5-2688FDFB8DF5}">
      <dgm:prSet/>
      <dgm:spPr/>
      <dgm:t>
        <a:bodyPr/>
        <a:lstStyle/>
        <a:p>
          <a:endParaRPr lang="en-US"/>
        </a:p>
      </dgm:t>
    </dgm:pt>
    <dgm:pt modelId="{8612E0E7-D3F0-4652-934B-E2238A290666}" type="pres">
      <dgm:prSet presAssocID="{4499CFF3-4009-4809-B07E-2CC8DF166A72}" presName="Name0" presStyleCnt="0">
        <dgm:presLayoutVars>
          <dgm:dir/>
          <dgm:resizeHandles val="exact"/>
        </dgm:presLayoutVars>
      </dgm:prSet>
      <dgm:spPr/>
    </dgm:pt>
    <dgm:pt modelId="{614F9208-75D6-4229-9EE3-633D554619F2}" type="pres">
      <dgm:prSet presAssocID="{116B6EB4-E8F9-4CBA-A147-E316CE461EB9}" presName="node" presStyleLbl="node1" presStyleIdx="0" presStyleCnt="5">
        <dgm:presLayoutVars>
          <dgm:bulletEnabled val="1"/>
        </dgm:presLayoutVars>
      </dgm:prSet>
      <dgm:spPr/>
    </dgm:pt>
    <dgm:pt modelId="{9A3E329F-A669-40EF-9E18-B53DA8CAE8E9}" type="pres">
      <dgm:prSet presAssocID="{F2562AF7-3D7A-42D0-93AB-AD963F58DF97}" presName="sibTrans" presStyleLbl="sibTrans2D1" presStyleIdx="0" presStyleCnt="4"/>
      <dgm:spPr/>
    </dgm:pt>
    <dgm:pt modelId="{C3CFADBB-B75D-4E02-BF5C-CDC6C9931617}" type="pres">
      <dgm:prSet presAssocID="{F2562AF7-3D7A-42D0-93AB-AD963F58DF97}" presName="connectorText" presStyleLbl="sibTrans2D1" presStyleIdx="0" presStyleCnt="4"/>
      <dgm:spPr/>
    </dgm:pt>
    <dgm:pt modelId="{98B291F9-4501-4946-8DB9-36B081950121}" type="pres">
      <dgm:prSet presAssocID="{94479715-808E-4B53-B167-D5BDA747827B}" presName="node" presStyleLbl="node1" presStyleIdx="1" presStyleCnt="5">
        <dgm:presLayoutVars>
          <dgm:bulletEnabled val="1"/>
        </dgm:presLayoutVars>
      </dgm:prSet>
      <dgm:spPr/>
    </dgm:pt>
    <dgm:pt modelId="{3BCC63D7-D734-4327-97F3-9D86842F7D4E}" type="pres">
      <dgm:prSet presAssocID="{2764BCD2-DA1B-489D-92A1-08D6EDF51224}" presName="sibTrans" presStyleLbl="sibTrans2D1" presStyleIdx="1" presStyleCnt="4"/>
      <dgm:spPr/>
    </dgm:pt>
    <dgm:pt modelId="{0B805DC0-E593-4D38-B6CB-C677BE2F2C8E}" type="pres">
      <dgm:prSet presAssocID="{2764BCD2-DA1B-489D-92A1-08D6EDF51224}" presName="connectorText" presStyleLbl="sibTrans2D1" presStyleIdx="1" presStyleCnt="4"/>
      <dgm:spPr/>
    </dgm:pt>
    <dgm:pt modelId="{E13E8F1D-D8D7-4269-9632-F939EC5FBE04}" type="pres">
      <dgm:prSet presAssocID="{A68421AE-3219-42FE-9C5F-F83753463ABA}" presName="node" presStyleLbl="node1" presStyleIdx="2" presStyleCnt="5">
        <dgm:presLayoutVars>
          <dgm:bulletEnabled val="1"/>
        </dgm:presLayoutVars>
      </dgm:prSet>
      <dgm:spPr/>
    </dgm:pt>
    <dgm:pt modelId="{F77F891B-3D3D-48CC-98A3-A2CB8FDB8717}" type="pres">
      <dgm:prSet presAssocID="{0F4F906E-C96D-4177-BA29-9BF9ACCC2C16}" presName="sibTrans" presStyleLbl="sibTrans2D1" presStyleIdx="2" presStyleCnt="4"/>
      <dgm:spPr/>
    </dgm:pt>
    <dgm:pt modelId="{09AB39DD-D540-4806-86DE-776EA11ECFE7}" type="pres">
      <dgm:prSet presAssocID="{0F4F906E-C96D-4177-BA29-9BF9ACCC2C16}" presName="connectorText" presStyleLbl="sibTrans2D1" presStyleIdx="2" presStyleCnt="4"/>
      <dgm:spPr/>
    </dgm:pt>
    <dgm:pt modelId="{FF49A181-E93B-47EC-80D4-B24587E2C8E9}" type="pres">
      <dgm:prSet presAssocID="{105D0BA5-E355-4014-A17A-1308398CA9F9}" presName="node" presStyleLbl="node1" presStyleIdx="3" presStyleCnt="5">
        <dgm:presLayoutVars>
          <dgm:bulletEnabled val="1"/>
        </dgm:presLayoutVars>
      </dgm:prSet>
      <dgm:spPr/>
    </dgm:pt>
    <dgm:pt modelId="{3E260D1B-2F2E-438C-9608-7F0A6B6EBFBB}" type="pres">
      <dgm:prSet presAssocID="{902ABC20-4542-4F51-984F-898CC9625917}" presName="sibTrans" presStyleLbl="sibTrans2D1" presStyleIdx="3" presStyleCnt="4"/>
      <dgm:spPr/>
    </dgm:pt>
    <dgm:pt modelId="{2DA364B6-B175-46F5-9F8A-0159FED5C333}" type="pres">
      <dgm:prSet presAssocID="{902ABC20-4542-4F51-984F-898CC9625917}" presName="connectorText" presStyleLbl="sibTrans2D1" presStyleIdx="3" presStyleCnt="4"/>
      <dgm:spPr/>
    </dgm:pt>
    <dgm:pt modelId="{99B693BB-5784-4E43-A22C-5AF88876362C}" type="pres">
      <dgm:prSet presAssocID="{B411C03D-006C-43F5-8355-480EED48CA96}" presName="node" presStyleLbl="node1" presStyleIdx="4" presStyleCnt="5">
        <dgm:presLayoutVars>
          <dgm:bulletEnabled val="1"/>
        </dgm:presLayoutVars>
      </dgm:prSet>
      <dgm:spPr/>
    </dgm:pt>
  </dgm:ptLst>
  <dgm:cxnLst>
    <dgm:cxn modelId="{C54D0B01-4551-46D9-ACCF-92D6F515C59D}" type="presOf" srcId="{F2562AF7-3D7A-42D0-93AB-AD963F58DF97}" destId="{C3CFADBB-B75D-4E02-BF5C-CDC6C9931617}" srcOrd="1" destOrd="0" presId="urn:microsoft.com/office/officeart/2005/8/layout/process1"/>
    <dgm:cxn modelId="{85D2B109-C400-423D-9A9B-37C219E1733D}" type="presOf" srcId="{116B6EB4-E8F9-4CBA-A147-E316CE461EB9}" destId="{614F9208-75D6-4229-9EE3-633D554619F2}" srcOrd="0" destOrd="0" presId="urn:microsoft.com/office/officeart/2005/8/layout/process1"/>
    <dgm:cxn modelId="{06F1A912-307D-4CD6-84B5-2688FDFB8DF5}" srcId="{4499CFF3-4009-4809-B07E-2CC8DF166A72}" destId="{116B6EB4-E8F9-4CBA-A147-E316CE461EB9}" srcOrd="0" destOrd="0" parTransId="{38EB0A53-AE46-4095-8A88-80C3AABAEFE3}" sibTransId="{F2562AF7-3D7A-42D0-93AB-AD963F58DF97}"/>
    <dgm:cxn modelId="{2AAF4C1C-4D30-400B-BD25-23DDFF5DC60D}" type="presOf" srcId="{A68421AE-3219-42FE-9C5F-F83753463ABA}" destId="{E13E8F1D-D8D7-4269-9632-F939EC5FBE04}" srcOrd="0" destOrd="0" presId="urn:microsoft.com/office/officeart/2005/8/layout/process1"/>
    <dgm:cxn modelId="{43D66F29-CE8B-48DD-9C7C-44F2885314D2}" type="presOf" srcId="{4499CFF3-4009-4809-B07E-2CC8DF166A72}" destId="{8612E0E7-D3F0-4652-934B-E2238A290666}" srcOrd="0" destOrd="0" presId="urn:microsoft.com/office/officeart/2005/8/layout/process1"/>
    <dgm:cxn modelId="{3D4FF731-0A9D-4C79-A951-02199DB6C901}" type="presOf" srcId="{902ABC20-4542-4F51-984F-898CC9625917}" destId="{3E260D1B-2F2E-438C-9608-7F0A6B6EBFBB}" srcOrd="0" destOrd="0" presId="urn:microsoft.com/office/officeart/2005/8/layout/process1"/>
    <dgm:cxn modelId="{16F6A441-B6DE-40EB-96E7-6EC010846A87}" type="presOf" srcId="{902ABC20-4542-4F51-984F-898CC9625917}" destId="{2DA364B6-B175-46F5-9F8A-0159FED5C333}" srcOrd="1" destOrd="0" presId="urn:microsoft.com/office/officeart/2005/8/layout/process1"/>
    <dgm:cxn modelId="{04889347-0584-4B7D-BD44-8D60B2F9CC65}" type="presOf" srcId="{105D0BA5-E355-4014-A17A-1308398CA9F9}" destId="{FF49A181-E93B-47EC-80D4-B24587E2C8E9}" srcOrd="0" destOrd="0" presId="urn:microsoft.com/office/officeart/2005/8/layout/process1"/>
    <dgm:cxn modelId="{1BB6BE68-F9FC-4E10-BB91-65BB77917BE5}" type="presOf" srcId="{0F4F906E-C96D-4177-BA29-9BF9ACCC2C16}" destId="{F77F891B-3D3D-48CC-98A3-A2CB8FDB8717}" srcOrd="0" destOrd="0" presId="urn:microsoft.com/office/officeart/2005/8/layout/process1"/>
    <dgm:cxn modelId="{049CA554-9F7E-4CE2-8E18-61A272FFDF70}" type="presOf" srcId="{2764BCD2-DA1B-489D-92A1-08D6EDF51224}" destId="{0B805DC0-E593-4D38-B6CB-C677BE2F2C8E}" srcOrd="1" destOrd="0" presId="urn:microsoft.com/office/officeart/2005/8/layout/process1"/>
    <dgm:cxn modelId="{8F035087-71FA-4945-B38C-99B1F68AA4CC}" srcId="{4499CFF3-4009-4809-B07E-2CC8DF166A72}" destId="{A68421AE-3219-42FE-9C5F-F83753463ABA}" srcOrd="2" destOrd="0" parTransId="{7E957576-A2C4-4202-AD56-DCE7D61954C6}" sibTransId="{0F4F906E-C96D-4177-BA29-9BF9ACCC2C16}"/>
    <dgm:cxn modelId="{1606229D-908F-4FF1-AF57-8B37047F3F8D}" srcId="{4499CFF3-4009-4809-B07E-2CC8DF166A72}" destId="{105D0BA5-E355-4014-A17A-1308398CA9F9}" srcOrd="3" destOrd="0" parTransId="{930C0151-9E07-4CB8-A435-C73C9F07A69E}" sibTransId="{902ABC20-4542-4F51-984F-898CC9625917}"/>
    <dgm:cxn modelId="{5068A4A1-8C88-4159-B546-FB60E0BB6630}" type="presOf" srcId="{F2562AF7-3D7A-42D0-93AB-AD963F58DF97}" destId="{9A3E329F-A669-40EF-9E18-B53DA8CAE8E9}" srcOrd="0" destOrd="0" presId="urn:microsoft.com/office/officeart/2005/8/layout/process1"/>
    <dgm:cxn modelId="{22BA97AE-A952-4C6F-8CFB-B79509E0780A}" type="presOf" srcId="{94479715-808E-4B53-B167-D5BDA747827B}" destId="{98B291F9-4501-4946-8DB9-36B081950121}" srcOrd="0" destOrd="0" presId="urn:microsoft.com/office/officeart/2005/8/layout/process1"/>
    <dgm:cxn modelId="{FC1B6DC3-D24A-4135-91DB-CF42F48CCDED}" type="presOf" srcId="{0F4F906E-C96D-4177-BA29-9BF9ACCC2C16}" destId="{09AB39DD-D540-4806-86DE-776EA11ECFE7}" srcOrd="1" destOrd="0" presId="urn:microsoft.com/office/officeart/2005/8/layout/process1"/>
    <dgm:cxn modelId="{7069CBC4-1E1F-4963-A420-52A312DBC505}" srcId="{4499CFF3-4009-4809-B07E-2CC8DF166A72}" destId="{B411C03D-006C-43F5-8355-480EED48CA96}" srcOrd="4" destOrd="0" parTransId="{B28DA5EE-ED31-45A7-9D5E-F99E2705CDB4}" sibTransId="{606484A6-ECB5-45E7-BE55-393C9E457882}"/>
    <dgm:cxn modelId="{8FD559CA-D05B-4699-BA02-6CE2D4FF47B7}" type="presOf" srcId="{2764BCD2-DA1B-489D-92A1-08D6EDF51224}" destId="{3BCC63D7-D734-4327-97F3-9D86842F7D4E}" srcOrd="0" destOrd="0" presId="urn:microsoft.com/office/officeart/2005/8/layout/process1"/>
    <dgm:cxn modelId="{0DDE59CC-6381-43C6-A6D0-4FDCBC956DAC}" type="presOf" srcId="{B411C03D-006C-43F5-8355-480EED48CA96}" destId="{99B693BB-5784-4E43-A22C-5AF88876362C}" srcOrd="0" destOrd="0" presId="urn:microsoft.com/office/officeart/2005/8/layout/process1"/>
    <dgm:cxn modelId="{6725B1FA-0932-4442-81CA-44601E7C05FC}" srcId="{4499CFF3-4009-4809-B07E-2CC8DF166A72}" destId="{94479715-808E-4B53-B167-D5BDA747827B}" srcOrd="1" destOrd="0" parTransId="{F8CB69AB-7DF2-41E1-A486-F44E62FDB5AD}" sibTransId="{2764BCD2-DA1B-489D-92A1-08D6EDF51224}"/>
    <dgm:cxn modelId="{E3659203-4DD6-4AD7-B354-E827C6EC0C0C}" type="presParOf" srcId="{8612E0E7-D3F0-4652-934B-E2238A290666}" destId="{614F9208-75D6-4229-9EE3-633D554619F2}" srcOrd="0" destOrd="0" presId="urn:microsoft.com/office/officeart/2005/8/layout/process1"/>
    <dgm:cxn modelId="{CA1C64DD-BAD4-4C6B-892B-7F4D04BEA8EE}" type="presParOf" srcId="{8612E0E7-D3F0-4652-934B-E2238A290666}" destId="{9A3E329F-A669-40EF-9E18-B53DA8CAE8E9}" srcOrd="1" destOrd="0" presId="urn:microsoft.com/office/officeart/2005/8/layout/process1"/>
    <dgm:cxn modelId="{1F0820D5-DDC1-4AF5-AB4B-F25885BD9F3D}" type="presParOf" srcId="{9A3E329F-A669-40EF-9E18-B53DA8CAE8E9}" destId="{C3CFADBB-B75D-4E02-BF5C-CDC6C9931617}" srcOrd="0" destOrd="0" presId="urn:microsoft.com/office/officeart/2005/8/layout/process1"/>
    <dgm:cxn modelId="{11E60480-06B6-4425-93FC-B11C605A5E95}" type="presParOf" srcId="{8612E0E7-D3F0-4652-934B-E2238A290666}" destId="{98B291F9-4501-4946-8DB9-36B081950121}" srcOrd="2" destOrd="0" presId="urn:microsoft.com/office/officeart/2005/8/layout/process1"/>
    <dgm:cxn modelId="{717C66FC-AE48-4E8B-AC32-36EF7F956325}" type="presParOf" srcId="{8612E0E7-D3F0-4652-934B-E2238A290666}" destId="{3BCC63D7-D734-4327-97F3-9D86842F7D4E}" srcOrd="3" destOrd="0" presId="urn:microsoft.com/office/officeart/2005/8/layout/process1"/>
    <dgm:cxn modelId="{DC7A580D-E66A-4096-BFA7-2D6CC0BB9852}" type="presParOf" srcId="{3BCC63D7-D734-4327-97F3-9D86842F7D4E}" destId="{0B805DC0-E593-4D38-B6CB-C677BE2F2C8E}" srcOrd="0" destOrd="0" presId="urn:microsoft.com/office/officeart/2005/8/layout/process1"/>
    <dgm:cxn modelId="{5EF491D1-C712-4A34-83F8-7CC846B0F23E}" type="presParOf" srcId="{8612E0E7-D3F0-4652-934B-E2238A290666}" destId="{E13E8F1D-D8D7-4269-9632-F939EC5FBE04}" srcOrd="4" destOrd="0" presId="urn:microsoft.com/office/officeart/2005/8/layout/process1"/>
    <dgm:cxn modelId="{6EC74907-EF12-44B8-81F8-9311309485F7}" type="presParOf" srcId="{8612E0E7-D3F0-4652-934B-E2238A290666}" destId="{F77F891B-3D3D-48CC-98A3-A2CB8FDB8717}" srcOrd="5" destOrd="0" presId="urn:microsoft.com/office/officeart/2005/8/layout/process1"/>
    <dgm:cxn modelId="{FA96D355-443F-496E-BFDE-6269C37B85EA}" type="presParOf" srcId="{F77F891B-3D3D-48CC-98A3-A2CB8FDB8717}" destId="{09AB39DD-D540-4806-86DE-776EA11ECFE7}" srcOrd="0" destOrd="0" presId="urn:microsoft.com/office/officeart/2005/8/layout/process1"/>
    <dgm:cxn modelId="{0A1F2B47-DA86-4D3F-B351-DCC6DD4E66E7}" type="presParOf" srcId="{8612E0E7-D3F0-4652-934B-E2238A290666}" destId="{FF49A181-E93B-47EC-80D4-B24587E2C8E9}" srcOrd="6" destOrd="0" presId="urn:microsoft.com/office/officeart/2005/8/layout/process1"/>
    <dgm:cxn modelId="{DA07C4BC-8048-4233-B580-CDC30B2C63F9}" type="presParOf" srcId="{8612E0E7-D3F0-4652-934B-E2238A290666}" destId="{3E260D1B-2F2E-438C-9608-7F0A6B6EBFBB}" srcOrd="7" destOrd="0" presId="urn:microsoft.com/office/officeart/2005/8/layout/process1"/>
    <dgm:cxn modelId="{0198A776-DAAA-4A99-8556-289215106C4C}" type="presParOf" srcId="{3E260D1B-2F2E-438C-9608-7F0A6B6EBFBB}" destId="{2DA364B6-B175-46F5-9F8A-0159FED5C333}" srcOrd="0" destOrd="0" presId="urn:microsoft.com/office/officeart/2005/8/layout/process1"/>
    <dgm:cxn modelId="{046F2149-8C74-40C0-BB95-03B23BA0F2A4}" type="presParOf" srcId="{8612E0E7-D3F0-4652-934B-E2238A290666}" destId="{99B693BB-5784-4E43-A22C-5AF88876362C}"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29A84-A2BF-41C5-94F5-468C14C38A21}">
      <dsp:nvSpPr>
        <dsp:cNvPr id="0" name=""/>
        <dsp:cNvSpPr/>
      </dsp:nvSpPr>
      <dsp:spPr>
        <a:xfrm>
          <a:off x="1791842" y="375351"/>
          <a:ext cx="2168185" cy="108409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u="sng" kern="1200">
              <a:solidFill>
                <a:schemeClr val="bg1"/>
              </a:solidFill>
              <a:latin typeface="Calibri"/>
              <a:cs typeface="Calibri"/>
            </a:rPr>
            <a:t>Academia</a:t>
          </a:r>
          <a:br>
            <a:rPr lang="en-US" sz="2000" u="sng" kern="1200">
              <a:solidFill>
                <a:schemeClr val="bg1"/>
              </a:solidFill>
              <a:latin typeface="Calibri"/>
              <a:cs typeface="Calibri"/>
            </a:rPr>
          </a:br>
          <a:r>
            <a:rPr lang="en-US" sz="2000" u="none" kern="1200">
              <a:solidFill>
                <a:schemeClr val="bg1"/>
              </a:solidFill>
              <a:latin typeface="Calibri"/>
              <a:cs typeface="Calibri"/>
            </a:rPr>
            <a:t>KU/UCL/UL</a:t>
          </a:r>
        </a:p>
      </dsp:txBody>
      <dsp:txXfrm>
        <a:off x="1823594" y="407103"/>
        <a:ext cx="2104681" cy="1020588"/>
      </dsp:txXfrm>
    </dsp:sp>
    <dsp:sp modelId="{CC041161-21C5-4DD6-8E2D-600642BDD2A4}">
      <dsp:nvSpPr>
        <dsp:cNvPr id="0" name=""/>
        <dsp:cNvSpPr/>
      </dsp:nvSpPr>
      <dsp:spPr>
        <a:xfrm rot="3600000">
          <a:off x="3206100" y="2278180"/>
          <a:ext cx="1130030" cy="379432"/>
        </a:xfrm>
        <a:prstGeom prst="lef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319930" y="2354066"/>
        <a:ext cx="902370" cy="227660"/>
      </dsp:txXfrm>
    </dsp:sp>
    <dsp:sp modelId="{35D3E2B3-3C61-4D4C-9482-FFCC1C2C79C8}">
      <dsp:nvSpPr>
        <dsp:cNvPr id="0" name=""/>
        <dsp:cNvSpPr/>
      </dsp:nvSpPr>
      <dsp:spPr>
        <a:xfrm>
          <a:off x="3582203" y="3476348"/>
          <a:ext cx="2168185" cy="108409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u="sng" kern="1200">
              <a:solidFill>
                <a:schemeClr val="bg1"/>
              </a:solidFill>
              <a:latin typeface="Calibri"/>
              <a:cs typeface="Calibri"/>
            </a:rPr>
            <a:t>Industry</a:t>
          </a:r>
          <a:br>
            <a:rPr lang="en-US" sz="2000" u="sng" kern="1200">
              <a:solidFill>
                <a:schemeClr val="bg1"/>
              </a:solidFill>
              <a:latin typeface="Calibri"/>
              <a:cs typeface="Calibri"/>
            </a:rPr>
          </a:br>
          <a:r>
            <a:rPr lang="en-US" sz="2000" u="none" kern="1200">
              <a:solidFill>
                <a:schemeClr val="bg1"/>
              </a:solidFill>
              <a:latin typeface="Calibri"/>
              <a:cs typeface="Calibri"/>
            </a:rPr>
            <a:t>Zener</a:t>
          </a:r>
        </a:p>
      </dsp:txBody>
      <dsp:txXfrm>
        <a:off x="3613955" y="3508100"/>
        <a:ext cx="2104681" cy="1020588"/>
      </dsp:txXfrm>
    </dsp:sp>
    <dsp:sp modelId="{51E715DB-968F-468C-A07D-F1DFD96B4296}">
      <dsp:nvSpPr>
        <dsp:cNvPr id="0" name=""/>
        <dsp:cNvSpPr/>
      </dsp:nvSpPr>
      <dsp:spPr>
        <a:xfrm rot="10800000">
          <a:off x="2310919" y="3828678"/>
          <a:ext cx="1130030" cy="379432"/>
        </a:xfrm>
        <a:prstGeom prst="lef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424749" y="3904564"/>
        <a:ext cx="902370" cy="227660"/>
      </dsp:txXfrm>
    </dsp:sp>
    <dsp:sp modelId="{C50A9E85-A975-4477-9C9D-7899D0FBF4F8}">
      <dsp:nvSpPr>
        <dsp:cNvPr id="0" name=""/>
        <dsp:cNvSpPr/>
      </dsp:nvSpPr>
      <dsp:spPr>
        <a:xfrm>
          <a:off x="1480" y="3476348"/>
          <a:ext cx="2168185" cy="108409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u="sng" kern="1200">
              <a:solidFill>
                <a:schemeClr val="bg1"/>
              </a:solidFill>
              <a:latin typeface="Calibri"/>
              <a:cs typeface="Calibri"/>
            </a:rPr>
            <a:t>Clinics</a:t>
          </a:r>
          <a:br>
            <a:rPr lang="en-US" sz="2000" u="sng" kern="1200">
              <a:solidFill>
                <a:schemeClr val="bg1"/>
              </a:solidFill>
              <a:latin typeface="Calibri"/>
              <a:cs typeface="Calibri"/>
            </a:rPr>
          </a:br>
          <a:r>
            <a:rPr lang="en-US" sz="2000" u="none" kern="1200">
              <a:solidFill>
                <a:schemeClr val="bg1"/>
              </a:solidFill>
              <a:latin typeface="Calibri"/>
              <a:cs typeface="Calibri"/>
            </a:rPr>
            <a:t>Limb Care Nepal</a:t>
          </a:r>
          <a:br>
            <a:rPr lang="en-US" sz="2000" u="none" kern="1200">
              <a:solidFill>
                <a:schemeClr val="bg1"/>
              </a:solidFill>
              <a:latin typeface="Calibri"/>
              <a:cs typeface="Calibri"/>
            </a:rPr>
          </a:br>
          <a:r>
            <a:rPr lang="en-US" sz="2000" u="none" kern="1200">
              <a:solidFill>
                <a:schemeClr val="bg1"/>
              </a:solidFill>
              <a:latin typeface="Calibri"/>
              <a:cs typeface="Calibri"/>
            </a:rPr>
            <a:t>Bloompark</a:t>
          </a:r>
          <a:endParaRPr lang="en-US" sz="2000" u="none" kern="1200" err="1">
            <a:solidFill>
              <a:schemeClr val="bg1"/>
            </a:solidFill>
            <a:latin typeface="Calibri"/>
            <a:cs typeface="Calibri"/>
          </a:endParaRPr>
        </a:p>
      </dsp:txBody>
      <dsp:txXfrm>
        <a:off x="33232" y="3508100"/>
        <a:ext cx="2104681" cy="1020588"/>
      </dsp:txXfrm>
    </dsp:sp>
    <dsp:sp modelId="{10C6080E-9976-44F2-BC17-835162FCD1B6}">
      <dsp:nvSpPr>
        <dsp:cNvPr id="0" name=""/>
        <dsp:cNvSpPr/>
      </dsp:nvSpPr>
      <dsp:spPr>
        <a:xfrm rot="18000000">
          <a:off x="1415738" y="2278180"/>
          <a:ext cx="1130030" cy="379432"/>
        </a:xfrm>
        <a:prstGeom prst="lef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529568" y="2354066"/>
        <a:ext cx="902370" cy="227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F9208-75D6-4229-9EE3-633D554619F2}">
      <dsp:nvSpPr>
        <dsp:cNvPr id="0" name=""/>
        <dsp:cNvSpPr/>
      </dsp:nvSpPr>
      <dsp:spPr>
        <a:xfrm>
          <a:off x="4767" y="1973220"/>
          <a:ext cx="1478022" cy="886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Clinical Assessment</a:t>
          </a:r>
        </a:p>
      </dsp:txBody>
      <dsp:txXfrm>
        <a:off x="30741" y="1999194"/>
        <a:ext cx="1426074" cy="834865"/>
      </dsp:txXfrm>
    </dsp:sp>
    <dsp:sp modelId="{9A3E329F-A669-40EF-9E18-B53DA8CAE8E9}">
      <dsp:nvSpPr>
        <dsp:cNvPr id="0" name=""/>
        <dsp:cNvSpPr/>
      </dsp:nvSpPr>
      <dsp:spPr>
        <a:xfrm>
          <a:off x="1630592" y="2233352"/>
          <a:ext cx="313340" cy="3665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30592" y="2306662"/>
        <a:ext cx="219338" cy="219929"/>
      </dsp:txXfrm>
    </dsp:sp>
    <dsp:sp modelId="{98B291F9-4501-4946-8DB9-36B081950121}">
      <dsp:nvSpPr>
        <dsp:cNvPr id="0" name=""/>
        <dsp:cNvSpPr/>
      </dsp:nvSpPr>
      <dsp:spPr>
        <a:xfrm>
          <a:off x="2073999" y="1973220"/>
          <a:ext cx="1478022" cy="886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Calibri Light" panose="020F0302020204030204"/>
            </a:rPr>
            <a:t>3D Scan/ Measure</a:t>
          </a:r>
          <a:endParaRPr lang="en-US" sz="1900" kern="1200"/>
        </a:p>
      </dsp:txBody>
      <dsp:txXfrm>
        <a:off x="2099973" y="1999194"/>
        <a:ext cx="1426074" cy="834865"/>
      </dsp:txXfrm>
    </dsp:sp>
    <dsp:sp modelId="{3BCC63D7-D734-4327-97F3-9D86842F7D4E}">
      <dsp:nvSpPr>
        <dsp:cNvPr id="0" name=""/>
        <dsp:cNvSpPr/>
      </dsp:nvSpPr>
      <dsp:spPr>
        <a:xfrm>
          <a:off x="3699824" y="2233352"/>
          <a:ext cx="313340" cy="3665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99824" y="2306662"/>
        <a:ext cx="219338" cy="219929"/>
      </dsp:txXfrm>
    </dsp:sp>
    <dsp:sp modelId="{E13E8F1D-D8D7-4269-9632-F939EC5FBE04}">
      <dsp:nvSpPr>
        <dsp:cNvPr id="0" name=""/>
        <dsp:cNvSpPr/>
      </dsp:nvSpPr>
      <dsp:spPr>
        <a:xfrm>
          <a:off x="4143231" y="1973220"/>
          <a:ext cx="1478022" cy="886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Design/ Modification</a:t>
          </a:r>
          <a:endParaRPr lang="en-US" sz="1900" kern="1200"/>
        </a:p>
      </dsp:txBody>
      <dsp:txXfrm>
        <a:off x="4169205" y="1999194"/>
        <a:ext cx="1426074" cy="834865"/>
      </dsp:txXfrm>
    </dsp:sp>
    <dsp:sp modelId="{F77F891B-3D3D-48CC-98A3-A2CB8FDB8717}">
      <dsp:nvSpPr>
        <dsp:cNvPr id="0" name=""/>
        <dsp:cNvSpPr/>
      </dsp:nvSpPr>
      <dsp:spPr>
        <a:xfrm>
          <a:off x="5769056" y="2233352"/>
          <a:ext cx="313340" cy="3665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769056" y="2306662"/>
        <a:ext cx="219338" cy="219929"/>
      </dsp:txXfrm>
    </dsp:sp>
    <dsp:sp modelId="{FF49A181-E93B-47EC-80D4-B24587E2C8E9}">
      <dsp:nvSpPr>
        <dsp:cNvPr id="0" name=""/>
        <dsp:cNvSpPr/>
      </dsp:nvSpPr>
      <dsp:spPr>
        <a:xfrm>
          <a:off x="6212462" y="1973220"/>
          <a:ext cx="1478022" cy="886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3D Printing</a:t>
          </a:r>
          <a:endParaRPr lang="en-US" sz="1900" kern="1200"/>
        </a:p>
      </dsp:txBody>
      <dsp:txXfrm>
        <a:off x="6238436" y="1999194"/>
        <a:ext cx="1426074" cy="834865"/>
      </dsp:txXfrm>
    </dsp:sp>
    <dsp:sp modelId="{3E260D1B-2F2E-438C-9608-7F0A6B6EBFBB}">
      <dsp:nvSpPr>
        <dsp:cNvPr id="0" name=""/>
        <dsp:cNvSpPr/>
      </dsp:nvSpPr>
      <dsp:spPr>
        <a:xfrm>
          <a:off x="7838287" y="2233352"/>
          <a:ext cx="313340" cy="3665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838287" y="2306662"/>
        <a:ext cx="219338" cy="219929"/>
      </dsp:txXfrm>
    </dsp:sp>
    <dsp:sp modelId="{99B693BB-5784-4E43-A22C-5AF88876362C}">
      <dsp:nvSpPr>
        <dsp:cNvPr id="0" name=""/>
        <dsp:cNvSpPr/>
      </dsp:nvSpPr>
      <dsp:spPr>
        <a:xfrm>
          <a:off x="8281694" y="1973220"/>
          <a:ext cx="1478022" cy="886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Fitting/ Testing</a:t>
          </a:r>
        </a:p>
      </dsp:txBody>
      <dsp:txXfrm>
        <a:off x="8307668" y="1999194"/>
        <a:ext cx="1426074" cy="834865"/>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78EF9-6DCB-4550-B1E4-3A39C3D28DA6}" type="datetimeFigureOut">
              <a:rPr lang="en-GB" smtClean="0"/>
              <a:t>13/08/2024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402EC-4AA1-4608-A4A0-81E9090D0649}" type="slidenum">
              <a:rPr lang="en-GB" smtClean="0"/>
              <a:t>‹#›</a:t>
            </a:fld>
            <a:endParaRPr lang="en-GB"/>
          </a:p>
        </p:txBody>
      </p:sp>
    </p:spTree>
    <p:extLst>
      <p:ext uri="{BB962C8B-B14F-4D97-AF65-F5344CB8AC3E}">
        <p14:creationId xmlns:p14="http://schemas.microsoft.com/office/powerpoint/2010/main" val="4183883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E402EC-4AA1-4608-A4A0-81E9090D0649}" type="slidenum">
              <a:rPr lang="en-GB" smtClean="0"/>
              <a:t>1</a:t>
            </a:fld>
            <a:endParaRPr lang="en-GB"/>
          </a:p>
        </p:txBody>
      </p:sp>
    </p:spTree>
    <p:extLst>
      <p:ext uri="{BB962C8B-B14F-4D97-AF65-F5344CB8AC3E}">
        <p14:creationId xmlns:p14="http://schemas.microsoft.com/office/powerpoint/2010/main" val="451818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P"/>
          </a:p>
        </p:txBody>
      </p:sp>
      <p:sp>
        <p:nvSpPr>
          <p:cNvPr id="4" name="Slide Number Placeholder 3"/>
          <p:cNvSpPr>
            <a:spLocks noGrp="1"/>
          </p:cNvSpPr>
          <p:nvPr>
            <p:ph type="sldNum" sz="quarter" idx="5"/>
          </p:nvPr>
        </p:nvSpPr>
        <p:spPr/>
        <p:txBody>
          <a:bodyPr/>
          <a:lstStyle/>
          <a:p>
            <a:fld id="{71F22D06-E605-1645-A3B1-896F289B65EE}" type="slidenum">
              <a:rPr lang="en-NP" smtClean="0"/>
              <a:t>28</a:t>
            </a:fld>
            <a:endParaRPr lang="en-NP"/>
          </a:p>
        </p:txBody>
      </p:sp>
    </p:spTree>
    <p:extLst>
      <p:ext uri="{BB962C8B-B14F-4D97-AF65-F5344CB8AC3E}">
        <p14:creationId xmlns:p14="http://schemas.microsoft.com/office/powerpoint/2010/main" val="4168066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What we need here</a:t>
            </a:r>
            <a:r>
              <a:rPr lang="en-US" baseline="0"/>
              <a:t> is sustainability, so </a:t>
            </a:r>
            <a:r>
              <a:rPr lang="en-US"/>
              <a:t> the nation need to become more accustomed to local technology following technological advancements in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  I have seen that there are lots of indigenous innovations of products were made in Nepal. Our technicians who are best in their experience and skill  are giving best solution even though they do not have academic qualification. But as it falls to subset of resources to create appropriate  technologies which is also the demand of National standard of Assistive Technology of Nepal. But there is a </a:t>
            </a:r>
            <a:r>
              <a:rPr lang="en-US"/>
              <a:t>Huge gap of Technical research in prosthetics and orthotics </a:t>
            </a:r>
          </a:p>
          <a:p>
            <a:endParaRPr lang="en-US"/>
          </a:p>
        </p:txBody>
      </p:sp>
      <p:sp>
        <p:nvSpPr>
          <p:cNvPr id="4" name="Slide Number Placeholder 3"/>
          <p:cNvSpPr>
            <a:spLocks noGrp="1"/>
          </p:cNvSpPr>
          <p:nvPr>
            <p:ph type="sldNum" sz="quarter" idx="10"/>
          </p:nvPr>
        </p:nvSpPr>
        <p:spPr/>
        <p:txBody>
          <a:bodyPr/>
          <a:lstStyle/>
          <a:p>
            <a:fld id="{AFDF57FC-10CA-41BC-83D9-AA46FB7C408D}" type="slidenum">
              <a:rPr lang="en-US" smtClean="0"/>
              <a:t>32</a:t>
            </a:fld>
            <a:endParaRPr lang="en-US"/>
          </a:p>
        </p:txBody>
      </p:sp>
    </p:spTree>
    <p:extLst>
      <p:ext uri="{BB962C8B-B14F-4D97-AF65-F5344CB8AC3E}">
        <p14:creationId xmlns:p14="http://schemas.microsoft.com/office/powerpoint/2010/main" val="2061507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plan</a:t>
            </a:r>
            <a:r>
              <a:rPr lang="en-US" baseline="0"/>
              <a:t> and design focused on the patient needs. The first team session of designing involves client as the team member respecting right to choice approach.</a:t>
            </a:r>
            <a:endParaRPr lang="en-US"/>
          </a:p>
        </p:txBody>
      </p:sp>
      <p:sp>
        <p:nvSpPr>
          <p:cNvPr id="4" name="Slide Number Placeholder 3"/>
          <p:cNvSpPr>
            <a:spLocks noGrp="1"/>
          </p:cNvSpPr>
          <p:nvPr>
            <p:ph type="sldNum" sz="quarter" idx="10"/>
          </p:nvPr>
        </p:nvSpPr>
        <p:spPr/>
        <p:txBody>
          <a:bodyPr/>
          <a:lstStyle/>
          <a:p>
            <a:fld id="{AFDF57FC-10CA-41BC-83D9-AA46FB7C408D}" type="slidenum">
              <a:rPr lang="en-US" smtClean="0"/>
              <a:t>33</a:t>
            </a:fld>
            <a:endParaRPr lang="en-US"/>
          </a:p>
        </p:txBody>
      </p:sp>
    </p:spTree>
    <p:extLst>
      <p:ext uri="{BB962C8B-B14F-4D97-AF65-F5344CB8AC3E}">
        <p14:creationId xmlns:p14="http://schemas.microsoft.com/office/powerpoint/2010/main" val="2705654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2MWT in 3d printed prosthesis was not performed because socket comfort score informed was 7, he felt slightly discomfort but tolerable while donning the 3d printed prosthesis. In conventional prosthesis socket comfort score was 9, he felt very mild discomfort in the first day and after a month the socket was the most comfortable and pain free.</a:t>
            </a:r>
          </a:p>
          <a:p>
            <a:endParaRPr lang="en-US"/>
          </a:p>
        </p:txBody>
      </p:sp>
      <p:sp>
        <p:nvSpPr>
          <p:cNvPr id="4" name="Slide Number Placeholder 3"/>
          <p:cNvSpPr>
            <a:spLocks noGrp="1"/>
          </p:cNvSpPr>
          <p:nvPr>
            <p:ph type="sldNum" sz="quarter" idx="10"/>
          </p:nvPr>
        </p:nvSpPr>
        <p:spPr/>
        <p:txBody>
          <a:bodyPr/>
          <a:lstStyle/>
          <a:p>
            <a:fld id="{AFDF57FC-10CA-41BC-83D9-AA46FB7C408D}" type="slidenum">
              <a:rPr lang="en-US" smtClean="0"/>
              <a:t>39</a:t>
            </a:fld>
            <a:endParaRPr lang="en-US"/>
          </a:p>
        </p:txBody>
      </p:sp>
    </p:spTree>
    <p:extLst>
      <p:ext uri="{BB962C8B-B14F-4D97-AF65-F5344CB8AC3E}">
        <p14:creationId xmlns:p14="http://schemas.microsoft.com/office/powerpoint/2010/main" val="1519813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E402EC-4AA1-4608-A4A0-81E9090D0649}" type="slidenum">
              <a:rPr lang="en-GB" smtClean="0"/>
              <a:t>9</a:t>
            </a:fld>
            <a:endParaRPr lang="en-GB"/>
          </a:p>
        </p:txBody>
      </p:sp>
    </p:spTree>
    <p:extLst>
      <p:ext uri="{BB962C8B-B14F-4D97-AF65-F5344CB8AC3E}">
        <p14:creationId xmlns:p14="http://schemas.microsoft.com/office/powerpoint/2010/main" val="232888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E402EC-4AA1-4608-A4A0-81E9090D0649}" type="slidenum">
              <a:rPr lang="en-GB" smtClean="0"/>
              <a:t>10</a:t>
            </a:fld>
            <a:endParaRPr lang="en-GB"/>
          </a:p>
        </p:txBody>
      </p:sp>
    </p:spTree>
    <p:extLst>
      <p:ext uri="{BB962C8B-B14F-4D97-AF65-F5344CB8AC3E}">
        <p14:creationId xmlns:p14="http://schemas.microsoft.com/office/powerpoint/2010/main" val="475000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D1BBE-2175-4B87-BC11-D7955C0CCA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857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endParaRPr lang="en-GB" dirty="0"/>
          </a:p>
          <a:p>
            <a:pPr marL="171450" indent="-171450">
              <a:buFont typeface="Wingdings" panose="05000000000000000000" pitchFamily="2" charset="2"/>
              <a:buChar char="à"/>
            </a:pPr>
            <a:endParaRPr lang="en-GB" dirty="0"/>
          </a:p>
          <a:p>
            <a:pPr marL="171450" indent="-171450">
              <a:buFont typeface="Wingdings" panose="05000000000000000000" pitchFamily="2" charset="2"/>
              <a:buChar char="à"/>
            </a:pPr>
            <a:endParaRPr lang="en-GB" dirty="0"/>
          </a:p>
        </p:txBody>
      </p:sp>
      <p:sp>
        <p:nvSpPr>
          <p:cNvPr id="4" name="Slide Number Placeholder 3"/>
          <p:cNvSpPr>
            <a:spLocks noGrp="1"/>
          </p:cNvSpPr>
          <p:nvPr>
            <p:ph type="sldNum" sz="quarter" idx="5"/>
          </p:nvPr>
        </p:nvSpPr>
        <p:spPr/>
        <p:txBody>
          <a:bodyPr/>
          <a:lstStyle/>
          <a:p>
            <a:fld id="{4A2D1BBE-2175-4B87-BC11-D7955C0CCAE7}" type="slidenum">
              <a:rPr lang="en-GB" smtClean="0"/>
              <a:t>12</a:t>
            </a:fld>
            <a:endParaRPr lang="en-GB"/>
          </a:p>
        </p:txBody>
      </p:sp>
    </p:spTree>
    <p:extLst>
      <p:ext uri="{BB962C8B-B14F-4D97-AF65-F5344CB8AC3E}">
        <p14:creationId xmlns:p14="http://schemas.microsoft.com/office/powerpoint/2010/main" val="1635293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endParaRPr lang="en-GB" dirty="0"/>
          </a:p>
          <a:p>
            <a:pPr marL="171450" indent="-171450">
              <a:buFont typeface="Wingdings" panose="05000000000000000000" pitchFamily="2" charset="2"/>
              <a:buChar char="à"/>
            </a:pPr>
            <a:endParaRPr lang="en-GB" dirty="0"/>
          </a:p>
          <a:p>
            <a:pPr marL="171450" indent="-171450">
              <a:buFont typeface="Wingdings" panose="05000000000000000000" pitchFamily="2" charset="2"/>
              <a:buChar char="à"/>
            </a:pPr>
            <a:endParaRPr lang="en-GB" dirty="0"/>
          </a:p>
        </p:txBody>
      </p:sp>
      <p:sp>
        <p:nvSpPr>
          <p:cNvPr id="4" name="Slide Number Placeholder 3"/>
          <p:cNvSpPr>
            <a:spLocks noGrp="1"/>
          </p:cNvSpPr>
          <p:nvPr>
            <p:ph type="sldNum" sz="quarter" idx="5"/>
          </p:nvPr>
        </p:nvSpPr>
        <p:spPr/>
        <p:txBody>
          <a:bodyPr/>
          <a:lstStyle/>
          <a:p>
            <a:fld id="{4A2D1BBE-2175-4B87-BC11-D7955C0CCAE7}" type="slidenum">
              <a:rPr lang="en-GB" smtClean="0"/>
              <a:t>13</a:t>
            </a:fld>
            <a:endParaRPr lang="en-GB"/>
          </a:p>
        </p:txBody>
      </p:sp>
    </p:spTree>
    <p:extLst>
      <p:ext uri="{BB962C8B-B14F-4D97-AF65-F5344CB8AC3E}">
        <p14:creationId xmlns:p14="http://schemas.microsoft.com/office/powerpoint/2010/main" val="3201074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endParaRPr lang="en-GB" dirty="0"/>
          </a:p>
          <a:p>
            <a:pPr marL="171450" indent="-171450">
              <a:buFont typeface="Wingdings" panose="05000000000000000000" pitchFamily="2" charset="2"/>
              <a:buChar char="à"/>
            </a:pPr>
            <a:endParaRPr lang="en-GB" dirty="0"/>
          </a:p>
          <a:p>
            <a:pPr marL="171450" indent="-171450">
              <a:buFont typeface="Wingdings" panose="05000000000000000000" pitchFamily="2" charset="2"/>
              <a:buChar char="à"/>
            </a:pPr>
            <a:endParaRPr lang="en-GB" dirty="0"/>
          </a:p>
        </p:txBody>
      </p:sp>
      <p:sp>
        <p:nvSpPr>
          <p:cNvPr id="4" name="Slide Number Placeholder 3"/>
          <p:cNvSpPr>
            <a:spLocks noGrp="1"/>
          </p:cNvSpPr>
          <p:nvPr>
            <p:ph type="sldNum" sz="quarter" idx="5"/>
          </p:nvPr>
        </p:nvSpPr>
        <p:spPr/>
        <p:txBody>
          <a:bodyPr/>
          <a:lstStyle/>
          <a:p>
            <a:fld id="{4A2D1BBE-2175-4B87-BC11-D7955C0CCAE7}" type="slidenum">
              <a:rPr lang="en-GB" smtClean="0"/>
              <a:t>16</a:t>
            </a:fld>
            <a:endParaRPr lang="en-GB"/>
          </a:p>
        </p:txBody>
      </p:sp>
    </p:spTree>
    <p:extLst>
      <p:ext uri="{BB962C8B-B14F-4D97-AF65-F5344CB8AC3E}">
        <p14:creationId xmlns:p14="http://schemas.microsoft.com/office/powerpoint/2010/main" val="3361896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holistic interdisciplinary approach truly situates the person as part of the team, central to co-design. </a:t>
            </a:r>
          </a:p>
        </p:txBody>
      </p:sp>
      <p:sp>
        <p:nvSpPr>
          <p:cNvPr id="4" name="Slide Number Placeholder 3"/>
          <p:cNvSpPr>
            <a:spLocks noGrp="1"/>
          </p:cNvSpPr>
          <p:nvPr>
            <p:ph type="sldNum" sz="quarter" idx="5"/>
          </p:nvPr>
        </p:nvSpPr>
        <p:spPr/>
        <p:txBody>
          <a:bodyPr/>
          <a:lstStyle/>
          <a:p>
            <a:fld id="{A3E402EC-4AA1-4608-A4A0-81E9090D0649}" type="slidenum">
              <a:rPr lang="en-GB" smtClean="0"/>
              <a:t>24</a:t>
            </a:fld>
            <a:endParaRPr lang="en-GB"/>
          </a:p>
        </p:txBody>
      </p:sp>
    </p:spTree>
    <p:extLst>
      <p:ext uri="{BB962C8B-B14F-4D97-AF65-F5344CB8AC3E}">
        <p14:creationId xmlns:p14="http://schemas.microsoft.com/office/powerpoint/2010/main" val="4290306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 wants to be able to provide for his family by resuming driving, play with his grandchildren, send them to school, perform self-care independently, cook, visit around the community.</a:t>
            </a:r>
          </a:p>
          <a:p>
            <a:endParaRPr lang="en-NP">
              <a:ea typeface="Calibri"/>
              <a:cs typeface="Calibri"/>
            </a:endParaRPr>
          </a:p>
        </p:txBody>
      </p:sp>
      <p:sp>
        <p:nvSpPr>
          <p:cNvPr id="4" name="Slide Number Placeholder 3"/>
          <p:cNvSpPr>
            <a:spLocks noGrp="1"/>
          </p:cNvSpPr>
          <p:nvPr>
            <p:ph type="sldNum" sz="quarter" idx="5"/>
          </p:nvPr>
        </p:nvSpPr>
        <p:spPr/>
        <p:txBody>
          <a:bodyPr/>
          <a:lstStyle/>
          <a:p>
            <a:fld id="{71F22D06-E605-1645-A3B1-896F289B65EE}" type="slidenum">
              <a:rPr lang="en-NP" smtClean="0"/>
              <a:t>27</a:t>
            </a:fld>
            <a:endParaRPr lang="en-NP"/>
          </a:p>
        </p:txBody>
      </p:sp>
    </p:spTree>
    <p:extLst>
      <p:ext uri="{BB962C8B-B14F-4D97-AF65-F5344CB8AC3E}">
        <p14:creationId xmlns:p14="http://schemas.microsoft.com/office/powerpoint/2010/main" val="2346144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2" Type="http://schemas.openxmlformats.org/officeDocument/2006/relationships/hyperlink" Target="http://prsay.prsa.org/2009/01/14/how-to-make-your-copy-more-readable-make-sentences-shorter/" TargetMode="Externa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B881-2E0E-0643-B8D2-7FE3837DB8A1}"/>
              </a:ext>
            </a:extLst>
          </p:cNvPr>
          <p:cNvSpPr>
            <a:spLocks noGrp="1"/>
          </p:cNvSpPr>
          <p:nvPr>
            <p:ph type="ctrTitle"/>
          </p:nvPr>
        </p:nvSpPr>
        <p:spPr>
          <a:xfrm>
            <a:off x="1524000" y="112183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E165437-9EA7-CB42-AC19-58D40E35CA38}"/>
              </a:ext>
            </a:extLst>
          </p:cNvPr>
          <p:cNvSpPr>
            <a:spLocks noGrp="1"/>
          </p:cNvSpPr>
          <p:nvPr>
            <p:ph type="subTitle" idx="1"/>
          </p:nvPr>
        </p:nvSpPr>
        <p:spPr>
          <a:xfrm>
            <a:off x="1524000" y="3602570"/>
            <a:ext cx="9144000" cy="1655233"/>
          </a:xfrm>
        </p:spPr>
        <p:txBody>
          <a:bodyPr/>
          <a:lstStyle>
            <a:lvl1pPr marL="0" indent="0" algn="ctr">
              <a:buNone/>
              <a:defRPr sz="2400"/>
            </a:lvl1pPr>
            <a:lvl2pPr marL="457178" indent="0" algn="ctr">
              <a:buNone/>
              <a:defRPr sz="2000"/>
            </a:lvl2pPr>
            <a:lvl3pPr marL="914356"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8" indent="0" algn="ctr">
              <a:buNone/>
              <a:defRPr sz="1600"/>
            </a:lvl9pPr>
          </a:lstStyle>
          <a:p>
            <a:r>
              <a:rPr lang="en-US"/>
              <a:t>Click to edit Master subtitle style</a:t>
            </a:r>
            <a:endParaRPr lang="en-GB"/>
          </a:p>
        </p:txBody>
      </p:sp>
      <p:grpSp>
        <p:nvGrpSpPr>
          <p:cNvPr id="7" name="Group 6" descr="UCL banner">
            <a:extLst>
              <a:ext uri="{FF2B5EF4-FFF2-40B4-BE49-F238E27FC236}">
                <a16:creationId xmlns:a16="http://schemas.microsoft.com/office/drawing/2014/main" id="{17BB6D5F-E139-884E-ACAE-1B1A434D8F8D}"/>
              </a:ext>
            </a:extLst>
          </p:cNvPr>
          <p:cNvGrpSpPr/>
          <p:nvPr userDrawn="1"/>
        </p:nvGrpSpPr>
        <p:grpSpPr>
          <a:xfrm>
            <a:off x="0" y="-2117"/>
            <a:ext cx="12192000" cy="988484"/>
            <a:chOff x="0" y="-1588"/>
            <a:chExt cx="9144000" cy="741363"/>
          </a:xfrm>
          <a:solidFill>
            <a:srgbClr val="5F5385"/>
          </a:solidFill>
        </p:grpSpPr>
        <p:sp>
          <p:nvSpPr>
            <p:cNvPr id="8" name="Freeform 5">
              <a:extLst>
                <a:ext uri="{FF2B5EF4-FFF2-40B4-BE49-F238E27FC236}">
                  <a16:creationId xmlns:a16="http://schemas.microsoft.com/office/drawing/2014/main" id="{5DCD00E8-4A4D-5C47-A946-EE48D1F68890}"/>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1800"/>
            </a:p>
          </p:txBody>
        </p:sp>
        <p:pic>
          <p:nvPicPr>
            <p:cNvPr id="9" name="Picture 8">
              <a:extLst>
                <a:ext uri="{FF2B5EF4-FFF2-40B4-BE49-F238E27FC236}">
                  <a16:creationId xmlns:a16="http://schemas.microsoft.com/office/drawing/2014/main" id="{BE6E224C-F1F2-2B4C-A28A-F3C01489BBD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pic>
        <p:nvPicPr>
          <p:cNvPr id="10" name="GDI Hub logo_Purple_CMYK_A3.jpg" descr="GDI Hub logo">
            <a:extLst>
              <a:ext uri="{FF2B5EF4-FFF2-40B4-BE49-F238E27FC236}">
                <a16:creationId xmlns:a16="http://schemas.microsoft.com/office/drawing/2014/main" id="{F6DE4C0E-C911-8B4C-BA14-C208303434C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74" r="-1240"/>
          <a:stretch/>
        </p:blipFill>
        <p:spPr>
          <a:xfrm>
            <a:off x="10573124" y="5869518"/>
            <a:ext cx="1618877" cy="988484"/>
          </a:xfrm>
          <a:prstGeom prst="rect">
            <a:avLst/>
          </a:prstGeom>
          <a:ln>
            <a:noFill/>
          </a:ln>
        </p:spPr>
      </p:pic>
    </p:spTree>
    <p:extLst>
      <p:ext uri="{BB962C8B-B14F-4D97-AF65-F5344CB8AC3E}">
        <p14:creationId xmlns:p14="http://schemas.microsoft.com/office/powerpoint/2010/main" val="2208915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0267" y="1214422"/>
            <a:ext cx="5558367" cy="5214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1834" y="1214423"/>
            <a:ext cx="5558367" cy="52149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B8C8CEA0-AC63-4F95-B19B-CFC8A7FFB4A5}" type="slidenum">
              <a:rPr lang="en-US"/>
              <a:pPr>
                <a:defRPr/>
              </a:pPr>
              <a:t>‹#›</a:t>
            </a:fld>
            <a:endParaRPr lang="en-US"/>
          </a:p>
        </p:txBody>
      </p:sp>
    </p:spTree>
    <p:extLst>
      <p:ext uri="{BB962C8B-B14F-4D97-AF65-F5344CB8AC3E}">
        <p14:creationId xmlns:p14="http://schemas.microsoft.com/office/powerpoint/2010/main" val="342532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Divider option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8F1514-E49F-FC47-9E0F-5FF0D68E7E73}"/>
              </a:ext>
            </a:extLst>
          </p:cNvPr>
          <p:cNvPicPr>
            <a:picLocks noChangeAspect="1"/>
          </p:cNvPicPr>
          <p:nvPr userDrawn="1"/>
        </p:nvPicPr>
        <p:blipFill rotWithShape="1">
          <a:blip r:embed="rId2"/>
          <a:srcRect l="38542" t="35471" r="-1" b="1"/>
          <a:stretch/>
        </p:blipFill>
        <p:spPr>
          <a:xfrm>
            <a:off x="9615056" y="4681513"/>
            <a:ext cx="2445549" cy="2176487"/>
          </a:xfrm>
          <a:prstGeom prst="rect">
            <a:avLst/>
          </a:prstGeom>
        </p:spPr>
      </p:pic>
      <p:sp>
        <p:nvSpPr>
          <p:cNvPr id="7" name="Rectangle 6">
            <a:extLst>
              <a:ext uri="{FF2B5EF4-FFF2-40B4-BE49-F238E27FC236}">
                <a16:creationId xmlns:a16="http://schemas.microsoft.com/office/drawing/2014/main" id="{133435D1-7973-B342-BE64-9434BB4729BC}"/>
              </a:ext>
            </a:extLst>
          </p:cNvPr>
          <p:cNvSpPr/>
          <p:nvPr userDrawn="1"/>
        </p:nvSpPr>
        <p:spPr>
          <a:xfrm>
            <a:off x="-1" y="15110"/>
            <a:ext cx="10778837" cy="57760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796B5-8683-5943-AAC7-9F3C48E50F1B}"/>
              </a:ext>
            </a:extLst>
          </p:cNvPr>
          <p:cNvSpPr>
            <a:spLocks noGrp="1"/>
          </p:cNvSpPr>
          <p:nvPr>
            <p:ph type="title" hasCustomPrompt="1"/>
          </p:nvPr>
        </p:nvSpPr>
        <p:spPr>
          <a:xfrm>
            <a:off x="360000" y="360000"/>
            <a:ext cx="8271382" cy="2852737"/>
          </a:xfrm>
        </p:spPr>
        <p:txBody>
          <a:bodyPr lIns="0" tIns="0" rIns="0" bIns="0" anchor="t" anchorCtr="0">
            <a:noAutofit/>
          </a:bodyPr>
          <a:lstStyle>
            <a:lvl1pPr>
              <a:defRPr sz="6000"/>
            </a:lvl1pPr>
          </a:lstStyle>
          <a:p>
            <a:r>
              <a:rPr lang="en-US"/>
              <a:t>Divider slide option 3</a:t>
            </a:r>
          </a:p>
        </p:txBody>
      </p:sp>
      <p:sp>
        <p:nvSpPr>
          <p:cNvPr id="3" name="Text Placeholder 2">
            <a:extLst>
              <a:ext uri="{FF2B5EF4-FFF2-40B4-BE49-F238E27FC236}">
                <a16:creationId xmlns:a16="http://schemas.microsoft.com/office/drawing/2014/main" id="{3C34485D-7084-6346-8E2E-9495A813F5CA}"/>
              </a:ext>
            </a:extLst>
          </p:cNvPr>
          <p:cNvSpPr>
            <a:spLocks noGrp="1"/>
          </p:cNvSpPr>
          <p:nvPr>
            <p:ph type="body" idx="1" hasCustomPrompt="1"/>
          </p:nvPr>
        </p:nvSpPr>
        <p:spPr>
          <a:xfrm>
            <a:off x="360000" y="3839994"/>
            <a:ext cx="8271382" cy="841519"/>
          </a:xfrm>
        </p:spPr>
        <p:txBody>
          <a:bodyPr lIns="0" tIns="0" rIns="0" bIns="0">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any intro content here (and keep it short and concise)</a:t>
            </a:r>
          </a:p>
        </p:txBody>
      </p:sp>
    </p:spTree>
    <p:extLst>
      <p:ext uri="{BB962C8B-B14F-4D97-AF65-F5344CB8AC3E}">
        <p14:creationId xmlns:p14="http://schemas.microsoft.com/office/powerpoint/2010/main" val="3596770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B881-2E0E-0643-B8D2-7FE3837DB8A1}"/>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endParaRPr lang="en-GB"/>
          </a:p>
        </p:txBody>
      </p:sp>
      <p:sp>
        <p:nvSpPr>
          <p:cNvPr id="3" name="Subtitle 2">
            <a:extLst>
              <a:ext uri="{FF2B5EF4-FFF2-40B4-BE49-F238E27FC236}">
                <a16:creationId xmlns:a16="http://schemas.microsoft.com/office/drawing/2014/main" id="{0E165437-9EA7-CB42-AC19-58D40E35CA38}"/>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GB"/>
          </a:p>
        </p:txBody>
      </p:sp>
      <p:grpSp>
        <p:nvGrpSpPr>
          <p:cNvPr id="7" name="Group 6" descr="UCL banner">
            <a:extLst>
              <a:ext uri="{FF2B5EF4-FFF2-40B4-BE49-F238E27FC236}">
                <a16:creationId xmlns:a16="http://schemas.microsoft.com/office/drawing/2014/main" id="{17BB6D5F-E139-884E-ACAE-1B1A434D8F8D}"/>
              </a:ext>
            </a:extLst>
          </p:cNvPr>
          <p:cNvGrpSpPr/>
          <p:nvPr userDrawn="1"/>
        </p:nvGrpSpPr>
        <p:grpSpPr>
          <a:xfrm>
            <a:off x="0" y="-2117"/>
            <a:ext cx="12192000" cy="988484"/>
            <a:chOff x="0" y="-1588"/>
            <a:chExt cx="9144000" cy="741363"/>
          </a:xfrm>
          <a:solidFill>
            <a:srgbClr val="5F5385"/>
          </a:solidFill>
        </p:grpSpPr>
        <p:sp>
          <p:nvSpPr>
            <p:cNvPr id="8" name="Freeform 5">
              <a:extLst>
                <a:ext uri="{FF2B5EF4-FFF2-40B4-BE49-F238E27FC236}">
                  <a16:creationId xmlns:a16="http://schemas.microsoft.com/office/drawing/2014/main" id="{5DCD00E8-4A4D-5C47-A946-EE48D1F68890}"/>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2400"/>
            </a:p>
          </p:txBody>
        </p:sp>
        <p:pic>
          <p:nvPicPr>
            <p:cNvPr id="9" name="Picture 8">
              <a:extLst>
                <a:ext uri="{FF2B5EF4-FFF2-40B4-BE49-F238E27FC236}">
                  <a16:creationId xmlns:a16="http://schemas.microsoft.com/office/drawing/2014/main" id="{BE6E224C-F1F2-2B4C-A28A-F3C01489BBD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pic>
        <p:nvPicPr>
          <p:cNvPr id="10" name="GDI Hub logo_Purple_CMYK_A3.jpg" descr="GDI Hub logo">
            <a:extLst>
              <a:ext uri="{FF2B5EF4-FFF2-40B4-BE49-F238E27FC236}">
                <a16:creationId xmlns:a16="http://schemas.microsoft.com/office/drawing/2014/main" id="{F6DE4C0E-C911-8B4C-BA14-C208303434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74" r="-1240"/>
          <a:stretch/>
        </p:blipFill>
        <p:spPr>
          <a:xfrm>
            <a:off x="10573123" y="5412317"/>
            <a:ext cx="1618877" cy="988484"/>
          </a:xfrm>
          <a:prstGeom prst="rect">
            <a:avLst/>
          </a:prstGeom>
          <a:ln>
            <a:noFill/>
          </a:ln>
        </p:spPr>
      </p:pic>
    </p:spTree>
    <p:extLst>
      <p:ext uri="{BB962C8B-B14F-4D97-AF65-F5344CB8AC3E}">
        <p14:creationId xmlns:p14="http://schemas.microsoft.com/office/powerpoint/2010/main" val="820373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5DF6-E5DF-1949-A88D-E82F0737F7EB}"/>
              </a:ext>
            </a:extLst>
          </p:cNvPr>
          <p:cNvSpPr>
            <a:spLocks noGrp="1"/>
          </p:cNvSpPr>
          <p:nvPr>
            <p:ph type="title"/>
          </p:nvPr>
        </p:nvSpPr>
        <p:spPr>
          <a:xfrm>
            <a:off x="1308015" y="1140085"/>
            <a:ext cx="10515600" cy="800900"/>
          </a:xfrm>
        </p:spPr>
        <p:txBody>
          <a:bodyPr>
            <a:noAutofit/>
          </a:bodyPr>
          <a:lstStyle>
            <a:lvl1pPr>
              <a:defRPr sz="5333" b="0">
                <a:solidFill>
                  <a:srgbClr val="5F5385"/>
                </a:solidFill>
                <a:latin typeface="Helvetica"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39DF2F-BAD1-8B40-8644-D1C18186C1F7}"/>
              </a:ext>
            </a:extLst>
          </p:cNvPr>
          <p:cNvSpPr>
            <a:spLocks noGrp="1"/>
          </p:cNvSpPr>
          <p:nvPr>
            <p:ph idx="1"/>
          </p:nvPr>
        </p:nvSpPr>
        <p:spPr>
          <a:xfrm>
            <a:off x="1777831" y="2224618"/>
            <a:ext cx="9575969" cy="434974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descr="UCL banner">
            <a:extLst>
              <a:ext uri="{FF2B5EF4-FFF2-40B4-BE49-F238E27FC236}">
                <a16:creationId xmlns:a16="http://schemas.microsoft.com/office/drawing/2014/main" id="{CBD860D5-DB0B-434C-8964-9C08090A4B57}"/>
              </a:ext>
            </a:extLst>
          </p:cNvPr>
          <p:cNvGrpSpPr/>
          <p:nvPr userDrawn="1"/>
        </p:nvGrpSpPr>
        <p:grpSpPr>
          <a:xfrm>
            <a:off x="0" y="-2117"/>
            <a:ext cx="12192000" cy="988484"/>
            <a:chOff x="0" y="-1588"/>
            <a:chExt cx="9144000" cy="741363"/>
          </a:xfrm>
          <a:solidFill>
            <a:srgbClr val="5F5385"/>
          </a:solidFill>
        </p:grpSpPr>
        <p:sp>
          <p:nvSpPr>
            <p:cNvPr id="8" name="Freeform 5">
              <a:extLst>
                <a:ext uri="{FF2B5EF4-FFF2-40B4-BE49-F238E27FC236}">
                  <a16:creationId xmlns:a16="http://schemas.microsoft.com/office/drawing/2014/main" id="{19FFF3B3-4F6B-8945-B8EB-8BC60EFB2D3E}"/>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2400"/>
            </a:p>
          </p:txBody>
        </p:sp>
        <p:pic>
          <p:nvPicPr>
            <p:cNvPr id="9" name="Picture 8">
              <a:extLst>
                <a:ext uri="{FF2B5EF4-FFF2-40B4-BE49-F238E27FC236}">
                  <a16:creationId xmlns:a16="http://schemas.microsoft.com/office/drawing/2014/main" id="{E9188A68-6341-1944-B9B1-C6B7CE0D8FE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pic>
        <p:nvPicPr>
          <p:cNvPr id="10" name="GDI Hub logo_Purple_CMYK_A3.jpg" descr="GDI Hub logo">
            <a:extLst>
              <a:ext uri="{FF2B5EF4-FFF2-40B4-BE49-F238E27FC236}">
                <a16:creationId xmlns:a16="http://schemas.microsoft.com/office/drawing/2014/main" id="{CA8E3E6F-2FE2-C640-B39F-77A5ADA9839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74" r="-1240"/>
          <a:stretch/>
        </p:blipFill>
        <p:spPr>
          <a:xfrm>
            <a:off x="10573123" y="5869517"/>
            <a:ext cx="1618877" cy="988484"/>
          </a:xfrm>
          <a:prstGeom prst="rect">
            <a:avLst/>
          </a:prstGeom>
          <a:ln>
            <a:noFill/>
          </a:ln>
        </p:spPr>
      </p:pic>
    </p:spTree>
    <p:extLst>
      <p:ext uri="{BB962C8B-B14F-4D97-AF65-F5344CB8AC3E}">
        <p14:creationId xmlns:p14="http://schemas.microsoft.com/office/powerpoint/2010/main" val="3418125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5DF6-E5DF-1949-A88D-E82F0737F7EB}"/>
              </a:ext>
            </a:extLst>
          </p:cNvPr>
          <p:cNvSpPr>
            <a:spLocks noGrp="1"/>
          </p:cNvSpPr>
          <p:nvPr>
            <p:ph type="title"/>
          </p:nvPr>
        </p:nvSpPr>
        <p:spPr>
          <a:xfrm>
            <a:off x="1308015" y="1140085"/>
            <a:ext cx="10515600" cy="800900"/>
          </a:xfrm>
        </p:spPr>
        <p:txBody>
          <a:bodyPr>
            <a:noAutofit/>
          </a:bodyPr>
          <a:lstStyle>
            <a:lvl1pPr>
              <a:defRPr sz="5333" b="0">
                <a:solidFill>
                  <a:srgbClr val="5F5385"/>
                </a:solidFill>
                <a:latin typeface="Helvetica"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39DF2F-BAD1-8B40-8644-D1C18186C1F7}"/>
              </a:ext>
            </a:extLst>
          </p:cNvPr>
          <p:cNvSpPr>
            <a:spLocks noGrp="1"/>
          </p:cNvSpPr>
          <p:nvPr>
            <p:ph idx="1"/>
          </p:nvPr>
        </p:nvSpPr>
        <p:spPr>
          <a:xfrm>
            <a:off x="1777831" y="2224618"/>
            <a:ext cx="9575969" cy="434974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descr="UCL banner">
            <a:extLst>
              <a:ext uri="{FF2B5EF4-FFF2-40B4-BE49-F238E27FC236}">
                <a16:creationId xmlns:a16="http://schemas.microsoft.com/office/drawing/2014/main" id="{CBD860D5-DB0B-434C-8964-9C08090A4B57}"/>
              </a:ext>
            </a:extLst>
          </p:cNvPr>
          <p:cNvGrpSpPr/>
          <p:nvPr userDrawn="1"/>
        </p:nvGrpSpPr>
        <p:grpSpPr>
          <a:xfrm>
            <a:off x="0" y="-2117"/>
            <a:ext cx="12192000" cy="988484"/>
            <a:chOff x="0" y="-1588"/>
            <a:chExt cx="9144000" cy="741363"/>
          </a:xfrm>
          <a:solidFill>
            <a:srgbClr val="5F5385"/>
          </a:solidFill>
        </p:grpSpPr>
        <p:sp>
          <p:nvSpPr>
            <p:cNvPr id="8" name="Freeform 5">
              <a:extLst>
                <a:ext uri="{FF2B5EF4-FFF2-40B4-BE49-F238E27FC236}">
                  <a16:creationId xmlns:a16="http://schemas.microsoft.com/office/drawing/2014/main" id="{19FFF3B3-4F6B-8945-B8EB-8BC60EFB2D3E}"/>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2400"/>
            </a:p>
          </p:txBody>
        </p:sp>
        <p:pic>
          <p:nvPicPr>
            <p:cNvPr id="9" name="Picture 8">
              <a:extLst>
                <a:ext uri="{FF2B5EF4-FFF2-40B4-BE49-F238E27FC236}">
                  <a16:creationId xmlns:a16="http://schemas.microsoft.com/office/drawing/2014/main" id="{E9188A68-6341-1944-B9B1-C6B7CE0D8FE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spTree>
    <p:extLst>
      <p:ext uri="{BB962C8B-B14F-4D97-AF65-F5344CB8AC3E}">
        <p14:creationId xmlns:p14="http://schemas.microsoft.com/office/powerpoint/2010/main" val="4179911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5DF6-E5DF-1949-A88D-E82F0737F7EB}"/>
              </a:ext>
            </a:extLst>
          </p:cNvPr>
          <p:cNvSpPr>
            <a:spLocks noGrp="1"/>
          </p:cNvSpPr>
          <p:nvPr>
            <p:ph type="title"/>
          </p:nvPr>
        </p:nvSpPr>
        <p:spPr>
          <a:xfrm>
            <a:off x="1308015" y="1140085"/>
            <a:ext cx="10515600" cy="800900"/>
          </a:xfrm>
        </p:spPr>
        <p:txBody>
          <a:bodyPr>
            <a:noAutofit/>
          </a:bodyPr>
          <a:lstStyle>
            <a:lvl1pPr>
              <a:defRPr sz="5333" b="0">
                <a:solidFill>
                  <a:srgbClr val="5F5385"/>
                </a:solidFill>
                <a:latin typeface="Helvetica"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39DF2F-BAD1-8B40-8644-D1C18186C1F7}"/>
              </a:ext>
            </a:extLst>
          </p:cNvPr>
          <p:cNvSpPr>
            <a:spLocks noGrp="1"/>
          </p:cNvSpPr>
          <p:nvPr>
            <p:ph idx="1"/>
          </p:nvPr>
        </p:nvSpPr>
        <p:spPr>
          <a:xfrm>
            <a:off x="1777831" y="2224618"/>
            <a:ext cx="9575969" cy="434974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descr="UCL banner">
            <a:extLst>
              <a:ext uri="{FF2B5EF4-FFF2-40B4-BE49-F238E27FC236}">
                <a16:creationId xmlns:a16="http://schemas.microsoft.com/office/drawing/2014/main" id="{CBD860D5-DB0B-434C-8964-9C08090A4B57}"/>
              </a:ext>
            </a:extLst>
          </p:cNvPr>
          <p:cNvGrpSpPr/>
          <p:nvPr userDrawn="1"/>
        </p:nvGrpSpPr>
        <p:grpSpPr>
          <a:xfrm>
            <a:off x="0" y="-2117"/>
            <a:ext cx="12192000" cy="988484"/>
            <a:chOff x="0" y="-1588"/>
            <a:chExt cx="9144000" cy="741363"/>
          </a:xfrm>
          <a:solidFill>
            <a:srgbClr val="5F5385"/>
          </a:solidFill>
        </p:grpSpPr>
        <p:sp>
          <p:nvSpPr>
            <p:cNvPr id="8" name="Freeform 5">
              <a:extLst>
                <a:ext uri="{FF2B5EF4-FFF2-40B4-BE49-F238E27FC236}">
                  <a16:creationId xmlns:a16="http://schemas.microsoft.com/office/drawing/2014/main" id="{19FFF3B3-4F6B-8945-B8EB-8BC60EFB2D3E}"/>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2400"/>
            </a:p>
          </p:txBody>
        </p:sp>
        <p:pic>
          <p:nvPicPr>
            <p:cNvPr id="9" name="Picture 8">
              <a:extLst>
                <a:ext uri="{FF2B5EF4-FFF2-40B4-BE49-F238E27FC236}">
                  <a16:creationId xmlns:a16="http://schemas.microsoft.com/office/drawing/2014/main" id="{E9188A68-6341-1944-B9B1-C6B7CE0D8FE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spTree>
    <p:extLst>
      <p:ext uri="{BB962C8B-B14F-4D97-AF65-F5344CB8AC3E}">
        <p14:creationId xmlns:p14="http://schemas.microsoft.com/office/powerpoint/2010/main" val="721164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8EAC88-E447-6747-9D12-63E05B90D650}"/>
              </a:ext>
            </a:extLst>
          </p:cNvPr>
          <p:cNvSpPr/>
          <p:nvPr userDrawn="1"/>
        </p:nvSpPr>
        <p:spPr>
          <a:xfrm>
            <a:off x="0" y="2413355"/>
            <a:ext cx="10463552" cy="2285453"/>
          </a:xfrm>
          <a:prstGeom prst="rect">
            <a:avLst/>
          </a:prstGeom>
          <a:solidFill>
            <a:srgbClr val="5F53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843" tIns="22921" rIns="45843" bIns="22921" numCol="1" spcCol="0" rtlCol="0" fromWordArt="0" anchor="ctr" anchorCtr="0" forceAA="0" compatLnSpc="1">
            <a:prstTxWarp prst="textNoShape">
              <a:avLst/>
            </a:prstTxWarp>
            <a:noAutofit/>
          </a:bodyPr>
          <a:lstStyle/>
          <a:p>
            <a:pPr algn="ctr"/>
            <a:endParaRPr lang="en-US" sz="903"/>
          </a:p>
        </p:txBody>
      </p:sp>
      <p:sp>
        <p:nvSpPr>
          <p:cNvPr id="6" name="Title 5">
            <a:extLst>
              <a:ext uri="{FF2B5EF4-FFF2-40B4-BE49-F238E27FC236}">
                <a16:creationId xmlns:a16="http://schemas.microsoft.com/office/drawing/2014/main" id="{07270C25-D8C9-7E47-8047-413F77DF0495}"/>
              </a:ext>
            </a:extLst>
          </p:cNvPr>
          <p:cNvSpPr>
            <a:spLocks noGrp="1"/>
          </p:cNvSpPr>
          <p:nvPr>
            <p:ph type="title"/>
          </p:nvPr>
        </p:nvSpPr>
        <p:spPr>
          <a:xfrm>
            <a:off x="2631693" y="2781780"/>
            <a:ext cx="7726287" cy="1718537"/>
          </a:xfrm>
        </p:spPr>
        <p:txBody>
          <a:bodyPr anchor="b"/>
          <a:lstStyle>
            <a:lvl1pPr>
              <a:defRPr sz="5765">
                <a:solidFill>
                  <a:schemeClr val="bg1"/>
                </a:solidFill>
              </a:defRPr>
            </a:lvl1pPr>
          </a:lstStyle>
          <a:p>
            <a:r>
              <a:rPr lang="en-US"/>
              <a:t>Click to edit Master title style</a:t>
            </a:r>
          </a:p>
        </p:txBody>
      </p:sp>
      <p:sp>
        <p:nvSpPr>
          <p:cNvPr id="7" name="Text Placeholder 7">
            <a:extLst>
              <a:ext uri="{FF2B5EF4-FFF2-40B4-BE49-F238E27FC236}">
                <a16:creationId xmlns:a16="http://schemas.microsoft.com/office/drawing/2014/main" id="{567B370B-654C-F74A-9F97-E2329F182B35}"/>
              </a:ext>
            </a:extLst>
          </p:cNvPr>
          <p:cNvSpPr>
            <a:spLocks noGrp="1"/>
          </p:cNvSpPr>
          <p:nvPr>
            <p:ph type="body" sz="quarter" idx="13" hasCustomPrompt="1"/>
          </p:nvPr>
        </p:nvSpPr>
        <p:spPr>
          <a:xfrm>
            <a:off x="351914" y="2098736"/>
            <a:ext cx="1813369" cy="2285453"/>
          </a:xfrm>
        </p:spPr>
        <p:txBody>
          <a:bodyPr>
            <a:noAutofit/>
          </a:bodyPr>
          <a:lstStyle>
            <a:lvl1pPr marL="0" indent="0">
              <a:buNone/>
              <a:defRPr sz="24866"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1</a:t>
            </a:r>
          </a:p>
        </p:txBody>
      </p:sp>
    </p:spTree>
    <p:extLst>
      <p:ext uri="{BB962C8B-B14F-4D97-AF65-F5344CB8AC3E}">
        <p14:creationId xmlns:p14="http://schemas.microsoft.com/office/powerpoint/2010/main" val="2688758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6E2159E-093B-2040-9214-F906FAC5C70E}"/>
              </a:ext>
            </a:extLst>
          </p:cNvPr>
          <p:cNvSpPr>
            <a:spLocks noGrp="1"/>
          </p:cNvSpPr>
          <p:nvPr>
            <p:ph type="body" sz="quarter" idx="14"/>
          </p:nvPr>
        </p:nvSpPr>
        <p:spPr>
          <a:xfrm>
            <a:off x="4159250" y="2187575"/>
            <a:ext cx="7705725" cy="4349750"/>
          </a:xfrm>
        </p:spPr>
        <p:txBody>
          <a:bodyPr>
            <a:normAutofit/>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9">
            <a:extLst>
              <a:ext uri="{FF2B5EF4-FFF2-40B4-BE49-F238E27FC236}">
                <a16:creationId xmlns:a16="http://schemas.microsoft.com/office/drawing/2014/main" id="{2EE05430-0F2F-3348-830F-10D70B1FCB31}"/>
              </a:ext>
            </a:extLst>
          </p:cNvPr>
          <p:cNvSpPr>
            <a:spLocks noGrp="1"/>
          </p:cNvSpPr>
          <p:nvPr>
            <p:ph type="pic" sz="quarter" idx="13"/>
          </p:nvPr>
        </p:nvSpPr>
        <p:spPr>
          <a:xfrm>
            <a:off x="1308100" y="2224088"/>
            <a:ext cx="2851150" cy="4035425"/>
          </a:xfrm>
        </p:spPr>
        <p:txBody>
          <a:bodyPr/>
          <a:lstStyle/>
          <a:p>
            <a:endParaRPr lang="en-GB"/>
          </a:p>
        </p:txBody>
      </p:sp>
      <p:sp>
        <p:nvSpPr>
          <p:cNvPr id="13" name="Title 1">
            <a:extLst>
              <a:ext uri="{FF2B5EF4-FFF2-40B4-BE49-F238E27FC236}">
                <a16:creationId xmlns:a16="http://schemas.microsoft.com/office/drawing/2014/main" id="{62EED2D7-4EFD-DA48-A4B8-5BECCEA5EAA1}"/>
              </a:ext>
            </a:extLst>
          </p:cNvPr>
          <p:cNvSpPr>
            <a:spLocks noGrp="1"/>
          </p:cNvSpPr>
          <p:nvPr>
            <p:ph type="title"/>
          </p:nvPr>
        </p:nvSpPr>
        <p:spPr>
          <a:xfrm>
            <a:off x="1308015" y="1140085"/>
            <a:ext cx="10515600" cy="800900"/>
          </a:xfrm>
        </p:spPr>
        <p:txBody>
          <a:bodyPr>
            <a:noAutofit/>
          </a:bodyPr>
          <a:lstStyle>
            <a:lvl1pPr>
              <a:defRPr sz="5333" b="0">
                <a:solidFill>
                  <a:srgbClr val="5F5385"/>
                </a:solidFill>
                <a:latin typeface="Helvetica" pitchFamily="2" charset="0"/>
              </a:defRPr>
            </a:lvl1pPr>
          </a:lstStyle>
          <a:p>
            <a:r>
              <a:rPr lang="en-US"/>
              <a:t>Click to edit Master title style</a:t>
            </a:r>
            <a:endParaRPr lang="en-GB"/>
          </a:p>
        </p:txBody>
      </p:sp>
      <p:grpSp>
        <p:nvGrpSpPr>
          <p:cNvPr id="14" name="Group 13" descr="UCL banner">
            <a:extLst>
              <a:ext uri="{FF2B5EF4-FFF2-40B4-BE49-F238E27FC236}">
                <a16:creationId xmlns:a16="http://schemas.microsoft.com/office/drawing/2014/main" id="{05C9B3FB-1C0B-9847-B089-159CF4E091D9}"/>
              </a:ext>
            </a:extLst>
          </p:cNvPr>
          <p:cNvGrpSpPr/>
          <p:nvPr userDrawn="1"/>
        </p:nvGrpSpPr>
        <p:grpSpPr>
          <a:xfrm>
            <a:off x="0" y="-2117"/>
            <a:ext cx="12192000" cy="988484"/>
            <a:chOff x="0" y="-1588"/>
            <a:chExt cx="9144000" cy="741363"/>
          </a:xfrm>
          <a:solidFill>
            <a:srgbClr val="5F5385"/>
          </a:solidFill>
        </p:grpSpPr>
        <p:sp>
          <p:nvSpPr>
            <p:cNvPr id="15" name="Freeform 5">
              <a:extLst>
                <a:ext uri="{FF2B5EF4-FFF2-40B4-BE49-F238E27FC236}">
                  <a16:creationId xmlns:a16="http://schemas.microsoft.com/office/drawing/2014/main" id="{219E0981-DD87-9D40-B26D-FA50043CA458}"/>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2400"/>
            </a:p>
          </p:txBody>
        </p:sp>
        <p:pic>
          <p:nvPicPr>
            <p:cNvPr id="16" name="Picture 15">
              <a:extLst>
                <a:ext uri="{FF2B5EF4-FFF2-40B4-BE49-F238E27FC236}">
                  <a16:creationId xmlns:a16="http://schemas.microsoft.com/office/drawing/2014/main" id="{8E10E11B-1F2E-5E4E-93CC-D737FEB6523D}"/>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pic>
        <p:nvPicPr>
          <p:cNvPr id="17" name="GDI Hub logo_Purple_CMYK_A3.jpg" descr="GDI Hub logo">
            <a:extLst>
              <a:ext uri="{FF2B5EF4-FFF2-40B4-BE49-F238E27FC236}">
                <a16:creationId xmlns:a16="http://schemas.microsoft.com/office/drawing/2014/main" id="{39488004-EBE9-D14A-8BE1-8245CD81F67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74" r="-1240"/>
          <a:stretch/>
        </p:blipFill>
        <p:spPr>
          <a:xfrm>
            <a:off x="10573123" y="5869517"/>
            <a:ext cx="1618877" cy="988484"/>
          </a:xfrm>
          <a:prstGeom prst="rect">
            <a:avLst/>
          </a:prstGeom>
          <a:ln>
            <a:noFill/>
          </a:ln>
        </p:spPr>
      </p:pic>
    </p:spTree>
    <p:extLst>
      <p:ext uri="{BB962C8B-B14F-4D97-AF65-F5344CB8AC3E}">
        <p14:creationId xmlns:p14="http://schemas.microsoft.com/office/powerpoint/2010/main" val="331694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Large bann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5FF2774-01A0-0844-AE20-2729D165BE23}"/>
              </a:ext>
            </a:extLst>
          </p:cNvPr>
          <p:cNvGrpSpPr/>
          <p:nvPr userDrawn="1"/>
        </p:nvGrpSpPr>
        <p:grpSpPr>
          <a:xfrm>
            <a:off x="0" y="1"/>
            <a:ext cx="12192000" cy="988484"/>
            <a:chOff x="0" y="-1588"/>
            <a:chExt cx="9144000" cy="741363"/>
          </a:xfrm>
          <a:solidFill>
            <a:srgbClr val="5F5385"/>
          </a:solidFill>
        </p:grpSpPr>
        <p:sp>
          <p:nvSpPr>
            <p:cNvPr id="8" name="Freeform 5">
              <a:extLst>
                <a:ext uri="{FF2B5EF4-FFF2-40B4-BE49-F238E27FC236}">
                  <a16:creationId xmlns:a16="http://schemas.microsoft.com/office/drawing/2014/main" id="{40C2B966-621F-7D4D-BA55-E9F94AB869FD}"/>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2400"/>
            </a:p>
          </p:txBody>
        </p:sp>
        <p:pic>
          <p:nvPicPr>
            <p:cNvPr id="9" name="Picture 8">
              <a:extLst>
                <a:ext uri="{FF2B5EF4-FFF2-40B4-BE49-F238E27FC236}">
                  <a16:creationId xmlns:a16="http://schemas.microsoft.com/office/drawing/2014/main" id="{315DA311-ED77-A742-8E52-4EE14057C18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sp>
        <p:nvSpPr>
          <p:cNvPr id="20" name="Text Placeholder 6"/>
          <p:cNvSpPr>
            <a:spLocks noGrp="1"/>
          </p:cNvSpPr>
          <p:nvPr>
            <p:ph type="body" sz="quarter" idx="12" hasCustomPrompt="1"/>
          </p:nvPr>
        </p:nvSpPr>
        <p:spPr>
          <a:xfrm>
            <a:off x="288000" y="0"/>
            <a:ext cx="7318611" cy="1016000"/>
          </a:xfrm>
        </p:spPr>
        <p:txBody>
          <a:bodyPr lIns="0" tIns="0" rIns="0" bIns="0" anchor="ctr">
            <a:noAutofit/>
          </a:bodyPr>
          <a:lstStyle>
            <a:lvl1pPr marL="0" indent="0">
              <a:lnSpc>
                <a:spcPct val="80000"/>
              </a:lnSpc>
              <a:buNone/>
              <a:defRPr sz="1467" baseline="0">
                <a:solidFill>
                  <a:schemeClr val="bg1"/>
                </a:solidFill>
              </a:defRPr>
            </a:lvl1pPr>
            <a:lvl2pPr marL="0" indent="0">
              <a:lnSpc>
                <a:spcPct val="80000"/>
              </a:lnSpc>
              <a:buNone/>
              <a:defRPr sz="1467" baseline="0">
                <a:solidFill>
                  <a:schemeClr val="bg1"/>
                </a:solidFill>
              </a:defRPr>
            </a:lvl2pPr>
            <a:lvl3pPr marL="0" indent="0">
              <a:buNone/>
              <a:defRPr sz="1467">
                <a:solidFill>
                  <a:schemeClr val="tx1"/>
                </a:solidFill>
              </a:defRPr>
            </a:lvl3pPr>
            <a:lvl4pPr marL="0" indent="0">
              <a:buNone/>
              <a:defRPr sz="1467">
                <a:solidFill>
                  <a:schemeClr val="tx1"/>
                </a:solidFill>
              </a:defRPr>
            </a:lvl4pPr>
            <a:lvl5pPr marL="0" indent="0">
              <a:buNone/>
              <a:defRPr sz="1467">
                <a:solidFill>
                  <a:schemeClr val="tx1"/>
                </a:solidFill>
              </a:defRPr>
            </a:lvl5pPr>
          </a:lstStyle>
          <a:p>
            <a:pPr lvl="0"/>
            <a:r>
              <a:rPr lang="en-US"/>
              <a:t>GLOBAL DISABILITY INNOVATION HUB</a:t>
            </a:r>
          </a:p>
          <a:p>
            <a:pPr lvl="1"/>
            <a:r>
              <a:rPr lang="en-US"/>
              <a:t>MSc Disability, Design &amp; Innovation</a:t>
            </a:r>
          </a:p>
        </p:txBody>
      </p:sp>
      <p:sp>
        <p:nvSpPr>
          <p:cNvPr id="4" name="Title 3">
            <a:extLst>
              <a:ext uri="{FF2B5EF4-FFF2-40B4-BE49-F238E27FC236}">
                <a16:creationId xmlns:a16="http://schemas.microsoft.com/office/drawing/2014/main" id="{6BE85A5E-E615-B94B-B045-5AE0BE91630B}"/>
              </a:ext>
            </a:extLst>
          </p:cNvPr>
          <p:cNvSpPr>
            <a:spLocks noGrp="1"/>
          </p:cNvSpPr>
          <p:nvPr>
            <p:ph type="title"/>
          </p:nvPr>
        </p:nvSpPr>
        <p:spPr>
          <a:xfrm>
            <a:off x="288000" y="1131308"/>
            <a:ext cx="9594389" cy="678587"/>
          </a:xfrm>
          <a:prstGeom prst="rect">
            <a:avLst/>
          </a:prstGeom>
        </p:spPr>
        <p:txBody>
          <a:bodyPr>
            <a:noAutofit/>
          </a:bodyPr>
          <a:lstStyle>
            <a:lvl1pPr>
              <a:defRPr sz="5400">
                <a:solidFill>
                  <a:srgbClr val="5F5385"/>
                </a:solidFill>
                <a:latin typeface="Helvetica" pitchFamily="2" charset="0"/>
              </a:defRPr>
            </a:lvl1pPr>
          </a:lstStyle>
          <a:p>
            <a:r>
              <a:rPr lang="en-US"/>
              <a:t>Click to edit Master title style</a:t>
            </a:r>
            <a:endParaRPr lang="en-GB"/>
          </a:p>
        </p:txBody>
      </p:sp>
      <p:sp>
        <p:nvSpPr>
          <p:cNvPr id="6" name="Content Placeholder 5">
            <a:extLst>
              <a:ext uri="{FF2B5EF4-FFF2-40B4-BE49-F238E27FC236}">
                <a16:creationId xmlns:a16="http://schemas.microsoft.com/office/drawing/2014/main" id="{A3BBAF3A-E89D-D54C-87DD-751793A0C377}"/>
              </a:ext>
            </a:extLst>
          </p:cNvPr>
          <p:cNvSpPr>
            <a:spLocks noGrp="1"/>
          </p:cNvSpPr>
          <p:nvPr>
            <p:ph sz="quarter" idx="13"/>
          </p:nvPr>
        </p:nvSpPr>
        <p:spPr>
          <a:xfrm>
            <a:off x="287867" y="2103968"/>
            <a:ext cx="9594851" cy="4627033"/>
          </a:xfrm>
        </p:spPr>
        <p:txBody>
          <a:bodyPr/>
          <a:lstStyle>
            <a:lvl1pPr marL="298443" indent="-289977">
              <a:lnSpc>
                <a:spcPct val="100000"/>
              </a:lnSpc>
              <a:buClr>
                <a:srgbClr val="5F5385"/>
              </a:buClr>
              <a:buFont typeface="Wingdings" pitchFamily="2" charset="2"/>
              <a:buChar char="§"/>
              <a:tabLst/>
              <a:defRPr b="0">
                <a:latin typeface="Helvetica" pitchFamily="2" charset="0"/>
              </a:defRPr>
            </a:lvl1pPr>
            <a:lvl2pPr marL="717533" indent="-359824">
              <a:lnSpc>
                <a:spcPct val="100000"/>
              </a:lnSpc>
              <a:buClr>
                <a:srgbClr val="5F5385"/>
              </a:buClr>
              <a:buFont typeface="Wingdings" pitchFamily="2" charset="2"/>
              <a:buChar char="§"/>
              <a:tabLst/>
              <a:defRPr b="0">
                <a:latin typeface="Helvetica" pitchFamily="2" charset="0"/>
              </a:defRPr>
            </a:lvl2pPr>
            <a:lvl3pPr marL="1007508" indent="-230712">
              <a:lnSpc>
                <a:spcPct val="100000"/>
              </a:lnSpc>
              <a:buClr>
                <a:srgbClr val="5F5385"/>
              </a:buClr>
              <a:buFont typeface="Wingdings" pitchFamily="2" charset="2"/>
              <a:buChar char="§"/>
              <a:tabLst/>
              <a:defRPr b="0">
                <a:latin typeface="Helvetica" pitchFamily="2" charset="0"/>
              </a:defRPr>
            </a:lvl3pPr>
            <a:lvl4pPr marL="298443" indent="-289977">
              <a:lnSpc>
                <a:spcPct val="100000"/>
              </a:lnSpc>
              <a:buClr>
                <a:srgbClr val="5F5385"/>
              </a:buClr>
              <a:buFont typeface="Wingdings" pitchFamily="2" charset="2"/>
              <a:buChar char="§"/>
              <a:tabLst/>
              <a:defRPr b="0">
                <a:latin typeface="Helvetica" pitchFamily="2" charset="0"/>
              </a:defRPr>
            </a:lvl4pPr>
            <a:lvl5pPr marL="298443" indent="-289977">
              <a:lnSpc>
                <a:spcPct val="100000"/>
              </a:lnSpc>
              <a:buClr>
                <a:srgbClr val="5F5385"/>
              </a:buClr>
              <a:buFont typeface="Wingdings" pitchFamily="2" charset="2"/>
              <a:buChar char="§"/>
              <a:tabLst/>
              <a:defRPr b="0">
                <a:latin typeface="Helvetica"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32346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7DAA3C-4786-9148-835F-6B10BB4A7746}"/>
              </a:ext>
            </a:extLst>
          </p:cNvPr>
          <p:cNvSpPr/>
          <p:nvPr userDrawn="1"/>
        </p:nvSpPr>
        <p:spPr>
          <a:xfrm>
            <a:off x="1" y="6437445"/>
            <a:ext cx="10252075" cy="4205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604C6BD7-E803-A644-88D7-4C38057F184A}"/>
              </a:ext>
            </a:extLst>
          </p:cNvPr>
          <p:cNvPicPr>
            <a:picLocks noChangeAspect="1"/>
          </p:cNvPicPr>
          <p:nvPr userDrawn="1"/>
        </p:nvPicPr>
        <p:blipFill>
          <a:blip r:embed="rId2"/>
          <a:stretch>
            <a:fillRect/>
          </a:stretch>
        </p:blipFill>
        <p:spPr>
          <a:xfrm>
            <a:off x="10318635" y="6467205"/>
            <a:ext cx="1841500" cy="330200"/>
          </a:xfrm>
          <a:prstGeom prst="rect">
            <a:avLst/>
          </a:prstGeom>
        </p:spPr>
      </p:pic>
    </p:spTree>
    <p:extLst>
      <p:ext uri="{BB962C8B-B14F-4D97-AF65-F5344CB8AC3E}">
        <p14:creationId xmlns:p14="http://schemas.microsoft.com/office/powerpoint/2010/main" val="121357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5DF6-E5DF-1949-A88D-E82F0737F7EB}"/>
              </a:ext>
            </a:extLst>
          </p:cNvPr>
          <p:cNvSpPr>
            <a:spLocks noGrp="1"/>
          </p:cNvSpPr>
          <p:nvPr>
            <p:ph type="title"/>
          </p:nvPr>
        </p:nvSpPr>
        <p:spPr>
          <a:xfrm>
            <a:off x="1308015" y="1140086"/>
            <a:ext cx="10515600" cy="800900"/>
          </a:xfrm>
        </p:spPr>
        <p:txBody>
          <a:bodyPr>
            <a:noAutofit/>
          </a:bodyPr>
          <a:lstStyle>
            <a:lvl1pPr>
              <a:defRPr sz="4000" b="0">
                <a:solidFill>
                  <a:srgbClr val="5F5385"/>
                </a:solidFill>
                <a:latin typeface="Helvetica"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39DF2F-BAD1-8B40-8644-D1C18186C1F7}"/>
              </a:ext>
            </a:extLst>
          </p:cNvPr>
          <p:cNvSpPr>
            <a:spLocks noGrp="1"/>
          </p:cNvSpPr>
          <p:nvPr>
            <p:ph idx="1"/>
          </p:nvPr>
        </p:nvSpPr>
        <p:spPr>
          <a:xfrm>
            <a:off x="1777834" y="2224619"/>
            <a:ext cx="9575969" cy="434974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descr="UCL banner">
            <a:extLst>
              <a:ext uri="{FF2B5EF4-FFF2-40B4-BE49-F238E27FC236}">
                <a16:creationId xmlns:a16="http://schemas.microsoft.com/office/drawing/2014/main" id="{CBD860D5-DB0B-434C-8964-9C08090A4B57}"/>
              </a:ext>
            </a:extLst>
          </p:cNvPr>
          <p:cNvGrpSpPr/>
          <p:nvPr userDrawn="1"/>
        </p:nvGrpSpPr>
        <p:grpSpPr>
          <a:xfrm>
            <a:off x="0" y="-2117"/>
            <a:ext cx="12192000" cy="988484"/>
            <a:chOff x="0" y="-1588"/>
            <a:chExt cx="9144000" cy="741363"/>
          </a:xfrm>
          <a:solidFill>
            <a:srgbClr val="5F5385"/>
          </a:solidFill>
        </p:grpSpPr>
        <p:sp>
          <p:nvSpPr>
            <p:cNvPr id="8" name="Freeform 5">
              <a:extLst>
                <a:ext uri="{FF2B5EF4-FFF2-40B4-BE49-F238E27FC236}">
                  <a16:creationId xmlns:a16="http://schemas.microsoft.com/office/drawing/2014/main" id="{19FFF3B3-4F6B-8945-B8EB-8BC60EFB2D3E}"/>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1800"/>
            </a:p>
          </p:txBody>
        </p:sp>
        <p:pic>
          <p:nvPicPr>
            <p:cNvPr id="9" name="Picture 8">
              <a:extLst>
                <a:ext uri="{FF2B5EF4-FFF2-40B4-BE49-F238E27FC236}">
                  <a16:creationId xmlns:a16="http://schemas.microsoft.com/office/drawing/2014/main" id="{E9188A68-6341-1944-B9B1-C6B7CE0D8F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pic>
        <p:nvPicPr>
          <p:cNvPr id="10" name="GDI Hub logo_Purple_CMYK_A3.jpg" descr="GDI Hub logo">
            <a:extLst>
              <a:ext uri="{FF2B5EF4-FFF2-40B4-BE49-F238E27FC236}">
                <a16:creationId xmlns:a16="http://schemas.microsoft.com/office/drawing/2014/main" id="{CA8E3E6F-2FE2-C640-B39F-77A5ADA9839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74" r="-1240"/>
          <a:stretch/>
        </p:blipFill>
        <p:spPr>
          <a:xfrm>
            <a:off x="10573124" y="5869518"/>
            <a:ext cx="1618877" cy="988484"/>
          </a:xfrm>
          <a:prstGeom prst="rect">
            <a:avLst/>
          </a:prstGeom>
          <a:ln>
            <a:noFill/>
          </a:ln>
        </p:spPr>
      </p:pic>
    </p:spTree>
    <p:extLst>
      <p:ext uri="{BB962C8B-B14F-4D97-AF65-F5344CB8AC3E}">
        <p14:creationId xmlns:p14="http://schemas.microsoft.com/office/powerpoint/2010/main" val="1524416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02EF94-5580-1947-9F13-879A1456468B}"/>
              </a:ext>
            </a:extLst>
          </p:cNvPr>
          <p:cNvPicPr>
            <a:picLocks noChangeAspect="1"/>
          </p:cNvPicPr>
          <p:nvPr userDrawn="1"/>
        </p:nvPicPr>
        <p:blipFill>
          <a:blip r:embed="rId2"/>
          <a:stretch>
            <a:fillRect/>
          </a:stretch>
        </p:blipFill>
        <p:spPr>
          <a:xfrm>
            <a:off x="8214726" y="3427044"/>
            <a:ext cx="3979229" cy="3372871"/>
          </a:xfrm>
          <a:prstGeom prst="rect">
            <a:avLst/>
          </a:prstGeom>
        </p:spPr>
      </p:pic>
      <p:sp>
        <p:nvSpPr>
          <p:cNvPr id="9" name="Rectangle 8">
            <a:extLst>
              <a:ext uri="{FF2B5EF4-FFF2-40B4-BE49-F238E27FC236}">
                <a16:creationId xmlns:a16="http://schemas.microsoft.com/office/drawing/2014/main" id="{C0A8B029-09F9-6049-9272-6BAC7230312F}"/>
              </a:ext>
            </a:extLst>
          </p:cNvPr>
          <p:cNvSpPr/>
          <p:nvPr userDrawn="1"/>
        </p:nvSpPr>
        <p:spPr>
          <a:xfrm>
            <a:off x="0" y="15109"/>
            <a:ext cx="9005455" cy="505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70F62A-1526-AD42-A213-D7604621EF62}"/>
              </a:ext>
            </a:extLst>
          </p:cNvPr>
          <p:cNvGrpSpPr/>
          <p:nvPr userDrawn="1"/>
        </p:nvGrpSpPr>
        <p:grpSpPr>
          <a:xfrm>
            <a:off x="9572580" y="33887"/>
            <a:ext cx="2581205" cy="3208077"/>
            <a:chOff x="9753601" y="33887"/>
            <a:chExt cx="2455604" cy="3051973"/>
          </a:xfrm>
        </p:grpSpPr>
        <p:pic>
          <p:nvPicPr>
            <p:cNvPr id="10" name="Picture 9">
              <a:extLst>
                <a:ext uri="{FF2B5EF4-FFF2-40B4-BE49-F238E27FC236}">
                  <a16:creationId xmlns:a16="http://schemas.microsoft.com/office/drawing/2014/main" id="{56C848BD-64BB-1D46-90EE-06493101EA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3601" y="33887"/>
              <a:ext cx="2455604" cy="2153102"/>
            </a:xfrm>
            <a:prstGeom prst="rect">
              <a:avLst/>
            </a:prstGeom>
          </p:spPr>
        </p:pic>
        <p:pic>
          <p:nvPicPr>
            <p:cNvPr id="11" name="Picture 10">
              <a:extLst>
                <a:ext uri="{FF2B5EF4-FFF2-40B4-BE49-F238E27FC236}">
                  <a16:creationId xmlns:a16="http://schemas.microsoft.com/office/drawing/2014/main" id="{B393AFD4-1E66-2542-8243-C5C1F8C3D6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92848" y="2314316"/>
              <a:ext cx="1254416" cy="771544"/>
            </a:xfrm>
            <a:prstGeom prst="rect">
              <a:avLst/>
            </a:prstGeom>
          </p:spPr>
        </p:pic>
        <p:pic>
          <p:nvPicPr>
            <p:cNvPr id="14" name="Picture 13">
              <a:extLst>
                <a:ext uri="{FF2B5EF4-FFF2-40B4-BE49-F238E27FC236}">
                  <a16:creationId xmlns:a16="http://schemas.microsoft.com/office/drawing/2014/main" id="{34145336-3714-DD4E-8A6B-ABB20BB5F5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13327" y="2352094"/>
              <a:ext cx="656048" cy="695989"/>
            </a:xfrm>
            <a:prstGeom prst="rect">
              <a:avLst/>
            </a:prstGeom>
          </p:spPr>
        </p:pic>
      </p:grpSp>
      <p:sp>
        <p:nvSpPr>
          <p:cNvPr id="2" name="Title 1">
            <a:extLst>
              <a:ext uri="{FF2B5EF4-FFF2-40B4-BE49-F238E27FC236}">
                <a16:creationId xmlns:a16="http://schemas.microsoft.com/office/drawing/2014/main" id="{0D2E6A73-C0A7-C844-8343-90F7E109EF8C}"/>
              </a:ext>
            </a:extLst>
          </p:cNvPr>
          <p:cNvSpPr>
            <a:spLocks noGrp="1"/>
          </p:cNvSpPr>
          <p:nvPr userDrawn="1">
            <p:ph type="ctrTitle" hasCustomPrompt="1"/>
          </p:nvPr>
        </p:nvSpPr>
        <p:spPr>
          <a:xfrm>
            <a:off x="360001" y="360000"/>
            <a:ext cx="8287200" cy="1666610"/>
          </a:xfrm>
        </p:spPr>
        <p:txBody>
          <a:bodyPr wrap="square" lIns="0" tIns="0" rIns="0" bIns="0" anchor="t" anchorCtr="0">
            <a:spAutoFit/>
          </a:bodyPr>
          <a:lstStyle>
            <a:lvl1pPr algn="l">
              <a:defRPr sz="6000" b="1" i="0" baseline="0"/>
            </a:lvl1pPr>
          </a:lstStyle>
          <a:p>
            <a:r>
              <a:rPr lang="en-US"/>
              <a:t>Add your title in as few words as possible</a:t>
            </a:r>
          </a:p>
        </p:txBody>
      </p:sp>
      <p:sp>
        <p:nvSpPr>
          <p:cNvPr id="3" name="Subtitle 2">
            <a:extLst>
              <a:ext uri="{FF2B5EF4-FFF2-40B4-BE49-F238E27FC236}">
                <a16:creationId xmlns:a16="http://schemas.microsoft.com/office/drawing/2014/main" id="{043E3FB1-A321-AF46-846E-599F99B2FF83}"/>
              </a:ext>
            </a:extLst>
          </p:cNvPr>
          <p:cNvSpPr>
            <a:spLocks noGrp="1"/>
          </p:cNvSpPr>
          <p:nvPr userDrawn="1">
            <p:ph type="subTitle" idx="1" hasCustomPrompt="1"/>
          </p:nvPr>
        </p:nvSpPr>
        <p:spPr>
          <a:xfrm>
            <a:off x="360000" y="2196427"/>
            <a:ext cx="5585460" cy="1445136"/>
          </a:xfrm>
        </p:spPr>
        <p:txBody>
          <a:bodyPr lIns="0" tIns="0" rIns="0" bIns="0">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a subheading/description here if needed, but remember the audience should be listening to you – not reading an essay so keep it short. </a:t>
            </a:r>
            <a:br>
              <a:rPr lang="en-US"/>
            </a:br>
            <a:r>
              <a:rPr lang="en-US"/>
              <a:t>Any text here should never run into the presenter details below.</a:t>
            </a:r>
          </a:p>
        </p:txBody>
      </p:sp>
      <p:sp>
        <p:nvSpPr>
          <p:cNvPr id="26" name="Text Placeholder 25">
            <a:extLst>
              <a:ext uri="{FF2B5EF4-FFF2-40B4-BE49-F238E27FC236}">
                <a16:creationId xmlns:a16="http://schemas.microsoft.com/office/drawing/2014/main" id="{04299D00-A74E-0E4E-8E19-6D6BF08FBEB0}"/>
              </a:ext>
            </a:extLst>
          </p:cNvPr>
          <p:cNvSpPr>
            <a:spLocks noGrp="1"/>
          </p:cNvSpPr>
          <p:nvPr>
            <p:ph type="body" sz="quarter" idx="16" hasCustomPrompt="1"/>
          </p:nvPr>
        </p:nvSpPr>
        <p:spPr>
          <a:xfrm>
            <a:off x="360000" y="4369004"/>
            <a:ext cx="4267200" cy="245621"/>
          </a:xfrm>
        </p:spPr>
        <p:txBody>
          <a:bodyPr lIns="0" tIns="0" rIns="0" bIns="0">
            <a:normAutofit/>
          </a:bodyPr>
          <a:lstStyle>
            <a:lvl1pPr marL="0" indent="0">
              <a:buNone/>
              <a:defRPr sz="1600" b="1"/>
            </a:lvl1pPr>
          </a:lstStyle>
          <a:p>
            <a:pPr lvl="0"/>
            <a:r>
              <a:rPr lang="en-US"/>
              <a:t>Add name of presenter</a:t>
            </a:r>
          </a:p>
        </p:txBody>
      </p:sp>
      <p:sp>
        <p:nvSpPr>
          <p:cNvPr id="27" name="Text Placeholder 25">
            <a:extLst>
              <a:ext uri="{FF2B5EF4-FFF2-40B4-BE49-F238E27FC236}">
                <a16:creationId xmlns:a16="http://schemas.microsoft.com/office/drawing/2014/main" id="{DAE2FCD1-3FB9-BD4D-B7F1-71652DD4124D}"/>
              </a:ext>
            </a:extLst>
          </p:cNvPr>
          <p:cNvSpPr>
            <a:spLocks noGrp="1"/>
          </p:cNvSpPr>
          <p:nvPr>
            <p:ph type="body" sz="quarter" idx="17" hasCustomPrompt="1"/>
          </p:nvPr>
        </p:nvSpPr>
        <p:spPr>
          <a:xfrm>
            <a:off x="360000" y="4722769"/>
            <a:ext cx="4267200" cy="245621"/>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event name/venue and or date DD/MM/</a:t>
            </a:r>
            <a:r>
              <a:rPr lang="en-US" err="1"/>
              <a:t>YY</a:t>
            </a:r>
            <a:endParaRPr lang="en-US"/>
          </a:p>
        </p:txBody>
      </p:sp>
    </p:spTree>
    <p:extLst>
      <p:ext uri="{BB962C8B-B14F-4D97-AF65-F5344CB8AC3E}">
        <p14:creationId xmlns:p14="http://schemas.microsoft.com/office/powerpoint/2010/main" val="4193164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5553-B273-2B47-8191-D4F71D303F0C}"/>
              </a:ext>
            </a:extLst>
          </p:cNvPr>
          <p:cNvSpPr>
            <a:spLocks noGrp="1"/>
          </p:cNvSpPr>
          <p:nvPr>
            <p:ph type="title" hasCustomPrompt="1"/>
          </p:nvPr>
        </p:nvSpPr>
        <p:spPr>
          <a:xfrm>
            <a:off x="360000" y="365125"/>
            <a:ext cx="10955700" cy="604693"/>
          </a:xfrm>
        </p:spPr>
        <p:txBody>
          <a:bodyPr lIns="0" tIns="0" rIns="0" bIns="0" anchor="t" anchorCtr="0">
            <a:noAutofit/>
          </a:bodyPr>
          <a:lstStyle>
            <a:lvl1pPr>
              <a:defRPr sz="3200" baseline="0"/>
            </a:lvl1pPr>
          </a:lstStyle>
          <a:p>
            <a:r>
              <a:rPr lang="en-US"/>
              <a:t>Add your heading. Ideally on one line. Two lines max.</a:t>
            </a:r>
          </a:p>
        </p:txBody>
      </p:sp>
      <p:sp>
        <p:nvSpPr>
          <p:cNvPr id="3" name="Content Placeholder 2">
            <a:extLst>
              <a:ext uri="{FF2B5EF4-FFF2-40B4-BE49-F238E27FC236}">
                <a16:creationId xmlns:a16="http://schemas.microsoft.com/office/drawing/2014/main" id="{6C51FE8C-650F-FF46-961F-EE57AB27E472}"/>
              </a:ext>
            </a:extLst>
          </p:cNvPr>
          <p:cNvSpPr>
            <a:spLocks noGrp="1"/>
          </p:cNvSpPr>
          <p:nvPr>
            <p:ph idx="1" hasCustomPrompt="1"/>
          </p:nvPr>
        </p:nvSpPr>
        <p:spPr>
          <a:xfrm>
            <a:off x="360000" y="1537199"/>
            <a:ext cx="9869850" cy="4628073"/>
          </a:xfrm>
        </p:spPr>
        <p:txBody>
          <a:bodyPr lIns="0" tIns="0" rIns="0" bIns="0">
            <a:noAutofit/>
          </a:bodyPr>
          <a:lstStyle>
            <a:lvl1pPr marL="0" indent="0">
              <a:buNone/>
              <a:defRPr/>
            </a:lvl1pPr>
          </a:lstStyle>
          <a:p>
            <a:pPr lvl="0"/>
            <a:r>
              <a:rPr lang="en-US"/>
              <a:t>Use this slide for text content only.</a:t>
            </a:r>
          </a:p>
          <a:p>
            <a:pPr lvl="0"/>
            <a:r>
              <a:rPr lang="en-US"/>
              <a:t>Keep the content as light as possible. </a:t>
            </a:r>
          </a:p>
          <a:p>
            <a:pPr lvl="0"/>
            <a:r>
              <a:rPr lang="en-US"/>
              <a:t>Sentences should be no longer than 14 words long.</a:t>
            </a:r>
          </a:p>
          <a:p>
            <a:pPr lvl="0"/>
            <a:r>
              <a:rPr lang="en-US"/>
              <a:t>Content should support what you’re saying and not be a transcript.</a:t>
            </a:r>
          </a:p>
          <a:p>
            <a:pPr lvl="0"/>
            <a:r>
              <a:rPr lang="en-US"/>
              <a:t>If you have lots of content, space it out over a number of slides.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37A9D63-D0BC-2F4D-9B97-70DA5E7C9E35}"/>
              </a:ext>
            </a:extLst>
          </p:cNvPr>
          <p:cNvSpPr/>
          <p:nvPr userDrawn="1"/>
        </p:nvSpPr>
        <p:spPr>
          <a:xfrm>
            <a:off x="0" y="6437446"/>
            <a:ext cx="10252075" cy="4205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03D851-7767-9345-B99A-5C76119F2D85}"/>
              </a:ext>
            </a:extLst>
          </p:cNvPr>
          <p:cNvPicPr>
            <a:picLocks noChangeAspect="1"/>
          </p:cNvPicPr>
          <p:nvPr userDrawn="1"/>
        </p:nvPicPr>
        <p:blipFill>
          <a:blip r:embed="rId2"/>
          <a:stretch>
            <a:fillRect/>
          </a:stretch>
        </p:blipFill>
        <p:spPr>
          <a:xfrm>
            <a:off x="10318635" y="6467205"/>
            <a:ext cx="1841500" cy="330200"/>
          </a:xfrm>
          <a:prstGeom prst="rect">
            <a:avLst/>
          </a:prstGeom>
        </p:spPr>
      </p:pic>
    </p:spTree>
    <p:extLst>
      <p:ext uri="{BB962C8B-B14F-4D97-AF65-F5344CB8AC3E}">
        <p14:creationId xmlns:p14="http://schemas.microsoft.com/office/powerpoint/2010/main" val="2643107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1FB4EB3-002F-6B4C-B6EA-14BD74B44678}"/>
              </a:ext>
            </a:extLst>
          </p:cNvPr>
          <p:cNvSpPr>
            <a:spLocks noGrp="1"/>
          </p:cNvSpPr>
          <p:nvPr>
            <p:ph type="pic" idx="1"/>
          </p:nvPr>
        </p:nvSpPr>
        <p:spPr>
          <a:xfrm>
            <a:off x="6096000" y="1"/>
            <a:ext cx="6095999" cy="642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Content Placeholder 2">
            <a:extLst>
              <a:ext uri="{FF2B5EF4-FFF2-40B4-BE49-F238E27FC236}">
                <a16:creationId xmlns:a16="http://schemas.microsoft.com/office/drawing/2014/main" id="{031C6007-F79A-7846-8D4C-0DC92339B2B2}"/>
              </a:ext>
            </a:extLst>
          </p:cNvPr>
          <p:cNvSpPr>
            <a:spLocks noGrp="1"/>
          </p:cNvSpPr>
          <p:nvPr>
            <p:ph idx="10" hasCustomPrompt="1"/>
          </p:nvPr>
        </p:nvSpPr>
        <p:spPr>
          <a:xfrm>
            <a:off x="359999" y="1537855"/>
            <a:ext cx="5514327" cy="4639108"/>
          </a:xfrm>
        </p:spPr>
        <p:txBody>
          <a:bodyPr lIns="0" tIns="0" rIns="0" bIns="0">
            <a:noAutofit/>
          </a:bodyPr>
          <a:lstStyle>
            <a:lvl1pPr marL="0" indent="0">
              <a:buNone/>
              <a:defRPr/>
            </a:lvl1pPr>
          </a:lstStyle>
          <a:p>
            <a:pPr lvl="0"/>
            <a:r>
              <a:rPr lang="en-US"/>
              <a:t>Use this slide for content supported by a single image.</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C65A270-C3F3-B14F-84EA-B553AA4B5085}"/>
              </a:ext>
            </a:extLst>
          </p:cNvPr>
          <p:cNvSpPr/>
          <p:nvPr userDrawn="1"/>
        </p:nvSpPr>
        <p:spPr>
          <a:xfrm>
            <a:off x="0" y="6437446"/>
            <a:ext cx="10252075" cy="4205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692B9E-DA8B-CA4B-87EF-5C65CC0195BF}"/>
              </a:ext>
            </a:extLst>
          </p:cNvPr>
          <p:cNvSpPr>
            <a:spLocks noGrp="1"/>
          </p:cNvSpPr>
          <p:nvPr>
            <p:ph type="title" hasCustomPrompt="1"/>
          </p:nvPr>
        </p:nvSpPr>
        <p:spPr>
          <a:xfrm>
            <a:off x="360000" y="365125"/>
            <a:ext cx="5514326" cy="1049338"/>
          </a:xfrm>
        </p:spPr>
        <p:txBody>
          <a:bodyPr lIns="0" tIns="0" rIns="0" bIns="0" anchor="t" anchorCtr="0">
            <a:noAutofit/>
          </a:bodyPr>
          <a:lstStyle>
            <a:lvl1pPr>
              <a:defRPr sz="3200" baseline="0"/>
            </a:lvl1pPr>
          </a:lstStyle>
          <a:p>
            <a:r>
              <a:rPr lang="en-US"/>
              <a:t>Add your heading. Ideally on one line. Two lines max.</a:t>
            </a:r>
          </a:p>
        </p:txBody>
      </p:sp>
      <p:pic>
        <p:nvPicPr>
          <p:cNvPr id="9" name="Picture 8">
            <a:extLst>
              <a:ext uri="{FF2B5EF4-FFF2-40B4-BE49-F238E27FC236}">
                <a16:creationId xmlns:a16="http://schemas.microsoft.com/office/drawing/2014/main" id="{D8E626B0-39CA-EE4D-8EF9-243F170CADE1}"/>
              </a:ext>
            </a:extLst>
          </p:cNvPr>
          <p:cNvPicPr>
            <a:picLocks noChangeAspect="1"/>
          </p:cNvPicPr>
          <p:nvPr userDrawn="1"/>
        </p:nvPicPr>
        <p:blipFill>
          <a:blip r:embed="rId2"/>
          <a:stretch>
            <a:fillRect/>
          </a:stretch>
        </p:blipFill>
        <p:spPr>
          <a:xfrm>
            <a:off x="10318635" y="6467205"/>
            <a:ext cx="1841500" cy="330200"/>
          </a:xfrm>
          <a:prstGeom prst="rect">
            <a:avLst/>
          </a:prstGeom>
        </p:spPr>
      </p:pic>
    </p:spTree>
    <p:extLst>
      <p:ext uri="{BB962C8B-B14F-4D97-AF65-F5344CB8AC3E}">
        <p14:creationId xmlns:p14="http://schemas.microsoft.com/office/powerpoint/2010/main" val="12322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C3BB8-1211-E74C-ACEE-126AAEC4DA53}"/>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41FB4EB3-002F-6B4C-B6EA-14BD74B44678}"/>
              </a:ext>
            </a:extLst>
          </p:cNvPr>
          <p:cNvSpPr>
            <a:spLocks noGrp="1"/>
          </p:cNvSpPr>
          <p:nvPr>
            <p:ph type="pic" idx="1"/>
          </p:nvPr>
        </p:nvSpPr>
        <p:spPr>
          <a:xfrm>
            <a:off x="6096000" y="1"/>
            <a:ext cx="6095999" cy="642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Content Placeholder 2">
            <a:extLst>
              <a:ext uri="{FF2B5EF4-FFF2-40B4-BE49-F238E27FC236}">
                <a16:creationId xmlns:a16="http://schemas.microsoft.com/office/drawing/2014/main" id="{031C6007-F79A-7846-8D4C-0DC92339B2B2}"/>
              </a:ext>
            </a:extLst>
          </p:cNvPr>
          <p:cNvSpPr>
            <a:spLocks noGrp="1"/>
          </p:cNvSpPr>
          <p:nvPr>
            <p:ph idx="10" hasCustomPrompt="1"/>
          </p:nvPr>
        </p:nvSpPr>
        <p:spPr>
          <a:xfrm>
            <a:off x="359999" y="1537855"/>
            <a:ext cx="5514327" cy="4639108"/>
          </a:xfrm>
        </p:spPr>
        <p:txBody>
          <a:bodyPr lIns="0" tIns="0" rIns="0" bIns="0">
            <a:noAutofit/>
          </a:bodyPr>
          <a:lstStyle>
            <a:lvl1pPr marL="0" indent="0">
              <a:buNone/>
              <a:defRPr/>
            </a:lvl1pPr>
          </a:lstStyle>
          <a:p>
            <a:pPr lvl="0"/>
            <a:r>
              <a:rPr lang="en-US"/>
              <a:t>Use this slide for content supported by a single image.</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E10D6AD8-DA2F-8641-88C7-C553CA169B99}"/>
              </a:ext>
            </a:extLst>
          </p:cNvPr>
          <p:cNvSpPr/>
          <p:nvPr userDrawn="1"/>
        </p:nvSpPr>
        <p:spPr>
          <a:xfrm>
            <a:off x="0" y="6437446"/>
            <a:ext cx="10252075" cy="4205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46C0FAE-62D8-8A4F-B2BC-77851D90AA0D}"/>
              </a:ext>
            </a:extLst>
          </p:cNvPr>
          <p:cNvSpPr>
            <a:spLocks noGrp="1"/>
          </p:cNvSpPr>
          <p:nvPr>
            <p:ph type="title" hasCustomPrompt="1"/>
          </p:nvPr>
        </p:nvSpPr>
        <p:spPr>
          <a:xfrm>
            <a:off x="360000" y="365125"/>
            <a:ext cx="5514326" cy="912247"/>
          </a:xfrm>
        </p:spPr>
        <p:txBody>
          <a:bodyPr lIns="0" tIns="0" rIns="0" bIns="0" anchor="t" anchorCtr="0">
            <a:noAutofit/>
          </a:bodyPr>
          <a:lstStyle>
            <a:lvl1pPr>
              <a:defRPr sz="3200" baseline="0"/>
            </a:lvl1pPr>
          </a:lstStyle>
          <a:p>
            <a:r>
              <a:rPr lang="en-US"/>
              <a:t>Add your heading. Ideally on one line. Two lines max.</a:t>
            </a:r>
          </a:p>
        </p:txBody>
      </p:sp>
      <p:pic>
        <p:nvPicPr>
          <p:cNvPr id="9" name="Picture 8">
            <a:extLst>
              <a:ext uri="{FF2B5EF4-FFF2-40B4-BE49-F238E27FC236}">
                <a16:creationId xmlns:a16="http://schemas.microsoft.com/office/drawing/2014/main" id="{F1705F66-9C5E-3D49-B3EA-07BCCD7D292C}"/>
              </a:ext>
            </a:extLst>
          </p:cNvPr>
          <p:cNvPicPr>
            <a:picLocks noChangeAspect="1"/>
          </p:cNvPicPr>
          <p:nvPr userDrawn="1"/>
        </p:nvPicPr>
        <p:blipFill>
          <a:blip r:embed="rId2"/>
          <a:stretch>
            <a:fillRect/>
          </a:stretch>
        </p:blipFill>
        <p:spPr>
          <a:xfrm>
            <a:off x="10318635" y="6467205"/>
            <a:ext cx="1841500" cy="330200"/>
          </a:xfrm>
          <a:prstGeom prst="rect">
            <a:avLst/>
          </a:prstGeom>
        </p:spPr>
      </p:pic>
    </p:spTree>
    <p:extLst>
      <p:ext uri="{BB962C8B-B14F-4D97-AF65-F5344CB8AC3E}">
        <p14:creationId xmlns:p14="http://schemas.microsoft.com/office/powerpoint/2010/main" val="4071877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1FB4EB3-002F-6B4C-B6EA-14BD74B44678}"/>
              </a:ext>
            </a:extLst>
          </p:cNvPr>
          <p:cNvSpPr>
            <a:spLocks noGrp="1"/>
          </p:cNvSpPr>
          <p:nvPr>
            <p:ph type="pic" idx="1"/>
          </p:nvPr>
        </p:nvSpPr>
        <p:spPr>
          <a:xfrm>
            <a:off x="0" y="1"/>
            <a:ext cx="12191999" cy="642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Content Placeholder 2">
            <a:extLst>
              <a:ext uri="{FF2B5EF4-FFF2-40B4-BE49-F238E27FC236}">
                <a16:creationId xmlns:a16="http://schemas.microsoft.com/office/drawing/2014/main" id="{F6217396-682A-CA45-9952-96ACC9DF448A}"/>
              </a:ext>
            </a:extLst>
          </p:cNvPr>
          <p:cNvSpPr>
            <a:spLocks noGrp="1"/>
          </p:cNvSpPr>
          <p:nvPr>
            <p:ph idx="10" hasCustomPrompt="1"/>
          </p:nvPr>
        </p:nvSpPr>
        <p:spPr>
          <a:xfrm>
            <a:off x="359999" y="1537855"/>
            <a:ext cx="5514327" cy="4639108"/>
          </a:xfrm>
        </p:spPr>
        <p:txBody>
          <a:bodyPr lIns="0" tIns="0" rIns="0" bIns="0">
            <a:noAutofit/>
          </a:bodyPr>
          <a:lstStyle>
            <a:lvl1pPr marL="0" indent="0">
              <a:buNone/>
              <a:defRPr/>
            </a:lvl1pPr>
          </a:lstStyle>
          <a:p>
            <a:pPr lvl="0"/>
            <a:r>
              <a:rPr lang="en-US"/>
              <a:t>Use this slide for text over a full bleed image. Ensure the image has enough contrast for legibility.</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57F729C1-DFA9-B74A-8618-899A7208B296}"/>
              </a:ext>
            </a:extLst>
          </p:cNvPr>
          <p:cNvSpPr>
            <a:spLocks noGrp="1"/>
          </p:cNvSpPr>
          <p:nvPr>
            <p:ph type="title" hasCustomPrompt="1"/>
          </p:nvPr>
        </p:nvSpPr>
        <p:spPr>
          <a:xfrm>
            <a:off x="360000" y="365125"/>
            <a:ext cx="10955700" cy="604693"/>
          </a:xfrm>
        </p:spPr>
        <p:txBody>
          <a:bodyPr lIns="0" tIns="0" rIns="0" bIns="0" anchor="t" anchorCtr="0">
            <a:noAutofit/>
          </a:bodyPr>
          <a:lstStyle>
            <a:lvl1pPr>
              <a:defRPr sz="3200" baseline="0"/>
            </a:lvl1pPr>
          </a:lstStyle>
          <a:p>
            <a:r>
              <a:rPr lang="en-US"/>
              <a:t>Add your heading. Ideally on one line. Two lines max.</a:t>
            </a:r>
          </a:p>
        </p:txBody>
      </p:sp>
      <p:sp>
        <p:nvSpPr>
          <p:cNvPr id="10" name="Rectangle 9">
            <a:extLst>
              <a:ext uri="{FF2B5EF4-FFF2-40B4-BE49-F238E27FC236}">
                <a16:creationId xmlns:a16="http://schemas.microsoft.com/office/drawing/2014/main" id="{DB492490-7D83-424D-BFAD-EE5B9FDE1105}"/>
              </a:ext>
            </a:extLst>
          </p:cNvPr>
          <p:cNvSpPr/>
          <p:nvPr userDrawn="1"/>
        </p:nvSpPr>
        <p:spPr>
          <a:xfrm>
            <a:off x="0" y="6437446"/>
            <a:ext cx="10252075" cy="4205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5351457-D12B-C543-B346-36105B94FAB0}"/>
              </a:ext>
            </a:extLst>
          </p:cNvPr>
          <p:cNvPicPr>
            <a:picLocks noChangeAspect="1"/>
          </p:cNvPicPr>
          <p:nvPr userDrawn="1"/>
        </p:nvPicPr>
        <p:blipFill>
          <a:blip r:embed="rId2"/>
          <a:stretch>
            <a:fillRect/>
          </a:stretch>
        </p:blipFill>
        <p:spPr>
          <a:xfrm>
            <a:off x="10318635" y="6467205"/>
            <a:ext cx="1841500" cy="330200"/>
          </a:xfrm>
          <a:prstGeom prst="rect">
            <a:avLst/>
          </a:prstGeom>
        </p:spPr>
      </p:pic>
    </p:spTree>
    <p:extLst>
      <p:ext uri="{BB962C8B-B14F-4D97-AF65-F5344CB8AC3E}">
        <p14:creationId xmlns:p14="http://schemas.microsoft.com/office/powerpoint/2010/main" val="97073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Divider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3435D1-7973-B342-BE64-9434BB4729BC}"/>
              </a:ext>
            </a:extLst>
          </p:cNvPr>
          <p:cNvSpPr/>
          <p:nvPr userDrawn="1"/>
        </p:nvSpPr>
        <p:spPr>
          <a:xfrm>
            <a:off x="0" y="1081909"/>
            <a:ext cx="12192000" cy="57760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796B5-8683-5943-AAC7-9F3C48E50F1B}"/>
              </a:ext>
            </a:extLst>
          </p:cNvPr>
          <p:cNvSpPr>
            <a:spLocks noGrp="1"/>
          </p:cNvSpPr>
          <p:nvPr>
            <p:ph type="title" hasCustomPrompt="1"/>
          </p:nvPr>
        </p:nvSpPr>
        <p:spPr>
          <a:xfrm>
            <a:off x="360000" y="1443600"/>
            <a:ext cx="8271382" cy="1881491"/>
          </a:xfrm>
        </p:spPr>
        <p:txBody>
          <a:bodyPr lIns="0" tIns="0" rIns="0" bIns="0" anchor="t" anchorCtr="0">
            <a:noAutofit/>
          </a:bodyPr>
          <a:lstStyle>
            <a:lvl1pPr>
              <a:defRPr sz="6000"/>
            </a:lvl1pPr>
          </a:lstStyle>
          <a:p>
            <a:r>
              <a:rPr lang="en-US"/>
              <a:t>Divider slide option 1</a:t>
            </a:r>
          </a:p>
        </p:txBody>
      </p:sp>
      <p:sp>
        <p:nvSpPr>
          <p:cNvPr id="3" name="Text Placeholder 2">
            <a:extLst>
              <a:ext uri="{FF2B5EF4-FFF2-40B4-BE49-F238E27FC236}">
                <a16:creationId xmlns:a16="http://schemas.microsoft.com/office/drawing/2014/main" id="{3C34485D-7084-6346-8E2E-9495A813F5CA}"/>
              </a:ext>
            </a:extLst>
          </p:cNvPr>
          <p:cNvSpPr>
            <a:spLocks noGrp="1"/>
          </p:cNvSpPr>
          <p:nvPr>
            <p:ph type="body" idx="1" hasCustomPrompt="1"/>
          </p:nvPr>
        </p:nvSpPr>
        <p:spPr>
          <a:xfrm>
            <a:off x="360000" y="4921200"/>
            <a:ext cx="8271382" cy="841519"/>
          </a:xfrm>
        </p:spPr>
        <p:txBody>
          <a:bodyPr lIns="0" tIns="0" rIns="0" bIns="0">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any intro content here (and keep it short and concise)</a:t>
            </a:r>
          </a:p>
        </p:txBody>
      </p:sp>
      <p:pic>
        <p:nvPicPr>
          <p:cNvPr id="6" name="Picture 5">
            <a:extLst>
              <a:ext uri="{FF2B5EF4-FFF2-40B4-BE49-F238E27FC236}">
                <a16:creationId xmlns:a16="http://schemas.microsoft.com/office/drawing/2014/main" id="{DE147C19-B7BE-A64A-A28D-6349B285FD31}"/>
              </a:ext>
            </a:extLst>
          </p:cNvPr>
          <p:cNvPicPr>
            <a:picLocks noChangeAspect="1"/>
          </p:cNvPicPr>
          <p:nvPr userDrawn="1"/>
        </p:nvPicPr>
        <p:blipFill rotWithShape="1">
          <a:blip r:embed="rId2"/>
          <a:srcRect l="33405" r="1" b="68371"/>
          <a:stretch/>
        </p:blipFill>
        <p:spPr>
          <a:xfrm>
            <a:off x="9542095" y="15109"/>
            <a:ext cx="2649905" cy="1066799"/>
          </a:xfrm>
          <a:prstGeom prst="rect">
            <a:avLst/>
          </a:prstGeom>
        </p:spPr>
      </p:pic>
    </p:spTree>
    <p:extLst>
      <p:ext uri="{BB962C8B-B14F-4D97-AF65-F5344CB8AC3E}">
        <p14:creationId xmlns:p14="http://schemas.microsoft.com/office/powerpoint/2010/main" val="3489628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Divider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3435D1-7973-B342-BE64-9434BB4729BC}"/>
              </a:ext>
            </a:extLst>
          </p:cNvPr>
          <p:cNvSpPr/>
          <p:nvPr userDrawn="1"/>
        </p:nvSpPr>
        <p:spPr>
          <a:xfrm>
            <a:off x="0" y="15109"/>
            <a:ext cx="10598726" cy="68428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796B5-8683-5943-AAC7-9F3C48E50F1B}"/>
              </a:ext>
            </a:extLst>
          </p:cNvPr>
          <p:cNvSpPr>
            <a:spLocks noGrp="1"/>
          </p:cNvSpPr>
          <p:nvPr>
            <p:ph type="title" hasCustomPrompt="1"/>
          </p:nvPr>
        </p:nvSpPr>
        <p:spPr>
          <a:xfrm>
            <a:off x="360000" y="360000"/>
            <a:ext cx="8271382" cy="2852737"/>
          </a:xfrm>
        </p:spPr>
        <p:txBody>
          <a:bodyPr lIns="0" tIns="0" rIns="0" bIns="0" anchor="t" anchorCtr="0">
            <a:noAutofit/>
          </a:bodyPr>
          <a:lstStyle>
            <a:lvl1pPr>
              <a:defRPr sz="6000"/>
            </a:lvl1pPr>
          </a:lstStyle>
          <a:p>
            <a:r>
              <a:rPr lang="en-US"/>
              <a:t>Divider slide option 2</a:t>
            </a:r>
          </a:p>
        </p:txBody>
      </p:sp>
      <p:sp>
        <p:nvSpPr>
          <p:cNvPr id="3" name="Text Placeholder 2">
            <a:extLst>
              <a:ext uri="{FF2B5EF4-FFF2-40B4-BE49-F238E27FC236}">
                <a16:creationId xmlns:a16="http://schemas.microsoft.com/office/drawing/2014/main" id="{3C34485D-7084-6346-8E2E-9495A813F5CA}"/>
              </a:ext>
            </a:extLst>
          </p:cNvPr>
          <p:cNvSpPr>
            <a:spLocks noGrp="1"/>
          </p:cNvSpPr>
          <p:nvPr>
            <p:ph type="body" idx="1" hasCustomPrompt="1"/>
          </p:nvPr>
        </p:nvSpPr>
        <p:spPr>
          <a:xfrm>
            <a:off x="360000" y="3839994"/>
            <a:ext cx="8271382" cy="841519"/>
          </a:xfrm>
        </p:spPr>
        <p:txBody>
          <a:bodyPr lIns="0" tIns="0" rIns="0" bIns="0">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any intro content here (and keep it short and concise)</a:t>
            </a:r>
          </a:p>
        </p:txBody>
      </p:sp>
      <p:pic>
        <p:nvPicPr>
          <p:cNvPr id="6" name="Picture 5">
            <a:extLst>
              <a:ext uri="{FF2B5EF4-FFF2-40B4-BE49-F238E27FC236}">
                <a16:creationId xmlns:a16="http://schemas.microsoft.com/office/drawing/2014/main" id="{039C87B2-A595-0843-A81F-FD4B3E17F193}"/>
              </a:ext>
            </a:extLst>
          </p:cNvPr>
          <p:cNvPicPr>
            <a:picLocks noChangeAspect="1"/>
          </p:cNvPicPr>
          <p:nvPr userDrawn="1"/>
        </p:nvPicPr>
        <p:blipFill rotWithShape="1">
          <a:blip r:embed="rId2"/>
          <a:srcRect l="58156" t="33918" r="-1"/>
          <a:stretch/>
        </p:blipFill>
        <p:spPr>
          <a:xfrm>
            <a:off x="10598726" y="4629150"/>
            <a:ext cx="1665079" cy="2228850"/>
          </a:xfrm>
          <a:prstGeom prst="rect">
            <a:avLst/>
          </a:prstGeom>
        </p:spPr>
      </p:pic>
    </p:spTree>
    <p:extLst>
      <p:ext uri="{BB962C8B-B14F-4D97-AF65-F5344CB8AC3E}">
        <p14:creationId xmlns:p14="http://schemas.microsoft.com/office/powerpoint/2010/main" val="952621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Divider option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8F1514-E49F-FC47-9E0F-5FF0D68E7E73}"/>
              </a:ext>
            </a:extLst>
          </p:cNvPr>
          <p:cNvPicPr>
            <a:picLocks noChangeAspect="1"/>
          </p:cNvPicPr>
          <p:nvPr userDrawn="1"/>
        </p:nvPicPr>
        <p:blipFill rotWithShape="1">
          <a:blip r:embed="rId2"/>
          <a:srcRect l="38542" t="35471" r="-1" b="1"/>
          <a:stretch/>
        </p:blipFill>
        <p:spPr>
          <a:xfrm>
            <a:off x="9615056" y="4681513"/>
            <a:ext cx="2445549" cy="2176487"/>
          </a:xfrm>
          <a:prstGeom prst="rect">
            <a:avLst/>
          </a:prstGeom>
        </p:spPr>
      </p:pic>
      <p:sp>
        <p:nvSpPr>
          <p:cNvPr id="7" name="Rectangle 6">
            <a:extLst>
              <a:ext uri="{FF2B5EF4-FFF2-40B4-BE49-F238E27FC236}">
                <a16:creationId xmlns:a16="http://schemas.microsoft.com/office/drawing/2014/main" id="{133435D1-7973-B342-BE64-9434BB4729BC}"/>
              </a:ext>
            </a:extLst>
          </p:cNvPr>
          <p:cNvSpPr/>
          <p:nvPr userDrawn="1"/>
        </p:nvSpPr>
        <p:spPr>
          <a:xfrm>
            <a:off x="-1" y="15110"/>
            <a:ext cx="10778837" cy="57760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796B5-8683-5943-AAC7-9F3C48E50F1B}"/>
              </a:ext>
            </a:extLst>
          </p:cNvPr>
          <p:cNvSpPr>
            <a:spLocks noGrp="1"/>
          </p:cNvSpPr>
          <p:nvPr>
            <p:ph type="title" hasCustomPrompt="1"/>
          </p:nvPr>
        </p:nvSpPr>
        <p:spPr>
          <a:xfrm>
            <a:off x="360000" y="360000"/>
            <a:ext cx="8271382" cy="2852737"/>
          </a:xfrm>
        </p:spPr>
        <p:txBody>
          <a:bodyPr lIns="0" tIns="0" rIns="0" bIns="0" anchor="t" anchorCtr="0">
            <a:noAutofit/>
          </a:bodyPr>
          <a:lstStyle>
            <a:lvl1pPr>
              <a:defRPr sz="6000"/>
            </a:lvl1pPr>
          </a:lstStyle>
          <a:p>
            <a:r>
              <a:rPr lang="en-US"/>
              <a:t>Divider slide option 3</a:t>
            </a:r>
          </a:p>
        </p:txBody>
      </p:sp>
      <p:sp>
        <p:nvSpPr>
          <p:cNvPr id="3" name="Text Placeholder 2">
            <a:extLst>
              <a:ext uri="{FF2B5EF4-FFF2-40B4-BE49-F238E27FC236}">
                <a16:creationId xmlns:a16="http://schemas.microsoft.com/office/drawing/2014/main" id="{3C34485D-7084-6346-8E2E-9495A813F5CA}"/>
              </a:ext>
            </a:extLst>
          </p:cNvPr>
          <p:cNvSpPr>
            <a:spLocks noGrp="1"/>
          </p:cNvSpPr>
          <p:nvPr>
            <p:ph type="body" idx="1" hasCustomPrompt="1"/>
          </p:nvPr>
        </p:nvSpPr>
        <p:spPr>
          <a:xfrm>
            <a:off x="360000" y="3839994"/>
            <a:ext cx="8271382" cy="841519"/>
          </a:xfrm>
        </p:spPr>
        <p:txBody>
          <a:bodyPr lIns="0" tIns="0" rIns="0" bIns="0">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any intro content here (and keep it short and concise)</a:t>
            </a:r>
          </a:p>
        </p:txBody>
      </p:sp>
    </p:spTree>
    <p:extLst>
      <p:ext uri="{BB962C8B-B14F-4D97-AF65-F5344CB8AC3E}">
        <p14:creationId xmlns:p14="http://schemas.microsoft.com/office/powerpoint/2010/main" val="1086278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7DAA3C-4786-9148-835F-6B10BB4A7746}"/>
              </a:ext>
            </a:extLst>
          </p:cNvPr>
          <p:cNvSpPr/>
          <p:nvPr userDrawn="1"/>
        </p:nvSpPr>
        <p:spPr>
          <a:xfrm>
            <a:off x="0" y="6437446"/>
            <a:ext cx="10252075" cy="4205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4C6BD7-E803-A644-88D7-4C38057F184A}"/>
              </a:ext>
            </a:extLst>
          </p:cNvPr>
          <p:cNvPicPr>
            <a:picLocks noChangeAspect="1"/>
          </p:cNvPicPr>
          <p:nvPr userDrawn="1"/>
        </p:nvPicPr>
        <p:blipFill>
          <a:blip r:embed="rId2"/>
          <a:stretch>
            <a:fillRect/>
          </a:stretch>
        </p:blipFill>
        <p:spPr>
          <a:xfrm>
            <a:off x="10318635" y="6467205"/>
            <a:ext cx="1841500" cy="330200"/>
          </a:xfrm>
          <a:prstGeom prst="rect">
            <a:avLst/>
          </a:prstGeom>
        </p:spPr>
      </p:pic>
    </p:spTree>
    <p:extLst>
      <p:ext uri="{BB962C8B-B14F-4D97-AF65-F5344CB8AC3E}">
        <p14:creationId xmlns:p14="http://schemas.microsoft.com/office/powerpoint/2010/main" val="2746930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157A58-8D01-E846-ADD0-E1BADF2F6EBB}"/>
              </a:ext>
            </a:extLst>
          </p:cNvPr>
          <p:cNvSpPr/>
          <p:nvPr userDrawn="1"/>
        </p:nvSpPr>
        <p:spPr>
          <a:xfrm>
            <a:off x="1413163" y="1081910"/>
            <a:ext cx="10778837" cy="57760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B3320A-E0AA-F041-9DEF-84D7B139859F}"/>
              </a:ext>
            </a:extLst>
          </p:cNvPr>
          <p:cNvSpPr>
            <a:spLocks noGrp="1"/>
          </p:cNvSpPr>
          <p:nvPr>
            <p:ph type="title" hasCustomPrompt="1"/>
          </p:nvPr>
        </p:nvSpPr>
        <p:spPr>
          <a:xfrm>
            <a:off x="1910326" y="1443600"/>
            <a:ext cx="9987709" cy="4001238"/>
          </a:xfrm>
        </p:spPr>
        <p:txBody>
          <a:bodyPr lIns="0" tIns="0" rIns="0" bIns="0" anchor="t" anchorCtr="0">
            <a:noAutofit/>
          </a:bodyPr>
          <a:lstStyle>
            <a:lvl1pPr>
              <a:defRPr/>
            </a:lvl1pPr>
          </a:lstStyle>
          <a:p>
            <a:r>
              <a:rPr lang="en-US"/>
              <a:t>Use this space to add a quote.</a:t>
            </a:r>
            <a:br>
              <a:rPr lang="en-US"/>
            </a:br>
            <a:r>
              <a:rPr lang="en-US"/>
              <a:t>Quotes should be big and bold.</a:t>
            </a:r>
            <a:br>
              <a:rPr lang="en-US"/>
            </a:br>
            <a:r>
              <a:rPr lang="en-US"/>
              <a:t>Keep quotes short and punchy, </a:t>
            </a:r>
            <a:br>
              <a:rPr lang="en-US"/>
            </a:br>
            <a:r>
              <a:rPr lang="en-US"/>
              <a:t>and don’t be afraid to fill this space adjusting the type size as required.”</a:t>
            </a:r>
          </a:p>
        </p:txBody>
      </p:sp>
      <p:sp>
        <p:nvSpPr>
          <p:cNvPr id="8" name="Text Placeholder 7">
            <a:extLst>
              <a:ext uri="{FF2B5EF4-FFF2-40B4-BE49-F238E27FC236}">
                <a16:creationId xmlns:a16="http://schemas.microsoft.com/office/drawing/2014/main" id="{B885EC71-DC7D-6942-B518-F1F5F9EA1D36}"/>
              </a:ext>
            </a:extLst>
          </p:cNvPr>
          <p:cNvSpPr>
            <a:spLocks noGrp="1"/>
          </p:cNvSpPr>
          <p:nvPr>
            <p:ph type="body" sz="quarter" idx="10"/>
          </p:nvPr>
        </p:nvSpPr>
        <p:spPr>
          <a:xfrm>
            <a:off x="1910326" y="5846619"/>
            <a:ext cx="5775902" cy="609600"/>
          </a:xfrm>
        </p:spPr>
        <p:txBody>
          <a:bodyPr lIns="0" tIns="0" rIns="0" bIns="0">
            <a:noAutofit/>
          </a:bodyPr>
          <a:lstStyle>
            <a:lvl1pPr marL="0" indent="0">
              <a:buNone/>
              <a:defRPr sz="2200"/>
            </a:lvl1pPr>
            <a:lvl4pPr marL="1371600" indent="0">
              <a:buNone/>
              <a:defRPr/>
            </a:lvl4pPr>
          </a:lstStyle>
          <a:p>
            <a:pPr lvl="0"/>
            <a:r>
              <a:rPr lang="en-US"/>
              <a:t>Edit Master text styles</a:t>
            </a:r>
          </a:p>
        </p:txBody>
      </p:sp>
      <p:sp>
        <p:nvSpPr>
          <p:cNvPr id="10" name="TextBox 9">
            <a:extLst>
              <a:ext uri="{FF2B5EF4-FFF2-40B4-BE49-F238E27FC236}">
                <a16:creationId xmlns:a16="http://schemas.microsoft.com/office/drawing/2014/main" id="{0277D2E2-3EFB-3F4D-AA19-F5092F280261}"/>
              </a:ext>
            </a:extLst>
          </p:cNvPr>
          <p:cNvSpPr txBox="1"/>
          <p:nvPr userDrawn="1"/>
        </p:nvSpPr>
        <p:spPr>
          <a:xfrm>
            <a:off x="1578908" y="1377084"/>
            <a:ext cx="282129" cy="677108"/>
          </a:xfrm>
          <a:prstGeom prst="rect">
            <a:avLst/>
          </a:prstGeom>
          <a:noFill/>
        </p:spPr>
        <p:txBody>
          <a:bodyPr wrap="none" lIns="0" tIns="0" rIns="0" bIns="0" rtlCol="0">
            <a:spAutoFit/>
          </a:bodyPr>
          <a:lstStyle/>
          <a:p>
            <a:r>
              <a:rPr lang="en-US" sz="4400" b="1" i="0" baseline="0">
                <a:latin typeface="Helvetica" pitchFamily="2" charset="0"/>
              </a:rPr>
              <a:t>“</a:t>
            </a:r>
          </a:p>
        </p:txBody>
      </p:sp>
    </p:spTree>
    <p:extLst>
      <p:ext uri="{BB962C8B-B14F-4D97-AF65-F5344CB8AC3E}">
        <p14:creationId xmlns:p14="http://schemas.microsoft.com/office/powerpoint/2010/main" val="309231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5DF6-E5DF-1949-A88D-E82F0737F7EB}"/>
              </a:ext>
            </a:extLst>
          </p:cNvPr>
          <p:cNvSpPr>
            <a:spLocks noGrp="1"/>
          </p:cNvSpPr>
          <p:nvPr>
            <p:ph type="title"/>
          </p:nvPr>
        </p:nvSpPr>
        <p:spPr>
          <a:xfrm>
            <a:off x="1308015" y="1140086"/>
            <a:ext cx="10515600" cy="800900"/>
          </a:xfrm>
        </p:spPr>
        <p:txBody>
          <a:bodyPr>
            <a:noAutofit/>
          </a:bodyPr>
          <a:lstStyle>
            <a:lvl1pPr>
              <a:defRPr sz="4000" b="0">
                <a:solidFill>
                  <a:srgbClr val="5F5385"/>
                </a:solidFill>
                <a:latin typeface="Helvetica"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39DF2F-BAD1-8B40-8644-D1C18186C1F7}"/>
              </a:ext>
            </a:extLst>
          </p:cNvPr>
          <p:cNvSpPr>
            <a:spLocks noGrp="1"/>
          </p:cNvSpPr>
          <p:nvPr>
            <p:ph idx="1"/>
          </p:nvPr>
        </p:nvSpPr>
        <p:spPr>
          <a:xfrm>
            <a:off x="1777834" y="2224619"/>
            <a:ext cx="9575969" cy="434974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descr="UCL banner">
            <a:extLst>
              <a:ext uri="{FF2B5EF4-FFF2-40B4-BE49-F238E27FC236}">
                <a16:creationId xmlns:a16="http://schemas.microsoft.com/office/drawing/2014/main" id="{CBD860D5-DB0B-434C-8964-9C08090A4B57}"/>
              </a:ext>
            </a:extLst>
          </p:cNvPr>
          <p:cNvGrpSpPr/>
          <p:nvPr userDrawn="1"/>
        </p:nvGrpSpPr>
        <p:grpSpPr>
          <a:xfrm>
            <a:off x="0" y="-2117"/>
            <a:ext cx="12192000" cy="988484"/>
            <a:chOff x="0" y="-1588"/>
            <a:chExt cx="9144000" cy="741363"/>
          </a:xfrm>
          <a:solidFill>
            <a:srgbClr val="5F5385"/>
          </a:solidFill>
        </p:grpSpPr>
        <p:sp>
          <p:nvSpPr>
            <p:cNvPr id="8" name="Freeform 5">
              <a:extLst>
                <a:ext uri="{FF2B5EF4-FFF2-40B4-BE49-F238E27FC236}">
                  <a16:creationId xmlns:a16="http://schemas.microsoft.com/office/drawing/2014/main" id="{19FFF3B3-4F6B-8945-B8EB-8BC60EFB2D3E}"/>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1800"/>
            </a:p>
          </p:txBody>
        </p:sp>
        <p:pic>
          <p:nvPicPr>
            <p:cNvPr id="9" name="Picture 8">
              <a:extLst>
                <a:ext uri="{FF2B5EF4-FFF2-40B4-BE49-F238E27FC236}">
                  <a16:creationId xmlns:a16="http://schemas.microsoft.com/office/drawing/2014/main" id="{E9188A68-6341-1944-B9B1-C6B7CE0D8F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spTree>
    <p:extLst>
      <p:ext uri="{BB962C8B-B14F-4D97-AF65-F5344CB8AC3E}">
        <p14:creationId xmlns:p14="http://schemas.microsoft.com/office/powerpoint/2010/main" val="635635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B3D7E2-8287-F143-84A9-D266CE932A34}"/>
              </a:ext>
            </a:extLst>
          </p:cNvPr>
          <p:cNvPicPr>
            <a:picLocks noChangeAspect="1"/>
          </p:cNvPicPr>
          <p:nvPr userDrawn="1"/>
        </p:nvPicPr>
        <p:blipFill rotWithShape="1">
          <a:blip r:embed="rId2"/>
          <a:srcRect l="19872"/>
          <a:stretch/>
        </p:blipFill>
        <p:spPr>
          <a:xfrm>
            <a:off x="9005455" y="1693038"/>
            <a:ext cx="3188500" cy="3372871"/>
          </a:xfrm>
          <a:prstGeom prst="rect">
            <a:avLst/>
          </a:prstGeom>
        </p:spPr>
      </p:pic>
      <p:pic>
        <p:nvPicPr>
          <p:cNvPr id="11" name="Picture 10">
            <a:extLst>
              <a:ext uri="{FF2B5EF4-FFF2-40B4-BE49-F238E27FC236}">
                <a16:creationId xmlns:a16="http://schemas.microsoft.com/office/drawing/2014/main" id="{2E231357-60C1-A947-AC27-6474EB8050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56" y="5217307"/>
            <a:ext cx="1778924" cy="1559781"/>
          </a:xfrm>
          <a:prstGeom prst="rect">
            <a:avLst/>
          </a:prstGeom>
        </p:spPr>
      </p:pic>
      <p:sp>
        <p:nvSpPr>
          <p:cNvPr id="9" name="Rectangle 8">
            <a:extLst>
              <a:ext uri="{FF2B5EF4-FFF2-40B4-BE49-F238E27FC236}">
                <a16:creationId xmlns:a16="http://schemas.microsoft.com/office/drawing/2014/main" id="{9893D5C2-E816-F44A-AB11-6593223E7562}"/>
              </a:ext>
            </a:extLst>
          </p:cNvPr>
          <p:cNvSpPr/>
          <p:nvPr userDrawn="1"/>
        </p:nvSpPr>
        <p:spPr>
          <a:xfrm>
            <a:off x="0" y="15109"/>
            <a:ext cx="9005455" cy="505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5805591-3AA0-5F4D-B30E-FA8EF0AE23B6}"/>
              </a:ext>
            </a:extLst>
          </p:cNvPr>
          <p:cNvGrpSpPr/>
          <p:nvPr userDrawn="1"/>
        </p:nvGrpSpPr>
        <p:grpSpPr>
          <a:xfrm>
            <a:off x="9774187" y="5825270"/>
            <a:ext cx="2077624" cy="811007"/>
            <a:chOff x="9824064" y="2430957"/>
            <a:chExt cx="2077624" cy="811007"/>
          </a:xfrm>
        </p:grpSpPr>
        <p:pic>
          <p:nvPicPr>
            <p:cNvPr id="12" name="Picture 11">
              <a:extLst>
                <a:ext uri="{FF2B5EF4-FFF2-40B4-BE49-F238E27FC236}">
                  <a16:creationId xmlns:a16="http://schemas.microsoft.com/office/drawing/2014/main" id="{2A533A59-2A1D-474C-AD17-6440C3FC29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24064" y="2430957"/>
              <a:ext cx="1318578" cy="811007"/>
            </a:xfrm>
            <a:prstGeom prst="rect">
              <a:avLst/>
            </a:prstGeom>
          </p:spPr>
        </p:pic>
        <p:pic>
          <p:nvPicPr>
            <p:cNvPr id="13" name="Picture 12">
              <a:extLst>
                <a:ext uri="{FF2B5EF4-FFF2-40B4-BE49-F238E27FC236}">
                  <a16:creationId xmlns:a16="http://schemas.microsoft.com/office/drawing/2014/main" id="{8B3F2F48-C7B0-0943-A340-567634D379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2084" y="2470667"/>
              <a:ext cx="689604" cy="731588"/>
            </a:xfrm>
            <a:prstGeom prst="rect">
              <a:avLst/>
            </a:prstGeom>
          </p:spPr>
        </p:pic>
      </p:grpSp>
      <p:sp>
        <p:nvSpPr>
          <p:cNvPr id="14" name="TextBox 13">
            <a:extLst>
              <a:ext uri="{FF2B5EF4-FFF2-40B4-BE49-F238E27FC236}">
                <a16:creationId xmlns:a16="http://schemas.microsoft.com/office/drawing/2014/main" id="{0E23F060-C0A1-0C4E-AAAD-93800051BA1B}"/>
              </a:ext>
            </a:extLst>
          </p:cNvPr>
          <p:cNvSpPr txBox="1"/>
          <p:nvPr userDrawn="1"/>
        </p:nvSpPr>
        <p:spPr>
          <a:xfrm>
            <a:off x="360000" y="360000"/>
            <a:ext cx="6053500" cy="3647152"/>
          </a:xfrm>
          <a:prstGeom prst="rect">
            <a:avLst/>
          </a:prstGeom>
          <a:noFill/>
        </p:spPr>
        <p:txBody>
          <a:bodyPr wrap="square" lIns="0" tIns="0" rIns="0" bIns="0" rtlCol="0">
            <a:noAutofit/>
          </a:bodyPr>
          <a:lstStyle/>
          <a:p>
            <a:r>
              <a:rPr lang="en-US" sz="2200" b="1" i="0">
                <a:latin typeface="Helvetica" pitchFamily="2" charset="0"/>
              </a:rPr>
              <a:t>Find out more:</a:t>
            </a:r>
          </a:p>
          <a:p>
            <a:endParaRPr lang="en-US" sz="2200" b="1" i="0">
              <a:latin typeface="Helvetica" pitchFamily="2" charset="0"/>
            </a:endParaRPr>
          </a:p>
          <a:p>
            <a:pPr>
              <a:lnSpc>
                <a:spcPts val="4200"/>
              </a:lnSpc>
            </a:pPr>
            <a:r>
              <a:rPr lang="en-US" sz="3000" u="none">
                <a:solidFill>
                  <a:schemeClr val="tx1"/>
                </a:solidFill>
                <a:latin typeface="Helvetica" pitchFamily="2" charset="0"/>
              </a:rPr>
              <a:t>www.</a:t>
            </a:r>
            <a:r>
              <a:rPr lang="en-GB" sz="3200"/>
              <a:t>at2030.org</a:t>
            </a:r>
            <a:endParaRPr lang="en-US" sz="3000" u="none">
              <a:solidFill>
                <a:schemeClr val="tx1"/>
              </a:solidFill>
              <a:latin typeface="Helvetica" pitchFamily="2" charset="0"/>
            </a:endParaRPr>
          </a:p>
          <a:p>
            <a:pPr marL="540000" marR="0" lvl="0" indent="0" algn="l" defTabSz="914400" rtl="0" eaLnBrk="1" fontAlgn="auto" latinLnBrk="0" hangingPunct="1">
              <a:lnSpc>
                <a:spcPts val="4200"/>
              </a:lnSpc>
              <a:spcBef>
                <a:spcPts val="0"/>
              </a:spcBef>
              <a:spcAft>
                <a:spcPts val="0"/>
              </a:spcAft>
              <a:buClrTx/>
              <a:buSzTx/>
              <a:buFontTx/>
              <a:buNone/>
              <a:tabLst/>
              <a:defRPr/>
            </a:pPr>
            <a:r>
              <a:rPr lang="en-US" sz="3000" b="0" i="0" baseline="0">
                <a:solidFill>
                  <a:schemeClr val="tx1"/>
                </a:solidFill>
                <a:latin typeface="Helvetica" pitchFamily="2" charset="0"/>
              </a:rPr>
              <a:t>@AssistTech2030</a:t>
            </a:r>
          </a:p>
          <a:p>
            <a:endParaRPr lang="en-US" sz="2200" b="1" i="0">
              <a:solidFill>
                <a:schemeClr val="tx1"/>
              </a:solidFill>
              <a:latin typeface="Helvetica" pitchFamily="2" charset="0"/>
            </a:endParaRPr>
          </a:p>
          <a:p>
            <a:endParaRPr lang="en-US" sz="2200" b="1" i="0">
              <a:latin typeface="Helvetica" pitchFamily="2" charset="0"/>
            </a:endParaRPr>
          </a:p>
          <a:p>
            <a:endParaRPr lang="en-US" sz="2200" b="1" i="0">
              <a:latin typeface="Helvetica" pitchFamily="2" charset="0"/>
            </a:endParaRPr>
          </a:p>
          <a:p>
            <a:endParaRPr lang="en-US" sz="2200" b="1" i="0">
              <a:latin typeface="Helvetica" pitchFamily="2" charset="0"/>
            </a:endParaRPr>
          </a:p>
        </p:txBody>
      </p:sp>
      <p:pic>
        <p:nvPicPr>
          <p:cNvPr id="15" name="Picture 14">
            <a:extLst>
              <a:ext uri="{FF2B5EF4-FFF2-40B4-BE49-F238E27FC236}">
                <a16:creationId xmlns:a16="http://schemas.microsoft.com/office/drawing/2014/main" id="{B65FE1C3-2CD4-4748-9D11-039779835AB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7491" y="1654938"/>
            <a:ext cx="438150" cy="356298"/>
          </a:xfrm>
          <a:prstGeom prst="rect">
            <a:avLst/>
          </a:prstGeom>
        </p:spPr>
      </p:pic>
    </p:spTree>
    <p:extLst>
      <p:ext uri="{BB962C8B-B14F-4D97-AF65-F5344CB8AC3E}">
        <p14:creationId xmlns:p14="http://schemas.microsoft.com/office/powerpoint/2010/main" val="3766532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yle guide">
    <p:bg>
      <p:bgPr>
        <a:solidFill>
          <a:schemeClr val="tx2">
            <a:alpha val="14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E6C84-3439-6542-BB04-72F233E7A437}"/>
              </a:ext>
            </a:extLst>
          </p:cNvPr>
          <p:cNvSpPr>
            <a:spLocks noGrp="1"/>
          </p:cNvSpPr>
          <p:nvPr>
            <p:ph type="body" sz="quarter" idx="10" hasCustomPrompt="1"/>
          </p:nvPr>
        </p:nvSpPr>
        <p:spPr>
          <a:xfrm>
            <a:off x="342900" y="422378"/>
            <a:ext cx="11633200" cy="514350"/>
          </a:xfrm>
        </p:spPr>
        <p:txBody>
          <a:bodyPr/>
          <a:lstStyle>
            <a:lvl1pPr marL="0" indent="0" algn="ctr">
              <a:buNone/>
              <a:defRPr>
                <a:solidFill>
                  <a:schemeClr val="tx2"/>
                </a:solidFill>
              </a:defRPr>
            </a:lvl1pPr>
          </a:lstStyle>
          <a:p>
            <a:pPr lvl="0"/>
            <a:r>
              <a:rPr lang="en-US"/>
              <a:t>This slide is for reference only and should be deleted once read.</a:t>
            </a:r>
          </a:p>
        </p:txBody>
      </p:sp>
      <p:sp>
        <p:nvSpPr>
          <p:cNvPr id="4" name="TextBox 3">
            <a:extLst>
              <a:ext uri="{FF2B5EF4-FFF2-40B4-BE49-F238E27FC236}">
                <a16:creationId xmlns:a16="http://schemas.microsoft.com/office/drawing/2014/main" id="{9EB6D24B-D3D1-B248-B00B-039573E110A8}"/>
              </a:ext>
            </a:extLst>
          </p:cNvPr>
          <p:cNvSpPr txBox="1"/>
          <p:nvPr userDrawn="1"/>
        </p:nvSpPr>
        <p:spPr>
          <a:xfrm>
            <a:off x="342900" y="2371890"/>
            <a:ext cx="10934700" cy="4382033"/>
          </a:xfrm>
          <a:prstGeom prst="rect">
            <a:avLst/>
          </a:prstGeom>
          <a:noFill/>
        </p:spPr>
        <p:txBody>
          <a:bodyPr wrap="square" numCol="2" rtlCol="0">
            <a:spAutoFit/>
          </a:bodyPr>
          <a:lstStyle/>
          <a:p>
            <a:pPr lvl="0">
              <a:spcAft>
                <a:spcPts val="1200"/>
              </a:spcAft>
            </a:pPr>
            <a:r>
              <a:rPr lang="en-US">
                <a:latin typeface="Helvetica" pitchFamily="2" charset="0"/>
              </a:rPr>
              <a:t>At all times keep slide content as light as possible. </a:t>
            </a:r>
          </a:p>
          <a:p>
            <a:pPr lvl="0">
              <a:spcAft>
                <a:spcPts val="1200"/>
              </a:spcAft>
            </a:pPr>
            <a:r>
              <a:rPr lang="en-US">
                <a:latin typeface="Helvetica" pitchFamily="2" charset="0"/>
              </a:rPr>
              <a:t>Slide content should support the words of the speaker. It should not be a transcript. The audience should be listening to the speaker. </a:t>
            </a:r>
          </a:p>
          <a:p>
            <a:pPr lvl="0">
              <a:spcAft>
                <a:spcPts val="1200"/>
              </a:spcAft>
            </a:pPr>
            <a:r>
              <a:rPr lang="en-US">
                <a:latin typeface="Helvetica" pitchFamily="2" charset="0"/>
              </a:rPr>
              <a:t>If the audience is reading, they are not listening.</a:t>
            </a:r>
          </a:p>
          <a:p>
            <a:pPr lvl="0">
              <a:spcAft>
                <a:spcPts val="1200"/>
              </a:spcAft>
            </a:pPr>
            <a:r>
              <a:rPr lang="en-US">
                <a:latin typeface="Helvetica" pitchFamily="2" charset="0"/>
              </a:rPr>
              <a:t>Keeping sentences short helps people understand them. Ideally no longer than 14 words. See here for some info on optimum sentence length:</a:t>
            </a:r>
          </a:p>
          <a:p>
            <a:pPr lvl="0">
              <a:spcAft>
                <a:spcPts val="1200"/>
              </a:spcAft>
            </a:pPr>
            <a:r>
              <a:rPr lang="en-GB">
                <a:latin typeface="Helvetica" pitchFamily="2" charset="0"/>
                <a:hlinkClick r:id="rId2"/>
              </a:rPr>
              <a:t>http://prsay.prsa.org/2009/01/14/how-to-make-your-copy-more-readable-make-sentences-shorter/</a:t>
            </a:r>
            <a:endParaRPr lang="en-GB">
              <a:latin typeface="Helvetica" pitchFamily="2" charset="0"/>
            </a:endParaRPr>
          </a:p>
          <a:p>
            <a:pPr lvl="0">
              <a:spcAft>
                <a:spcPts val="1200"/>
              </a:spcAft>
            </a:pPr>
            <a:endParaRPr lang="en-GB">
              <a:latin typeface="Helvetica" pitchFamily="2" charset="0"/>
            </a:endParaRPr>
          </a:p>
          <a:p>
            <a:pPr lvl="0">
              <a:spcAft>
                <a:spcPts val="1200"/>
              </a:spcAft>
            </a:pPr>
            <a:endParaRPr lang="en-GB">
              <a:latin typeface="Helvetica" pitchFamily="2" charset="0"/>
            </a:endParaRPr>
          </a:p>
          <a:p>
            <a:pPr lvl="0">
              <a:spcAft>
                <a:spcPts val="1200"/>
              </a:spcAft>
            </a:pPr>
            <a:r>
              <a:rPr lang="en-US">
                <a:latin typeface="Helvetica" pitchFamily="2" charset="0"/>
              </a:rPr>
              <a:t>If the content is too heavy you will distract the audience from the speaker. </a:t>
            </a:r>
            <a:r>
              <a:rPr lang="en-GB">
                <a:latin typeface="Helvetica" pitchFamily="2" charset="0"/>
              </a:rPr>
              <a:t>If you have lots of content spread it across multiple slides. </a:t>
            </a:r>
          </a:p>
          <a:p>
            <a:pPr lvl="0">
              <a:spcAft>
                <a:spcPts val="1200"/>
              </a:spcAft>
            </a:pPr>
            <a:r>
              <a:rPr lang="en-GB">
                <a:latin typeface="Helvetica" pitchFamily="2" charset="0"/>
              </a:rPr>
              <a:t>If content is too small to be clear it should not be included on a slide.</a:t>
            </a:r>
          </a:p>
          <a:p>
            <a:pPr lvl="0">
              <a:spcAft>
                <a:spcPts val="1200"/>
              </a:spcAft>
            </a:pPr>
            <a:r>
              <a:rPr lang="en-GB">
                <a:latin typeface="Helvetica" pitchFamily="2" charset="0"/>
              </a:rPr>
              <a:t>One strong image is more powerful than 5 poor ones. Remember to keep slides focused and that they support the speaker.</a:t>
            </a:r>
            <a:endParaRPr lang="en-US">
              <a:latin typeface="Helvetica" pitchFamily="2" charset="0"/>
            </a:endParaRPr>
          </a:p>
          <a:p>
            <a:pPr>
              <a:spcAft>
                <a:spcPts val="1200"/>
              </a:spcAft>
            </a:pPr>
            <a:endParaRPr lang="en-US">
              <a:latin typeface="Helvetica" pitchFamily="2" charset="0"/>
            </a:endParaRPr>
          </a:p>
        </p:txBody>
      </p:sp>
      <p:sp>
        <p:nvSpPr>
          <p:cNvPr id="5" name="TextBox 4">
            <a:extLst>
              <a:ext uri="{FF2B5EF4-FFF2-40B4-BE49-F238E27FC236}">
                <a16:creationId xmlns:a16="http://schemas.microsoft.com/office/drawing/2014/main" id="{772E1BEE-4134-5C4C-BBA8-D8A11A2F8208}"/>
              </a:ext>
            </a:extLst>
          </p:cNvPr>
          <p:cNvSpPr txBox="1"/>
          <p:nvPr userDrawn="1"/>
        </p:nvSpPr>
        <p:spPr>
          <a:xfrm>
            <a:off x="342900" y="1405467"/>
            <a:ext cx="9850967" cy="553998"/>
          </a:xfrm>
          <a:prstGeom prst="rect">
            <a:avLst/>
          </a:prstGeom>
          <a:noFill/>
        </p:spPr>
        <p:txBody>
          <a:bodyPr wrap="square" rtlCol="0">
            <a:spAutoFit/>
          </a:bodyPr>
          <a:lstStyle/>
          <a:p>
            <a:r>
              <a:rPr lang="en-US" sz="3000" b="1">
                <a:latin typeface="Helvetica" pitchFamily="2" charset="0"/>
              </a:rPr>
              <a:t>Avoiding ‘death by </a:t>
            </a:r>
            <a:r>
              <a:rPr lang="en-US" sz="3000" b="1" err="1">
                <a:latin typeface="Helvetica" pitchFamily="2" charset="0"/>
              </a:rPr>
              <a:t>powerpoint</a:t>
            </a:r>
            <a:r>
              <a:rPr lang="en-US" sz="3000" b="1">
                <a:latin typeface="Helvetica" pitchFamily="2" charset="0"/>
              </a:rPr>
              <a:t>’</a:t>
            </a:r>
          </a:p>
        </p:txBody>
      </p:sp>
    </p:spTree>
    <p:extLst>
      <p:ext uri="{BB962C8B-B14F-4D97-AF65-F5344CB8AC3E}">
        <p14:creationId xmlns:p14="http://schemas.microsoft.com/office/powerpoint/2010/main" val="4141192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8A9D6-3D63-7C4A-BC91-DB753B4A8F1A}"/>
              </a:ext>
            </a:extLst>
          </p:cNvPr>
          <p:cNvSpPr>
            <a:spLocks noGrp="1"/>
          </p:cNvSpPr>
          <p:nvPr>
            <p:ph type="title"/>
          </p:nvPr>
        </p:nvSpPr>
        <p:spPr>
          <a:xfrm>
            <a:off x="360000" y="360000"/>
            <a:ext cx="11002462" cy="1316038"/>
          </a:xfrm>
        </p:spPr>
        <p:txBody>
          <a:bodyPr lIns="0" tIns="0" rIns="0" bIns="0" anchor="t" anchorCtr="0">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104030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CFC8-07E3-F44F-80D6-7DB1D8554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DE3ABC-00BE-D046-93CA-81F63472BA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8006F2-F250-BD4A-B52F-AF769419B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1DC5C3-01B7-FA49-AE0A-43275886B07B}"/>
              </a:ext>
            </a:extLst>
          </p:cNvPr>
          <p:cNvSpPr>
            <a:spLocks noGrp="1"/>
          </p:cNvSpPr>
          <p:nvPr>
            <p:ph type="dt" sz="half" idx="10"/>
          </p:nvPr>
        </p:nvSpPr>
        <p:spPr/>
        <p:txBody>
          <a:bodyPr/>
          <a:lstStyle/>
          <a:p>
            <a:fld id="{164CAEF1-8B30-0249-8B6F-063DB5127DD2}" type="datetimeFigureOut">
              <a:rPr lang="en-US" smtClean="0"/>
              <a:t>8/13/2024</a:t>
            </a:fld>
            <a:endParaRPr lang="en-US"/>
          </a:p>
        </p:txBody>
      </p:sp>
      <p:sp>
        <p:nvSpPr>
          <p:cNvPr id="6" name="Footer Placeholder 5">
            <a:extLst>
              <a:ext uri="{FF2B5EF4-FFF2-40B4-BE49-F238E27FC236}">
                <a16:creationId xmlns:a16="http://schemas.microsoft.com/office/drawing/2014/main" id="{26E79175-38DE-5843-B58E-AF5C287D0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0BBF10-B574-D94E-9316-DC785D89217A}"/>
              </a:ext>
            </a:extLst>
          </p:cNvPr>
          <p:cNvSpPr>
            <a:spLocks noGrp="1"/>
          </p:cNvSpPr>
          <p:nvPr>
            <p:ph type="sldNum" sz="quarter" idx="12"/>
          </p:nvPr>
        </p:nvSpPr>
        <p:spPr/>
        <p:txBody>
          <a:bodyPr/>
          <a:lstStyle/>
          <a:p>
            <a:fld id="{50D4979D-705E-7243-83D3-11E68F2B9F22}" type="slidenum">
              <a:rPr lang="en-US" smtClean="0"/>
              <a:t>‹#›</a:t>
            </a:fld>
            <a:endParaRPr lang="en-US"/>
          </a:p>
        </p:txBody>
      </p:sp>
    </p:spTree>
    <p:extLst>
      <p:ext uri="{BB962C8B-B14F-4D97-AF65-F5344CB8AC3E}">
        <p14:creationId xmlns:p14="http://schemas.microsoft.com/office/powerpoint/2010/main" val="3703631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arge banner">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509520"/>
            <a:ext cx="10515600" cy="4135121"/>
          </a:xfrm>
        </p:spPr>
        <p:txBody>
          <a:bodyPr/>
          <a:lstStyle>
            <a:lvl1pPr marL="476239" indent="-476239">
              <a:defRPr>
                <a:solidFill>
                  <a:schemeClr val="tx1"/>
                </a:solidFill>
              </a:defRPr>
            </a:lvl1pPr>
            <a:lvl2pPr marL="717533" indent="-239178">
              <a:defRPr/>
            </a:lvl2pPr>
            <a:lvl3pPr marL="717533" indent="-239178">
              <a:defRPr/>
            </a:lvl3pPr>
            <a:lvl4pPr marL="717533" indent="-239178">
              <a:defRPr/>
            </a:lvl4pPr>
            <a:lvl5pPr marL="717533" indent="-2391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C183D7F6-B498-43B3-948B-1728B52AA6E4}">
                <adec:decorative xmlns:adec="http://schemas.microsoft.com/office/drawing/2017/decorative" val="1"/>
              </a:ext>
            </a:extLst>
          </p:cNvPr>
          <p:cNvSpPr/>
          <p:nvPr userDrawn="1"/>
        </p:nvSpPr>
        <p:spPr>
          <a:xfrm>
            <a:off x="0" y="-6985"/>
            <a:ext cx="10380869" cy="10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1" name="GDI Hub logo_Purple_CMYK_A3.jpg">
            <a:extLst>
              <a:ext uri="{FF2B5EF4-FFF2-40B4-BE49-F238E27FC236}">
                <a16:creationId xmlns:a16="http://schemas.microsoft.com/office/drawing/2014/main" id="{61566B7D-B9E6-D44E-8EDB-FC6A40C613C6}"/>
              </a:ext>
              <a:ext uri="{C183D7F6-B498-43B3-948B-1728B52AA6E4}">
                <adec:decorative xmlns:adec="http://schemas.microsoft.com/office/drawing/2017/decorative" val="1"/>
              </a:ext>
            </a:extLst>
          </p:cNvPr>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380869" y="-6985"/>
            <a:ext cx="1818640" cy="1022985"/>
          </a:xfrm>
          <a:prstGeom prst="rect">
            <a:avLst/>
          </a:prstGeom>
          <a:ln>
            <a:noFill/>
          </a:ln>
        </p:spPr>
      </p:pic>
      <p:sp>
        <p:nvSpPr>
          <p:cNvPr id="4" name="TextBox 3">
            <a:extLst>
              <a:ext uri="{FF2B5EF4-FFF2-40B4-BE49-F238E27FC236}">
                <a16:creationId xmlns:a16="http://schemas.microsoft.com/office/drawing/2014/main" id="{3C12C095-F4EB-40B9-9D8B-88DD694C1CE7}"/>
              </a:ext>
              <a:ext uri="{C183D7F6-B498-43B3-948B-1728B52AA6E4}">
                <adec:decorative xmlns:adec="http://schemas.microsoft.com/office/drawing/2017/decorative" val="1"/>
              </a:ext>
            </a:extLst>
          </p:cNvPr>
          <p:cNvSpPr txBox="1"/>
          <p:nvPr userDrawn="1"/>
        </p:nvSpPr>
        <p:spPr>
          <a:xfrm>
            <a:off x="89414" y="152201"/>
            <a:ext cx="5101021" cy="543867"/>
          </a:xfrm>
          <a:prstGeom prst="rect">
            <a:avLst/>
          </a:prstGeom>
          <a:noFill/>
        </p:spPr>
        <p:txBody>
          <a:bodyPr wrap="square" rtlCol="0">
            <a:spAutoFit/>
          </a:bodyPr>
          <a:lstStyle/>
          <a:p>
            <a:r>
              <a:rPr lang="en-GB" sz="1467">
                <a:solidFill>
                  <a:schemeClr val="bg1"/>
                </a:solidFill>
                <a:latin typeface="Arial" panose="020B0604020202020204" pitchFamily="34" charset="0"/>
                <a:cs typeface="Arial" panose="020B0604020202020204" pitchFamily="34" charset="0"/>
              </a:rPr>
              <a:t>UCL GLOBAL DISABILITY INNOVATION HUB</a:t>
            </a:r>
          </a:p>
          <a:p>
            <a:r>
              <a:rPr lang="en-GB" sz="1467">
                <a:solidFill>
                  <a:schemeClr val="bg1"/>
                </a:solidFill>
                <a:latin typeface="Arial" panose="020B0604020202020204" pitchFamily="34" charset="0"/>
                <a:cs typeface="Arial" panose="020B0604020202020204" pitchFamily="34" charset="0"/>
              </a:rPr>
              <a:t>MSc Disability Design and Innovation</a:t>
            </a:r>
          </a:p>
        </p:txBody>
      </p:sp>
      <p:sp>
        <p:nvSpPr>
          <p:cNvPr id="6" name="Title 1">
            <a:extLst>
              <a:ext uri="{FF2B5EF4-FFF2-40B4-BE49-F238E27FC236}">
                <a16:creationId xmlns:a16="http://schemas.microsoft.com/office/drawing/2014/main" id="{C53564EC-BE74-440F-BE8D-C65786A0D718}"/>
              </a:ext>
            </a:extLst>
          </p:cNvPr>
          <p:cNvSpPr>
            <a:spLocks noGrp="1"/>
          </p:cNvSpPr>
          <p:nvPr>
            <p:ph type="title"/>
          </p:nvPr>
        </p:nvSpPr>
        <p:spPr>
          <a:xfrm>
            <a:off x="-1" y="1009015"/>
            <a:ext cx="10380868" cy="574516"/>
          </a:xfrm>
          <a:prstGeom prst="rect">
            <a:avLst/>
          </a:prstGeom>
        </p:spPr>
        <p:txBody>
          <a:bodyPr anchor="ctr"/>
          <a:lstStyle>
            <a:lvl1pPr algn="l">
              <a:defRPr sz="3200">
                <a:solidFill>
                  <a:srgbClr val="5F5385"/>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194205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53191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216"/>
        <p:cNvGrpSpPr/>
        <p:nvPr/>
      </p:nvGrpSpPr>
      <p:grpSpPr>
        <a:xfrm>
          <a:off x="0" y="0"/>
          <a:ext cx="0" cy="0"/>
          <a:chOff x="0" y="0"/>
          <a:chExt cx="0" cy="0"/>
        </a:xfrm>
      </p:grpSpPr>
      <p:sp>
        <p:nvSpPr>
          <p:cNvPr id="217" name="Google Shape;217;p40"/>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18" name="Google Shape;218;p40"/>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9" name="Google Shape;219;p4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399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5DF6-E5DF-1949-A88D-E82F0737F7EB}"/>
              </a:ext>
            </a:extLst>
          </p:cNvPr>
          <p:cNvSpPr>
            <a:spLocks noGrp="1"/>
          </p:cNvSpPr>
          <p:nvPr>
            <p:ph type="title"/>
          </p:nvPr>
        </p:nvSpPr>
        <p:spPr>
          <a:xfrm>
            <a:off x="1308015" y="1140086"/>
            <a:ext cx="10515600" cy="800900"/>
          </a:xfrm>
        </p:spPr>
        <p:txBody>
          <a:bodyPr>
            <a:noAutofit/>
          </a:bodyPr>
          <a:lstStyle>
            <a:lvl1pPr>
              <a:defRPr sz="4000" b="0">
                <a:solidFill>
                  <a:srgbClr val="5F5385"/>
                </a:solidFill>
                <a:latin typeface="Helvetica"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39DF2F-BAD1-8B40-8644-D1C18186C1F7}"/>
              </a:ext>
            </a:extLst>
          </p:cNvPr>
          <p:cNvSpPr>
            <a:spLocks noGrp="1"/>
          </p:cNvSpPr>
          <p:nvPr>
            <p:ph idx="1"/>
          </p:nvPr>
        </p:nvSpPr>
        <p:spPr>
          <a:xfrm>
            <a:off x="1777834" y="2224619"/>
            <a:ext cx="9575969" cy="434974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descr="UCL banner">
            <a:extLst>
              <a:ext uri="{FF2B5EF4-FFF2-40B4-BE49-F238E27FC236}">
                <a16:creationId xmlns:a16="http://schemas.microsoft.com/office/drawing/2014/main" id="{CBD860D5-DB0B-434C-8964-9C08090A4B57}"/>
              </a:ext>
            </a:extLst>
          </p:cNvPr>
          <p:cNvGrpSpPr/>
          <p:nvPr userDrawn="1"/>
        </p:nvGrpSpPr>
        <p:grpSpPr>
          <a:xfrm>
            <a:off x="0" y="-2117"/>
            <a:ext cx="12192000" cy="988484"/>
            <a:chOff x="0" y="-1588"/>
            <a:chExt cx="9144000" cy="741363"/>
          </a:xfrm>
          <a:solidFill>
            <a:srgbClr val="5F5385"/>
          </a:solidFill>
        </p:grpSpPr>
        <p:sp>
          <p:nvSpPr>
            <p:cNvPr id="8" name="Freeform 5">
              <a:extLst>
                <a:ext uri="{FF2B5EF4-FFF2-40B4-BE49-F238E27FC236}">
                  <a16:creationId xmlns:a16="http://schemas.microsoft.com/office/drawing/2014/main" id="{19FFF3B3-4F6B-8945-B8EB-8BC60EFB2D3E}"/>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1800"/>
            </a:p>
          </p:txBody>
        </p:sp>
        <p:pic>
          <p:nvPicPr>
            <p:cNvPr id="9" name="Picture 8">
              <a:extLst>
                <a:ext uri="{FF2B5EF4-FFF2-40B4-BE49-F238E27FC236}">
                  <a16:creationId xmlns:a16="http://schemas.microsoft.com/office/drawing/2014/main" id="{E9188A68-6341-1944-B9B1-C6B7CE0D8F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spTree>
    <p:extLst>
      <p:ext uri="{BB962C8B-B14F-4D97-AF65-F5344CB8AC3E}">
        <p14:creationId xmlns:p14="http://schemas.microsoft.com/office/powerpoint/2010/main" val="64672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8EAC88-E447-6747-9D12-63E05B90D650}"/>
              </a:ext>
            </a:extLst>
          </p:cNvPr>
          <p:cNvSpPr/>
          <p:nvPr userDrawn="1"/>
        </p:nvSpPr>
        <p:spPr>
          <a:xfrm>
            <a:off x="0" y="2413356"/>
            <a:ext cx="10463552" cy="2285453"/>
          </a:xfrm>
          <a:prstGeom prst="rect">
            <a:avLst/>
          </a:prstGeom>
          <a:solidFill>
            <a:srgbClr val="5F53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383" tIns="17191" rIns="34383" bIns="17191" numCol="1" spcCol="0" rtlCol="0" fromWordArt="0" anchor="ctr" anchorCtr="0" forceAA="0" compatLnSpc="1">
            <a:prstTxWarp prst="textNoShape">
              <a:avLst/>
            </a:prstTxWarp>
            <a:noAutofit/>
          </a:bodyPr>
          <a:lstStyle/>
          <a:p>
            <a:pPr algn="ctr"/>
            <a:endParaRPr lang="en-US" sz="677"/>
          </a:p>
        </p:txBody>
      </p:sp>
      <p:sp>
        <p:nvSpPr>
          <p:cNvPr id="6" name="Title 5">
            <a:extLst>
              <a:ext uri="{FF2B5EF4-FFF2-40B4-BE49-F238E27FC236}">
                <a16:creationId xmlns:a16="http://schemas.microsoft.com/office/drawing/2014/main" id="{07270C25-D8C9-7E47-8047-413F77DF0495}"/>
              </a:ext>
            </a:extLst>
          </p:cNvPr>
          <p:cNvSpPr>
            <a:spLocks noGrp="1"/>
          </p:cNvSpPr>
          <p:nvPr>
            <p:ph type="title"/>
          </p:nvPr>
        </p:nvSpPr>
        <p:spPr>
          <a:xfrm>
            <a:off x="2631695" y="2781782"/>
            <a:ext cx="7726287" cy="1718537"/>
          </a:xfrm>
        </p:spPr>
        <p:txBody>
          <a:bodyPr anchor="b"/>
          <a:lstStyle>
            <a:lvl1pPr>
              <a:defRPr sz="4324">
                <a:solidFill>
                  <a:schemeClr val="bg1"/>
                </a:solidFill>
              </a:defRPr>
            </a:lvl1pPr>
          </a:lstStyle>
          <a:p>
            <a:r>
              <a:rPr lang="en-US"/>
              <a:t>Click to edit Master title style</a:t>
            </a:r>
          </a:p>
        </p:txBody>
      </p:sp>
      <p:sp>
        <p:nvSpPr>
          <p:cNvPr id="7" name="Text Placeholder 7">
            <a:extLst>
              <a:ext uri="{FF2B5EF4-FFF2-40B4-BE49-F238E27FC236}">
                <a16:creationId xmlns:a16="http://schemas.microsoft.com/office/drawing/2014/main" id="{567B370B-654C-F74A-9F97-E2329F182B35}"/>
              </a:ext>
            </a:extLst>
          </p:cNvPr>
          <p:cNvSpPr>
            <a:spLocks noGrp="1"/>
          </p:cNvSpPr>
          <p:nvPr>
            <p:ph type="body" sz="quarter" idx="13" hasCustomPrompt="1"/>
          </p:nvPr>
        </p:nvSpPr>
        <p:spPr>
          <a:xfrm>
            <a:off x="351917" y="2098738"/>
            <a:ext cx="1813369" cy="2285453"/>
          </a:xfrm>
        </p:spPr>
        <p:txBody>
          <a:bodyPr>
            <a:noAutofit/>
          </a:bodyPr>
          <a:lstStyle>
            <a:lvl1pPr marL="0" indent="0">
              <a:buNone/>
              <a:defRPr sz="1865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1</a:t>
            </a:r>
          </a:p>
        </p:txBody>
      </p:sp>
    </p:spTree>
    <p:extLst>
      <p:ext uri="{BB962C8B-B14F-4D97-AF65-F5344CB8AC3E}">
        <p14:creationId xmlns:p14="http://schemas.microsoft.com/office/powerpoint/2010/main" val="923000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6E2159E-093B-2040-9214-F906FAC5C70E}"/>
              </a:ext>
            </a:extLst>
          </p:cNvPr>
          <p:cNvSpPr>
            <a:spLocks noGrp="1"/>
          </p:cNvSpPr>
          <p:nvPr>
            <p:ph type="body" sz="quarter" idx="14"/>
          </p:nvPr>
        </p:nvSpPr>
        <p:spPr>
          <a:xfrm>
            <a:off x="4159251" y="2187575"/>
            <a:ext cx="7705725" cy="4349751"/>
          </a:xfrm>
        </p:spPr>
        <p:txBody>
          <a:bodyPr>
            <a:normAutofit/>
          </a:bodyPr>
          <a:lstStyle>
            <a:lvl1pPr>
              <a:lnSpc>
                <a:spcPct val="100000"/>
              </a:lnSpc>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9">
            <a:extLst>
              <a:ext uri="{FF2B5EF4-FFF2-40B4-BE49-F238E27FC236}">
                <a16:creationId xmlns:a16="http://schemas.microsoft.com/office/drawing/2014/main" id="{2EE05430-0F2F-3348-830F-10D70B1FCB31}"/>
              </a:ext>
            </a:extLst>
          </p:cNvPr>
          <p:cNvSpPr>
            <a:spLocks noGrp="1"/>
          </p:cNvSpPr>
          <p:nvPr>
            <p:ph type="pic" sz="quarter" idx="13"/>
          </p:nvPr>
        </p:nvSpPr>
        <p:spPr>
          <a:xfrm>
            <a:off x="1308102" y="2224090"/>
            <a:ext cx="2851151" cy="4035425"/>
          </a:xfrm>
        </p:spPr>
        <p:txBody>
          <a:bodyPr/>
          <a:lstStyle/>
          <a:p>
            <a:endParaRPr lang="en-GB"/>
          </a:p>
        </p:txBody>
      </p:sp>
      <p:sp>
        <p:nvSpPr>
          <p:cNvPr id="13" name="Title 1">
            <a:extLst>
              <a:ext uri="{FF2B5EF4-FFF2-40B4-BE49-F238E27FC236}">
                <a16:creationId xmlns:a16="http://schemas.microsoft.com/office/drawing/2014/main" id="{62EED2D7-4EFD-DA48-A4B8-5BECCEA5EAA1}"/>
              </a:ext>
            </a:extLst>
          </p:cNvPr>
          <p:cNvSpPr>
            <a:spLocks noGrp="1"/>
          </p:cNvSpPr>
          <p:nvPr>
            <p:ph type="title"/>
          </p:nvPr>
        </p:nvSpPr>
        <p:spPr>
          <a:xfrm>
            <a:off x="1308015" y="1140086"/>
            <a:ext cx="10515600" cy="800900"/>
          </a:xfrm>
        </p:spPr>
        <p:txBody>
          <a:bodyPr>
            <a:noAutofit/>
          </a:bodyPr>
          <a:lstStyle>
            <a:lvl1pPr>
              <a:defRPr sz="4000" b="0">
                <a:solidFill>
                  <a:srgbClr val="5F5385"/>
                </a:solidFill>
                <a:latin typeface="Helvetica" pitchFamily="2" charset="0"/>
              </a:defRPr>
            </a:lvl1pPr>
          </a:lstStyle>
          <a:p>
            <a:r>
              <a:rPr lang="en-US"/>
              <a:t>Click to edit Master title style</a:t>
            </a:r>
            <a:endParaRPr lang="en-GB"/>
          </a:p>
        </p:txBody>
      </p:sp>
      <p:grpSp>
        <p:nvGrpSpPr>
          <p:cNvPr id="14" name="Group 13" descr="UCL banner">
            <a:extLst>
              <a:ext uri="{FF2B5EF4-FFF2-40B4-BE49-F238E27FC236}">
                <a16:creationId xmlns:a16="http://schemas.microsoft.com/office/drawing/2014/main" id="{05C9B3FB-1C0B-9847-B089-159CF4E091D9}"/>
              </a:ext>
            </a:extLst>
          </p:cNvPr>
          <p:cNvGrpSpPr/>
          <p:nvPr userDrawn="1"/>
        </p:nvGrpSpPr>
        <p:grpSpPr>
          <a:xfrm>
            <a:off x="0" y="-2117"/>
            <a:ext cx="12192000" cy="988484"/>
            <a:chOff x="0" y="-1588"/>
            <a:chExt cx="9144000" cy="741363"/>
          </a:xfrm>
          <a:solidFill>
            <a:srgbClr val="5F5385"/>
          </a:solidFill>
        </p:grpSpPr>
        <p:sp>
          <p:nvSpPr>
            <p:cNvPr id="15" name="Freeform 5">
              <a:extLst>
                <a:ext uri="{FF2B5EF4-FFF2-40B4-BE49-F238E27FC236}">
                  <a16:creationId xmlns:a16="http://schemas.microsoft.com/office/drawing/2014/main" id="{219E0981-DD87-9D40-B26D-FA50043CA458}"/>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1800"/>
            </a:p>
          </p:txBody>
        </p:sp>
        <p:pic>
          <p:nvPicPr>
            <p:cNvPr id="16" name="Picture 15">
              <a:extLst>
                <a:ext uri="{FF2B5EF4-FFF2-40B4-BE49-F238E27FC236}">
                  <a16:creationId xmlns:a16="http://schemas.microsoft.com/office/drawing/2014/main" id="{8E10E11B-1F2E-5E4E-93CC-D737FEB6523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pic>
        <p:nvPicPr>
          <p:cNvPr id="17" name="GDI Hub logo_Purple_CMYK_A3.jpg" descr="GDI Hub logo">
            <a:extLst>
              <a:ext uri="{FF2B5EF4-FFF2-40B4-BE49-F238E27FC236}">
                <a16:creationId xmlns:a16="http://schemas.microsoft.com/office/drawing/2014/main" id="{39488004-EBE9-D14A-8BE1-8245CD81F67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74" r="-1240"/>
          <a:stretch/>
        </p:blipFill>
        <p:spPr>
          <a:xfrm>
            <a:off x="10573124" y="5869518"/>
            <a:ext cx="1618877" cy="988484"/>
          </a:xfrm>
          <a:prstGeom prst="rect">
            <a:avLst/>
          </a:prstGeom>
          <a:ln>
            <a:noFill/>
          </a:ln>
        </p:spPr>
      </p:pic>
    </p:spTree>
    <p:extLst>
      <p:ext uri="{BB962C8B-B14F-4D97-AF65-F5344CB8AC3E}">
        <p14:creationId xmlns:p14="http://schemas.microsoft.com/office/powerpoint/2010/main" val="1588695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Large bann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5FF2774-01A0-0844-AE20-2729D165BE23}"/>
              </a:ext>
            </a:extLst>
          </p:cNvPr>
          <p:cNvGrpSpPr/>
          <p:nvPr userDrawn="1"/>
        </p:nvGrpSpPr>
        <p:grpSpPr>
          <a:xfrm>
            <a:off x="0" y="2"/>
            <a:ext cx="12192000" cy="988484"/>
            <a:chOff x="0" y="-1588"/>
            <a:chExt cx="9144000" cy="741363"/>
          </a:xfrm>
          <a:solidFill>
            <a:srgbClr val="5F5385"/>
          </a:solidFill>
        </p:grpSpPr>
        <p:sp>
          <p:nvSpPr>
            <p:cNvPr id="8" name="Freeform 5">
              <a:extLst>
                <a:ext uri="{FF2B5EF4-FFF2-40B4-BE49-F238E27FC236}">
                  <a16:creationId xmlns:a16="http://schemas.microsoft.com/office/drawing/2014/main" id="{40C2B966-621F-7D4D-BA55-E9F94AB869FD}"/>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1800"/>
            </a:p>
          </p:txBody>
        </p:sp>
        <p:pic>
          <p:nvPicPr>
            <p:cNvPr id="9" name="Picture 8">
              <a:extLst>
                <a:ext uri="{FF2B5EF4-FFF2-40B4-BE49-F238E27FC236}">
                  <a16:creationId xmlns:a16="http://schemas.microsoft.com/office/drawing/2014/main" id="{315DA311-ED77-A742-8E52-4EE14057C18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grpFill/>
          </p:spPr>
        </p:pic>
      </p:grpSp>
      <p:sp>
        <p:nvSpPr>
          <p:cNvPr id="20" name="Text Placeholder 6"/>
          <p:cNvSpPr>
            <a:spLocks noGrp="1"/>
          </p:cNvSpPr>
          <p:nvPr>
            <p:ph type="body" sz="quarter" idx="12" hasCustomPrompt="1"/>
          </p:nvPr>
        </p:nvSpPr>
        <p:spPr>
          <a:xfrm>
            <a:off x="288001" y="0"/>
            <a:ext cx="7318611" cy="1016000"/>
          </a:xfrm>
        </p:spPr>
        <p:txBody>
          <a:bodyPr lIns="0" tIns="0" rIns="0" bIns="0" anchor="ctr">
            <a:noAutofit/>
          </a:bodyPr>
          <a:lstStyle>
            <a:lvl1pPr marL="0" indent="0">
              <a:lnSpc>
                <a:spcPct val="80000"/>
              </a:lnSpc>
              <a:buNone/>
              <a:defRPr sz="1100" baseline="0">
                <a:solidFill>
                  <a:schemeClr val="bg1"/>
                </a:solidFill>
              </a:defRPr>
            </a:lvl1pPr>
            <a:lvl2pPr marL="0" indent="0">
              <a:lnSpc>
                <a:spcPct val="80000"/>
              </a:lnSpc>
              <a:buNone/>
              <a:defRPr sz="1100" baseline="0">
                <a:solidFill>
                  <a:schemeClr val="bg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a:t>GLOBAL DISABILITY INNOVATION HUB</a:t>
            </a:r>
          </a:p>
          <a:p>
            <a:pPr lvl="1"/>
            <a:r>
              <a:rPr lang="en-US"/>
              <a:t>MSc Disability, Design &amp; Innovation</a:t>
            </a:r>
          </a:p>
        </p:txBody>
      </p:sp>
      <p:sp>
        <p:nvSpPr>
          <p:cNvPr id="4" name="Title 3">
            <a:extLst>
              <a:ext uri="{FF2B5EF4-FFF2-40B4-BE49-F238E27FC236}">
                <a16:creationId xmlns:a16="http://schemas.microsoft.com/office/drawing/2014/main" id="{6BE85A5E-E615-B94B-B045-5AE0BE91630B}"/>
              </a:ext>
            </a:extLst>
          </p:cNvPr>
          <p:cNvSpPr>
            <a:spLocks noGrp="1"/>
          </p:cNvSpPr>
          <p:nvPr>
            <p:ph type="title"/>
          </p:nvPr>
        </p:nvSpPr>
        <p:spPr>
          <a:xfrm>
            <a:off x="288000" y="1131309"/>
            <a:ext cx="9594389" cy="678587"/>
          </a:xfrm>
          <a:prstGeom prst="rect">
            <a:avLst/>
          </a:prstGeom>
        </p:spPr>
        <p:txBody>
          <a:bodyPr>
            <a:noAutofit/>
          </a:bodyPr>
          <a:lstStyle>
            <a:lvl1pPr>
              <a:defRPr sz="4051">
                <a:solidFill>
                  <a:srgbClr val="5F5385"/>
                </a:solidFill>
                <a:latin typeface="Helvetica" pitchFamily="2" charset="0"/>
              </a:defRPr>
            </a:lvl1pPr>
          </a:lstStyle>
          <a:p>
            <a:r>
              <a:rPr lang="en-US"/>
              <a:t>Click to edit Master title style</a:t>
            </a:r>
            <a:endParaRPr lang="en-GB"/>
          </a:p>
        </p:txBody>
      </p:sp>
      <p:sp>
        <p:nvSpPr>
          <p:cNvPr id="6" name="Content Placeholder 5">
            <a:extLst>
              <a:ext uri="{FF2B5EF4-FFF2-40B4-BE49-F238E27FC236}">
                <a16:creationId xmlns:a16="http://schemas.microsoft.com/office/drawing/2014/main" id="{A3BBAF3A-E89D-D54C-87DD-751793A0C377}"/>
              </a:ext>
            </a:extLst>
          </p:cNvPr>
          <p:cNvSpPr>
            <a:spLocks noGrp="1"/>
          </p:cNvSpPr>
          <p:nvPr>
            <p:ph sz="quarter" idx="13"/>
          </p:nvPr>
        </p:nvSpPr>
        <p:spPr>
          <a:xfrm>
            <a:off x="287868" y="2103970"/>
            <a:ext cx="9594851" cy="4627033"/>
          </a:xfrm>
        </p:spPr>
        <p:txBody>
          <a:bodyPr/>
          <a:lstStyle>
            <a:lvl1pPr marL="223826" indent="-217477">
              <a:lnSpc>
                <a:spcPct val="100000"/>
              </a:lnSpc>
              <a:buClr>
                <a:srgbClr val="5F5385"/>
              </a:buClr>
              <a:buFont typeface="Wingdings" pitchFamily="2" charset="2"/>
              <a:buChar char="§"/>
              <a:tabLst/>
              <a:defRPr b="0">
                <a:latin typeface="Helvetica" pitchFamily="2" charset="0"/>
              </a:defRPr>
            </a:lvl1pPr>
            <a:lvl2pPr marL="538137" indent="-269861">
              <a:lnSpc>
                <a:spcPct val="100000"/>
              </a:lnSpc>
              <a:buClr>
                <a:srgbClr val="5F5385"/>
              </a:buClr>
              <a:buFont typeface="Wingdings" pitchFamily="2" charset="2"/>
              <a:buChar char="§"/>
              <a:tabLst/>
              <a:defRPr b="0">
                <a:latin typeface="Helvetica" pitchFamily="2" charset="0"/>
              </a:defRPr>
            </a:lvl2pPr>
            <a:lvl3pPr marL="755612" indent="-173030">
              <a:lnSpc>
                <a:spcPct val="100000"/>
              </a:lnSpc>
              <a:buClr>
                <a:srgbClr val="5F5385"/>
              </a:buClr>
              <a:buFont typeface="Wingdings" pitchFamily="2" charset="2"/>
              <a:buChar char="§"/>
              <a:tabLst/>
              <a:defRPr b="0">
                <a:latin typeface="Helvetica" pitchFamily="2" charset="0"/>
              </a:defRPr>
            </a:lvl3pPr>
            <a:lvl4pPr marL="223826" indent="-217477">
              <a:lnSpc>
                <a:spcPct val="100000"/>
              </a:lnSpc>
              <a:buClr>
                <a:srgbClr val="5F5385"/>
              </a:buClr>
              <a:buFont typeface="Wingdings" pitchFamily="2" charset="2"/>
              <a:buChar char="§"/>
              <a:tabLst/>
              <a:defRPr b="0">
                <a:latin typeface="Helvetica" pitchFamily="2" charset="0"/>
              </a:defRPr>
            </a:lvl4pPr>
            <a:lvl5pPr marL="223826" indent="-217477">
              <a:lnSpc>
                <a:spcPct val="100000"/>
              </a:lnSpc>
              <a:buClr>
                <a:srgbClr val="5F5385"/>
              </a:buClr>
              <a:buFont typeface="Wingdings" pitchFamily="2" charset="2"/>
              <a:buChar char="§"/>
              <a:tabLst/>
              <a:defRPr b="0">
                <a:latin typeface="Helvetica"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793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7DAA3C-4786-9148-835F-6B10BB4A7746}"/>
              </a:ext>
            </a:extLst>
          </p:cNvPr>
          <p:cNvSpPr/>
          <p:nvPr userDrawn="1"/>
        </p:nvSpPr>
        <p:spPr>
          <a:xfrm>
            <a:off x="1" y="6437447"/>
            <a:ext cx="10252075" cy="4205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a:extLst>
              <a:ext uri="{FF2B5EF4-FFF2-40B4-BE49-F238E27FC236}">
                <a16:creationId xmlns:a16="http://schemas.microsoft.com/office/drawing/2014/main" id="{604C6BD7-E803-A644-88D7-4C38057F184A}"/>
              </a:ext>
            </a:extLst>
          </p:cNvPr>
          <p:cNvPicPr>
            <a:picLocks noChangeAspect="1"/>
          </p:cNvPicPr>
          <p:nvPr userDrawn="1"/>
        </p:nvPicPr>
        <p:blipFill>
          <a:blip r:embed="rId2"/>
          <a:stretch>
            <a:fillRect/>
          </a:stretch>
        </p:blipFill>
        <p:spPr>
          <a:xfrm>
            <a:off x="10318637" y="6467205"/>
            <a:ext cx="1841500" cy="330200"/>
          </a:xfrm>
          <a:prstGeom prst="rect">
            <a:avLst/>
          </a:prstGeom>
        </p:spPr>
      </p:pic>
    </p:spTree>
    <p:extLst>
      <p:ext uri="{BB962C8B-B14F-4D97-AF65-F5344CB8AC3E}">
        <p14:creationId xmlns:p14="http://schemas.microsoft.com/office/powerpoint/2010/main" val="320969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Genera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96B4-01EC-6044-9049-8A307F5C2F5E}"/>
              </a:ext>
            </a:extLst>
          </p:cNvPr>
          <p:cNvSpPr>
            <a:spLocks noGrp="1"/>
          </p:cNvSpPr>
          <p:nvPr>
            <p:ph type="title" hasCustomPrompt="1"/>
          </p:nvPr>
        </p:nvSpPr>
        <p:spPr>
          <a:xfrm>
            <a:off x="278956" y="149414"/>
            <a:ext cx="6119541" cy="456843"/>
          </a:xfrm>
          <a:prstGeom prst="rect">
            <a:avLst/>
          </a:prstGeom>
        </p:spPr>
        <p:txBody>
          <a:bodyPr anchor="ctr">
            <a:noAutofit/>
          </a:bodyPr>
          <a:lstStyle>
            <a:lvl1pPr algn="l">
              <a:defRPr sz="2000" b="1">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General use slide (Helvetica Neue BOLD, size 20)</a:t>
            </a:r>
            <a:endParaRPr lang="en-US"/>
          </a:p>
        </p:txBody>
      </p:sp>
      <p:sp>
        <p:nvSpPr>
          <p:cNvPr id="10" name="Rectangle 9">
            <a:extLst>
              <a:ext uri="{FF2B5EF4-FFF2-40B4-BE49-F238E27FC236}">
                <a16:creationId xmlns:a16="http://schemas.microsoft.com/office/drawing/2014/main" id="{44651993-7164-7449-9A16-F1C5023626CC}"/>
              </a:ext>
            </a:extLst>
          </p:cNvPr>
          <p:cNvSpPr/>
          <p:nvPr userDrawn="1"/>
        </p:nvSpPr>
        <p:spPr>
          <a:xfrm>
            <a:off x="179951" y="149414"/>
            <a:ext cx="99005" cy="456843"/>
          </a:xfrm>
          <a:prstGeom prst="rect">
            <a:avLst/>
          </a:prstGeom>
          <a:solidFill>
            <a:srgbClr val="FFD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5" name="Picture 4" descr="Diagram&#10;&#10;Description automatically generated with medium confidence">
            <a:extLst>
              <a:ext uri="{FF2B5EF4-FFF2-40B4-BE49-F238E27FC236}">
                <a16:creationId xmlns:a16="http://schemas.microsoft.com/office/drawing/2014/main" id="{C313826E-DE7E-0654-DBEE-7B0C41AC9B08}"/>
              </a:ext>
            </a:extLst>
          </p:cNvPr>
          <p:cNvPicPr>
            <a:picLocks noChangeAspect="1"/>
          </p:cNvPicPr>
          <p:nvPr userDrawn="1"/>
        </p:nvPicPr>
        <p:blipFill>
          <a:blip r:embed="rId2"/>
          <a:stretch>
            <a:fillRect/>
          </a:stretch>
        </p:blipFill>
        <p:spPr>
          <a:xfrm>
            <a:off x="10358349" y="45654"/>
            <a:ext cx="1653703" cy="1016511"/>
          </a:xfrm>
          <a:prstGeom prst="rect">
            <a:avLst/>
          </a:prstGeom>
        </p:spPr>
      </p:pic>
      <p:sp>
        <p:nvSpPr>
          <p:cNvPr id="6" name="Rectangle 5">
            <a:extLst>
              <a:ext uri="{FF2B5EF4-FFF2-40B4-BE49-F238E27FC236}">
                <a16:creationId xmlns:a16="http://schemas.microsoft.com/office/drawing/2014/main" id="{51214763-70BD-9D16-837F-A5576E3AC99D}"/>
              </a:ext>
            </a:extLst>
          </p:cNvPr>
          <p:cNvSpPr/>
          <p:nvPr userDrawn="1"/>
        </p:nvSpPr>
        <p:spPr>
          <a:xfrm>
            <a:off x="0" y="6671858"/>
            <a:ext cx="6011695" cy="186143"/>
          </a:xfrm>
          <a:prstGeom prst="rect">
            <a:avLst/>
          </a:prstGeom>
          <a:solidFill>
            <a:srgbClr val="FFD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Content Placeholder 8">
            <a:extLst>
              <a:ext uri="{FF2B5EF4-FFF2-40B4-BE49-F238E27FC236}">
                <a16:creationId xmlns:a16="http://schemas.microsoft.com/office/drawing/2014/main" id="{0D22AE8E-55E9-C6C8-7366-50AF46A892C3}"/>
              </a:ext>
            </a:extLst>
          </p:cNvPr>
          <p:cNvSpPr>
            <a:spLocks noGrp="1"/>
          </p:cNvSpPr>
          <p:nvPr>
            <p:ph sz="quarter" idx="10"/>
          </p:nvPr>
        </p:nvSpPr>
        <p:spPr>
          <a:xfrm>
            <a:off x="179951" y="1192214"/>
            <a:ext cx="6816725" cy="417512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1">
            <a:extLst>
              <a:ext uri="{FF2B5EF4-FFF2-40B4-BE49-F238E27FC236}">
                <a16:creationId xmlns:a16="http://schemas.microsoft.com/office/drawing/2014/main" id="{707FB7D2-5395-8450-7A6F-153AD0949C0E}"/>
              </a:ext>
            </a:extLst>
          </p:cNvPr>
          <p:cNvSpPr>
            <a:spLocks noGrp="1"/>
          </p:cNvSpPr>
          <p:nvPr>
            <p:ph type="pic" sz="quarter" idx="11"/>
          </p:nvPr>
        </p:nvSpPr>
        <p:spPr>
          <a:xfrm>
            <a:off x="7483476" y="1192213"/>
            <a:ext cx="4708525" cy="5665787"/>
          </a:xfrm>
          <a:prstGeom prst="rect">
            <a:avLst/>
          </a:prstGeom>
        </p:spPr>
        <p:txBody>
          <a:bodyPr/>
          <a:lstStyle/>
          <a:p>
            <a:endParaRPr lang="en-GB"/>
          </a:p>
        </p:txBody>
      </p:sp>
      <p:sp>
        <p:nvSpPr>
          <p:cNvPr id="3" name="Right Triangle 2">
            <a:extLst>
              <a:ext uri="{FF2B5EF4-FFF2-40B4-BE49-F238E27FC236}">
                <a16:creationId xmlns:a16="http://schemas.microsoft.com/office/drawing/2014/main" id="{D4EB7A60-AE0F-46F7-B03C-9BB250D47D5A}"/>
              </a:ext>
              <a:ext uri="{C183D7F6-B498-43B3-948B-1728B52AA6E4}">
                <adec:decorative xmlns:adec="http://schemas.microsoft.com/office/drawing/2017/decorative" val="1"/>
              </a:ext>
            </a:extLst>
          </p:cNvPr>
          <p:cNvSpPr/>
          <p:nvPr userDrawn="1"/>
        </p:nvSpPr>
        <p:spPr>
          <a:xfrm rot="5400000">
            <a:off x="4726585" y="3075235"/>
            <a:ext cx="5553463" cy="17874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4" name="Picture 3" descr="A picture containing text, table&#10;&#10;Description automatically generated">
            <a:extLst>
              <a:ext uri="{FF2B5EF4-FFF2-40B4-BE49-F238E27FC236}">
                <a16:creationId xmlns:a16="http://schemas.microsoft.com/office/drawing/2014/main" id="{14245BF8-BB63-614C-2C5B-7FFDDD409D78}"/>
              </a:ext>
            </a:extLst>
          </p:cNvPr>
          <p:cNvPicPr>
            <a:picLocks noChangeAspect="1"/>
          </p:cNvPicPr>
          <p:nvPr userDrawn="1"/>
        </p:nvPicPr>
        <p:blipFill rotWithShape="1">
          <a:blip r:embed="rId3"/>
          <a:srcRect r="36418"/>
          <a:stretch/>
        </p:blipFill>
        <p:spPr>
          <a:xfrm>
            <a:off x="179951" y="6092304"/>
            <a:ext cx="533412" cy="471903"/>
          </a:xfrm>
          <a:prstGeom prst="rect">
            <a:avLst/>
          </a:prstGeom>
        </p:spPr>
      </p:pic>
    </p:spTree>
    <p:extLst>
      <p:ext uri="{BB962C8B-B14F-4D97-AF65-F5344CB8AC3E}">
        <p14:creationId xmlns:p14="http://schemas.microsoft.com/office/powerpoint/2010/main" val="82140475"/>
      </p:ext>
    </p:extLst>
  </p:cSld>
  <p:clrMapOvr>
    <a:masterClrMapping/>
  </p:clrMapOvr>
  <p:extLst>
    <p:ext uri="{DCECCB84-F9BA-43D5-87BE-67443E8EF086}">
      <p15:sldGuideLst xmlns:p15="http://schemas.microsoft.com/office/powerpoint/2012/main">
        <p15:guide id="1" orient="horz" pos="278">
          <p15:clr>
            <a:srgbClr val="FBAE40"/>
          </p15:clr>
        </p15:guide>
        <p15:guide id="2" pos="302">
          <p15:clr>
            <a:srgbClr val="FBAE40"/>
          </p15:clr>
        </p15:guide>
        <p15:guide id="3" orient="horz" pos="4088">
          <p15:clr>
            <a:srgbClr val="FBAE40"/>
          </p15:clr>
        </p15:guide>
        <p15:guide id="4" pos="7378">
          <p15:clr>
            <a:srgbClr val="FBAE40"/>
          </p15:clr>
        </p15:guide>
        <p15:guide id="5" orient="horz" pos="3884">
          <p15:clr>
            <a:srgbClr val="FBAE40"/>
          </p15:clr>
        </p15:guide>
        <p15:guide id="6" orient="horz" pos="5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A83BA1-1663-9A43-AB1C-6A5B6695219D}"/>
              </a:ext>
            </a:extLst>
          </p:cNvPr>
          <p:cNvSpPr>
            <a:spLocks noGrp="1"/>
          </p:cNvSpPr>
          <p:nvPr>
            <p:ph type="title"/>
          </p:nvPr>
        </p:nvSpPr>
        <p:spPr>
          <a:xfrm>
            <a:off x="838200" y="366188"/>
            <a:ext cx="10515600" cy="132503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9558C5-C15D-524D-B891-611DBF911E8C}"/>
              </a:ext>
            </a:extLst>
          </p:cNvPr>
          <p:cNvSpPr>
            <a:spLocks noGrp="1"/>
          </p:cNvSpPr>
          <p:nvPr>
            <p:ph type="body" idx="1"/>
          </p:nvPr>
        </p:nvSpPr>
        <p:spPr>
          <a:xfrm>
            <a:off x="838200" y="1826685"/>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9D93AC-1B7B-B247-9E14-04EB30A091B7}"/>
              </a:ext>
            </a:extLst>
          </p:cNvPr>
          <p:cNvSpPr>
            <a:spLocks noGrp="1"/>
          </p:cNvSpPr>
          <p:nvPr>
            <p:ph type="dt" sz="half" idx="2"/>
          </p:nvPr>
        </p:nvSpPr>
        <p:spPr>
          <a:xfrm>
            <a:off x="838200" y="6356354"/>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76C905EC-A080-E345-8E4D-7690D0A77E2B}" type="datetimeFigureOut">
              <a:rPr lang="en-GB" smtClean="0"/>
              <a:t>13/08/2024</a:t>
            </a:fld>
            <a:endParaRPr lang="en-GB"/>
          </a:p>
        </p:txBody>
      </p:sp>
      <p:sp>
        <p:nvSpPr>
          <p:cNvPr id="5" name="Footer Placeholder 4">
            <a:extLst>
              <a:ext uri="{FF2B5EF4-FFF2-40B4-BE49-F238E27FC236}">
                <a16:creationId xmlns:a16="http://schemas.microsoft.com/office/drawing/2014/main" id="{F82FB452-3226-694C-9238-6E1727F82023}"/>
              </a:ext>
            </a:extLst>
          </p:cNvPr>
          <p:cNvSpPr>
            <a:spLocks noGrp="1"/>
          </p:cNvSpPr>
          <p:nvPr>
            <p:ph type="ftr" sz="quarter" idx="3"/>
          </p:nvPr>
        </p:nvSpPr>
        <p:spPr>
          <a:xfrm>
            <a:off x="4038600" y="6356354"/>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187C7E5-59B8-A641-BFED-F59438FEBE03}"/>
              </a:ext>
            </a:extLst>
          </p:cNvPr>
          <p:cNvSpPr>
            <a:spLocks noGrp="1"/>
          </p:cNvSpPr>
          <p:nvPr>
            <p:ph type="sldNum" sz="quarter" idx="4"/>
          </p:nvPr>
        </p:nvSpPr>
        <p:spPr>
          <a:xfrm>
            <a:off x="8610600" y="6356354"/>
            <a:ext cx="27432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0A449AA2-1142-5B4A-9258-F749693B2B34}" type="slidenum">
              <a:rPr lang="en-GB" smtClean="0"/>
              <a:t>‹#›</a:t>
            </a:fld>
            <a:endParaRPr lang="en-GB"/>
          </a:p>
        </p:txBody>
      </p:sp>
    </p:spTree>
    <p:extLst>
      <p:ext uri="{BB962C8B-B14F-4D97-AF65-F5344CB8AC3E}">
        <p14:creationId xmlns:p14="http://schemas.microsoft.com/office/powerpoint/2010/main" val="226212287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81" r:id="rId9"/>
    <p:sldLayoutId id="2147483684" r:id="rId10"/>
    <p:sldLayoutId id="2147483703" r:id="rId11"/>
  </p:sldLayoutIdLst>
  <p:txStyles>
    <p:titleStyle>
      <a:lvl1pPr algn="l" defTabSz="9143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6" rtl="0" eaLnBrk="1" latinLnBrk="0" hangingPunct="1">
        <a:defRPr sz="1800" kern="1200">
          <a:solidFill>
            <a:schemeClr val="tx1"/>
          </a:solidFill>
          <a:latin typeface="+mn-lt"/>
          <a:ea typeface="+mn-ea"/>
          <a:cs typeface="+mn-cs"/>
        </a:defRPr>
      </a:lvl1pPr>
      <a:lvl2pPr marL="457178"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2" algn="l" defTabSz="914356" rtl="0" eaLnBrk="1" latinLnBrk="0" hangingPunct="1">
        <a:defRPr sz="1800" kern="1200">
          <a:solidFill>
            <a:schemeClr val="tx1"/>
          </a:solidFill>
          <a:latin typeface="+mn-lt"/>
          <a:ea typeface="+mn-ea"/>
          <a:cs typeface="+mn-cs"/>
        </a:defRPr>
      </a:lvl4pPr>
      <a:lvl5pPr marL="1828709" algn="l" defTabSz="914356" rtl="0" eaLnBrk="1" latinLnBrk="0" hangingPunct="1">
        <a:defRPr sz="1800" kern="1200">
          <a:solidFill>
            <a:schemeClr val="tx1"/>
          </a:solidFill>
          <a:latin typeface="+mn-lt"/>
          <a:ea typeface="+mn-ea"/>
          <a:cs typeface="+mn-cs"/>
        </a:defRPr>
      </a:lvl5pPr>
      <a:lvl6pPr marL="2285886" algn="l" defTabSz="914356" rtl="0" eaLnBrk="1" latinLnBrk="0" hangingPunct="1">
        <a:defRPr sz="1800" kern="1200">
          <a:solidFill>
            <a:schemeClr val="tx1"/>
          </a:solidFill>
          <a:latin typeface="+mn-lt"/>
          <a:ea typeface="+mn-ea"/>
          <a:cs typeface="+mn-cs"/>
        </a:defRPr>
      </a:lvl6pPr>
      <a:lvl7pPr marL="2743063" algn="l" defTabSz="914356" rtl="0" eaLnBrk="1" latinLnBrk="0" hangingPunct="1">
        <a:defRPr sz="1800" kern="1200">
          <a:solidFill>
            <a:schemeClr val="tx1"/>
          </a:solidFill>
          <a:latin typeface="+mn-lt"/>
          <a:ea typeface="+mn-ea"/>
          <a:cs typeface="+mn-cs"/>
        </a:defRPr>
      </a:lvl7pPr>
      <a:lvl8pPr marL="3200240" algn="l" defTabSz="914356" rtl="0" eaLnBrk="1" latinLnBrk="0" hangingPunct="1">
        <a:defRPr sz="1800" kern="1200">
          <a:solidFill>
            <a:schemeClr val="tx1"/>
          </a:solidFill>
          <a:latin typeface="+mn-lt"/>
          <a:ea typeface="+mn-ea"/>
          <a:cs typeface="+mn-cs"/>
        </a:defRPr>
      </a:lvl8pPr>
      <a:lvl9pPr marL="3657418" algn="l" defTabSz="91435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A83BA1-1663-9A43-AB1C-6A5B6695219D}"/>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9558C5-C15D-524D-B891-611DBF911E8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9D93AC-1B7B-B247-9E14-04EB30A091B7}"/>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76C905EC-A080-E345-8E4D-7690D0A77E2B}" type="datetimeFigureOut">
              <a:rPr lang="en-GB" smtClean="0"/>
              <a:t>13/08/2024</a:t>
            </a:fld>
            <a:endParaRPr lang="en-GB"/>
          </a:p>
        </p:txBody>
      </p:sp>
      <p:sp>
        <p:nvSpPr>
          <p:cNvPr id="5" name="Footer Placeholder 4">
            <a:extLst>
              <a:ext uri="{FF2B5EF4-FFF2-40B4-BE49-F238E27FC236}">
                <a16:creationId xmlns:a16="http://schemas.microsoft.com/office/drawing/2014/main" id="{F82FB452-3226-694C-9238-6E1727F82023}"/>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187C7E5-59B8-A641-BFED-F59438FEBE0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0A449AA2-1142-5B4A-9258-F749693B2B34}" type="slidenum">
              <a:rPr lang="en-GB" smtClean="0"/>
              <a:t>‹#›</a:t>
            </a:fld>
            <a:endParaRPr lang="en-GB"/>
          </a:p>
        </p:txBody>
      </p:sp>
    </p:spTree>
    <p:extLst>
      <p:ext uri="{BB962C8B-B14F-4D97-AF65-F5344CB8AC3E}">
        <p14:creationId xmlns:p14="http://schemas.microsoft.com/office/powerpoint/2010/main" val="134909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4F5E3-6D7C-F849-A7C3-8A6D837C16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701256-6D02-904C-A413-7E61C2F475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B154B-9173-4245-8BE7-E4B2114DD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4CAEF1-8B30-0249-8B6F-063DB5127DD2}" type="datetimeFigureOut">
              <a:rPr lang="en-US" smtClean="0"/>
              <a:t>8/13/2024</a:t>
            </a:fld>
            <a:endParaRPr lang="en-US"/>
          </a:p>
        </p:txBody>
      </p:sp>
      <p:sp>
        <p:nvSpPr>
          <p:cNvPr id="5" name="Footer Placeholder 4">
            <a:extLst>
              <a:ext uri="{FF2B5EF4-FFF2-40B4-BE49-F238E27FC236}">
                <a16:creationId xmlns:a16="http://schemas.microsoft.com/office/drawing/2014/main" id="{6B16E364-D129-D24F-98B4-4B7EEA8640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B922AE-8D27-BF46-9C7A-421AF570A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4979D-705E-7243-83D3-11E68F2B9F22}" type="slidenum">
              <a:rPr lang="en-US" smtClean="0"/>
              <a:t>‹#›</a:t>
            </a:fld>
            <a:endParaRPr lang="en-US"/>
          </a:p>
        </p:txBody>
      </p:sp>
    </p:spTree>
    <p:extLst>
      <p:ext uri="{BB962C8B-B14F-4D97-AF65-F5344CB8AC3E}">
        <p14:creationId xmlns:p14="http://schemas.microsoft.com/office/powerpoint/2010/main" val="24457857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xStyles>
    <p:titleStyle>
      <a:lvl1pPr algn="l" defTabSz="914400" rtl="0" eaLnBrk="1" latinLnBrk="0" hangingPunct="1">
        <a:lnSpc>
          <a:spcPct val="90000"/>
        </a:lnSpc>
        <a:spcBef>
          <a:spcPct val="0"/>
        </a:spcBef>
        <a:buNone/>
        <a:defRPr sz="4400" b="1" i="0" kern="120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6.jpe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4.png"/><Relationship Id="rId7"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12"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Layout" Target="../slideLayouts/slideLayout2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1.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Layout" Target="../diagrams/layout2.xml"/><Relationship Id="rId7" Type="http://schemas.openxmlformats.org/officeDocument/2006/relationships/image" Target="../media/image47.jpeg"/><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11" Type="http://schemas.openxmlformats.org/officeDocument/2006/relationships/image" Target="../media/image51.png"/><Relationship Id="rId5" Type="http://schemas.openxmlformats.org/officeDocument/2006/relationships/diagramColors" Target="../diagrams/colors2.xml"/><Relationship Id="rId10" Type="http://schemas.openxmlformats.org/officeDocument/2006/relationships/image" Target="../media/image50.jpeg"/><Relationship Id="rId4" Type="http://schemas.openxmlformats.org/officeDocument/2006/relationships/diagramQuickStyle" Target="../diagrams/quickStyle2.xml"/><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microsoft.com/office/2007/relationships/hdphoto" Target="../media/hdphoto8.wdp"/><Relationship Id="rId5" Type="http://schemas.openxmlformats.org/officeDocument/2006/relationships/image" Target="../media/image77.png"/><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1.xml"/><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chart" Target="../charts/chart2.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18/10/relationships/comments" Target="../comments/modernComment_76656656_804E5AA7.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E6312-EAE2-A04A-8F70-C0A612F73013}"/>
              </a:ext>
            </a:extLst>
          </p:cNvPr>
          <p:cNvSpPr>
            <a:spLocks noGrp="1"/>
          </p:cNvSpPr>
          <p:nvPr>
            <p:ph type="ctrTitle"/>
          </p:nvPr>
        </p:nvSpPr>
        <p:spPr>
          <a:xfrm>
            <a:off x="249567" y="360000"/>
            <a:ext cx="7435108" cy="3185487"/>
          </a:xfrm>
        </p:spPr>
        <p:txBody>
          <a:bodyPr/>
          <a:lstStyle/>
          <a:p>
            <a:r>
              <a:rPr lang="en-GB" sz="4400">
                <a:solidFill>
                  <a:schemeClr val="bg1"/>
                </a:solidFill>
                <a:latin typeface="Arial"/>
                <a:cs typeface="Times New Roman"/>
              </a:rPr>
              <a:t>A Global – Local Innovation Approach for Appropriate Technology in LMIC: </a:t>
            </a:r>
            <a:br>
              <a:rPr lang="en-GB" sz="4400">
                <a:solidFill>
                  <a:schemeClr val="bg1"/>
                </a:solidFill>
                <a:latin typeface="Arial"/>
                <a:cs typeface="Times New Roman"/>
              </a:rPr>
            </a:br>
            <a:r>
              <a:rPr lang="en-GB" sz="4400">
                <a:solidFill>
                  <a:schemeClr val="bg1"/>
                </a:solidFill>
                <a:latin typeface="Arial"/>
                <a:cs typeface="Times New Roman"/>
              </a:rPr>
              <a:t>A case study in Nepal</a:t>
            </a:r>
            <a:endParaRPr lang="en-GB" sz="4400" b="0">
              <a:solidFill>
                <a:schemeClr val="bg1"/>
              </a:solidFill>
              <a:latin typeface="Helvetica"/>
              <a:cs typeface="Times New Roman"/>
            </a:endParaRPr>
          </a:p>
          <a:p>
            <a:endParaRPr lang="en-US" sz="5400" b="0">
              <a:solidFill>
                <a:schemeClr val="bg1"/>
              </a:solidFill>
              <a:latin typeface="Helvetica"/>
              <a:cs typeface="Helvetica"/>
            </a:endParaRPr>
          </a:p>
        </p:txBody>
      </p:sp>
      <p:sp>
        <p:nvSpPr>
          <p:cNvPr id="7" name="Subtitle 2">
            <a:extLst>
              <a:ext uri="{FF2B5EF4-FFF2-40B4-BE49-F238E27FC236}">
                <a16:creationId xmlns:a16="http://schemas.microsoft.com/office/drawing/2014/main" id="{595E19AC-BEE9-9FA5-6CD6-1DEAD24D35D1}"/>
              </a:ext>
            </a:extLst>
          </p:cNvPr>
          <p:cNvSpPr txBox="1">
            <a:spLocks/>
          </p:cNvSpPr>
          <p:nvPr/>
        </p:nvSpPr>
        <p:spPr>
          <a:xfrm>
            <a:off x="263487" y="3450129"/>
            <a:ext cx="6780659" cy="90085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2400" b="1">
                <a:solidFill>
                  <a:schemeClr val="bg1"/>
                </a:solidFill>
                <a:latin typeface="Arial"/>
                <a:cs typeface="Arial"/>
              </a:rPr>
              <a:t>10th May, 2024 | 2nd NEPOCON Conference</a:t>
            </a:r>
          </a:p>
          <a:p>
            <a:pPr>
              <a:lnSpc>
                <a:spcPct val="150000"/>
              </a:lnSpc>
            </a:pPr>
            <a:r>
              <a:rPr lang="en-US" sz="2400" b="1">
                <a:solidFill>
                  <a:schemeClr val="bg1"/>
                </a:solidFill>
                <a:latin typeface="Arial"/>
                <a:cs typeface="Arial"/>
              </a:rPr>
              <a:t>Kathmandu, Nepal</a:t>
            </a:r>
          </a:p>
        </p:txBody>
      </p:sp>
      <p:pic>
        <p:nvPicPr>
          <p:cNvPr id="8" name="Picture 7" descr="A group of logos with text&#10;&#10;Description automatically generated">
            <a:extLst>
              <a:ext uri="{FF2B5EF4-FFF2-40B4-BE49-F238E27FC236}">
                <a16:creationId xmlns:a16="http://schemas.microsoft.com/office/drawing/2014/main" id="{C7CAF8C0-3240-1C28-8372-3301DB16DEA9}"/>
              </a:ext>
            </a:extLst>
          </p:cNvPr>
          <p:cNvPicPr>
            <a:picLocks noChangeAspect="1"/>
          </p:cNvPicPr>
          <p:nvPr/>
        </p:nvPicPr>
        <p:blipFill rotWithShape="1">
          <a:blip r:embed="rId3"/>
          <a:srcRect l="5774" t="25155" r="6048" b="51766"/>
          <a:stretch/>
        </p:blipFill>
        <p:spPr>
          <a:xfrm>
            <a:off x="59927" y="5544383"/>
            <a:ext cx="4043045" cy="664462"/>
          </a:xfrm>
          <a:prstGeom prst="rect">
            <a:avLst/>
          </a:prstGeom>
        </p:spPr>
      </p:pic>
      <p:pic>
        <p:nvPicPr>
          <p:cNvPr id="10" name="Picture 9" descr="A group of logos with text&#10;&#10;Description automatically generated">
            <a:extLst>
              <a:ext uri="{FF2B5EF4-FFF2-40B4-BE49-F238E27FC236}">
                <a16:creationId xmlns:a16="http://schemas.microsoft.com/office/drawing/2014/main" id="{0AAE9A63-946A-55AC-366B-CB2E189A2E8F}"/>
              </a:ext>
            </a:extLst>
          </p:cNvPr>
          <p:cNvPicPr>
            <a:picLocks noChangeAspect="1"/>
          </p:cNvPicPr>
          <p:nvPr/>
        </p:nvPicPr>
        <p:blipFill rotWithShape="1">
          <a:blip r:embed="rId3"/>
          <a:srcRect l="7013" t="53441" r="6561" b="24530"/>
          <a:stretch/>
        </p:blipFill>
        <p:spPr>
          <a:xfrm>
            <a:off x="4183029" y="5575247"/>
            <a:ext cx="4122856" cy="641417"/>
          </a:xfrm>
          <a:prstGeom prst="rect">
            <a:avLst/>
          </a:prstGeom>
        </p:spPr>
      </p:pic>
    </p:spTree>
    <p:extLst>
      <p:ext uri="{BB962C8B-B14F-4D97-AF65-F5344CB8AC3E}">
        <p14:creationId xmlns:p14="http://schemas.microsoft.com/office/powerpoint/2010/main" val="3435470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4DA44C-C278-1B10-5E28-FAC203EBA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278" y="215896"/>
            <a:ext cx="4340181" cy="2892139"/>
          </a:xfrm>
          <a:prstGeom prst="rect">
            <a:avLst/>
          </a:prstGeom>
        </p:spPr>
      </p:pic>
      <p:pic>
        <p:nvPicPr>
          <p:cNvPr id="2" name="Graphic 1" descr="Travel outline">
            <a:extLst>
              <a:ext uri="{FF2B5EF4-FFF2-40B4-BE49-F238E27FC236}">
                <a16:creationId xmlns:a16="http://schemas.microsoft.com/office/drawing/2014/main" id="{87A6F877-A93B-2CC0-D831-7892C4471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344" y="2649161"/>
            <a:ext cx="3992943" cy="3992943"/>
          </a:xfrm>
          <a:prstGeom prst="rect">
            <a:avLst/>
          </a:prstGeom>
        </p:spPr>
      </p:pic>
      <p:pic>
        <p:nvPicPr>
          <p:cNvPr id="2052" name="Picture 4" descr="BYD to Build A New Energy Passenger Vehicle Factory in Hungary for  Localised Production in Europe">
            <a:extLst>
              <a:ext uri="{FF2B5EF4-FFF2-40B4-BE49-F238E27FC236}">
                <a16:creationId xmlns:a16="http://schemas.microsoft.com/office/drawing/2014/main" id="{F792C9EF-845E-4D6A-A742-4530427202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9287" y="1931908"/>
            <a:ext cx="4340181" cy="244135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hat We Should Check When Purchase a Manual Wheelchair? - JBH">
            <a:extLst>
              <a:ext uri="{FF2B5EF4-FFF2-40B4-BE49-F238E27FC236}">
                <a16:creationId xmlns:a16="http://schemas.microsoft.com/office/drawing/2014/main" id="{2937A29A-FB59-23D6-0E33-93A6BCB254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7470" y="3140527"/>
            <a:ext cx="5080720" cy="254036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Foxconn's profit dropped in Q4 2019; iPhone 12 mass production will go as  originally planned | TechSpot">
            <a:extLst>
              <a:ext uri="{FF2B5EF4-FFF2-40B4-BE49-F238E27FC236}">
                <a16:creationId xmlns:a16="http://schemas.microsoft.com/office/drawing/2014/main" id="{0205D864-936E-628B-0162-9477F7B98BE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37444708-8DC0-5E52-F098-E7DCDE2977B7}"/>
              </a:ext>
            </a:extLst>
          </p:cNvPr>
          <p:cNvSpPr txBox="1"/>
          <p:nvPr/>
        </p:nvSpPr>
        <p:spPr>
          <a:xfrm>
            <a:off x="0" y="6426660"/>
            <a:ext cx="6098146" cy="215444"/>
          </a:xfrm>
          <a:prstGeom prst="rect">
            <a:avLst/>
          </a:prstGeom>
          <a:noFill/>
        </p:spPr>
        <p:txBody>
          <a:bodyPr wrap="square">
            <a:spAutoFit/>
          </a:bodyPr>
          <a:lstStyle/>
          <a:p>
            <a:r>
              <a:rPr lang="en-GB" sz="800" dirty="0"/>
              <a:t>https://www.techspot.com/news/84608-foxconn-profit-dropped-q4-2019-iphone-12-mass.html</a:t>
            </a:r>
          </a:p>
        </p:txBody>
      </p:sp>
      <p:sp>
        <p:nvSpPr>
          <p:cNvPr id="12" name="TextBox 11">
            <a:extLst>
              <a:ext uri="{FF2B5EF4-FFF2-40B4-BE49-F238E27FC236}">
                <a16:creationId xmlns:a16="http://schemas.microsoft.com/office/drawing/2014/main" id="{CDBDC23F-B053-2F38-A313-E7C544A12969}"/>
              </a:ext>
            </a:extLst>
          </p:cNvPr>
          <p:cNvSpPr txBox="1"/>
          <p:nvPr/>
        </p:nvSpPr>
        <p:spPr>
          <a:xfrm>
            <a:off x="4156656" y="6459514"/>
            <a:ext cx="6098146" cy="338554"/>
          </a:xfrm>
          <a:prstGeom prst="rect">
            <a:avLst/>
          </a:prstGeom>
          <a:noFill/>
        </p:spPr>
        <p:txBody>
          <a:bodyPr wrap="square">
            <a:spAutoFit/>
          </a:bodyPr>
          <a:lstStyle/>
          <a:p>
            <a:r>
              <a:rPr lang="en-GB" sz="800" dirty="0"/>
              <a:t>https://www.byd.com/eu/news-list/BYD_to_Build_A_New_Energy_Passenger_Vehicle_Factory_in_Hungary_for_Localised_Production_in_Europe.html</a:t>
            </a:r>
          </a:p>
        </p:txBody>
      </p:sp>
      <p:sp>
        <p:nvSpPr>
          <p:cNvPr id="14" name="TextBox 13">
            <a:extLst>
              <a:ext uri="{FF2B5EF4-FFF2-40B4-BE49-F238E27FC236}">
                <a16:creationId xmlns:a16="http://schemas.microsoft.com/office/drawing/2014/main" id="{0810BC5C-78E2-EA7A-A923-60347E54E729}"/>
              </a:ext>
            </a:extLst>
          </p:cNvPr>
          <p:cNvSpPr txBox="1"/>
          <p:nvPr/>
        </p:nvSpPr>
        <p:spPr>
          <a:xfrm>
            <a:off x="0" y="6628791"/>
            <a:ext cx="6098146" cy="215444"/>
          </a:xfrm>
          <a:prstGeom prst="rect">
            <a:avLst/>
          </a:prstGeom>
          <a:noFill/>
        </p:spPr>
        <p:txBody>
          <a:bodyPr wrap="square">
            <a:spAutoFit/>
          </a:bodyPr>
          <a:lstStyle/>
          <a:p>
            <a:r>
              <a:rPr lang="en-GB" sz="800" dirty="0"/>
              <a:t>https://www.jbhmedical.com/what-we-should-check-when-purchase-a-manual-wheelchair.html</a:t>
            </a:r>
          </a:p>
        </p:txBody>
      </p:sp>
    </p:spTree>
    <p:extLst>
      <p:ext uri="{BB962C8B-B14F-4D97-AF65-F5344CB8AC3E}">
        <p14:creationId xmlns:p14="http://schemas.microsoft.com/office/powerpoint/2010/main" val="661178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ravel outline">
            <a:extLst>
              <a:ext uri="{FF2B5EF4-FFF2-40B4-BE49-F238E27FC236}">
                <a16:creationId xmlns:a16="http://schemas.microsoft.com/office/drawing/2014/main" id="{E056E6A6-6C37-1DF7-52F8-6E248464C1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2296" y="1654400"/>
            <a:ext cx="2848708" cy="2848708"/>
          </a:xfrm>
          <a:prstGeom prst="rect">
            <a:avLst/>
          </a:prstGeom>
        </p:spPr>
      </p:pic>
      <p:pic>
        <p:nvPicPr>
          <p:cNvPr id="1026" name="Picture 2">
            <a:extLst>
              <a:ext uri="{FF2B5EF4-FFF2-40B4-BE49-F238E27FC236}">
                <a16:creationId xmlns:a16="http://schemas.microsoft.com/office/drawing/2014/main" id="{C478DE15-AD38-9C54-731E-60DBB9229F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461" y="1831693"/>
            <a:ext cx="4407876" cy="2494123"/>
          </a:xfrm>
          <a:prstGeom prst="rect">
            <a:avLst/>
          </a:prstGeom>
          <a:noFill/>
          <a:extLst>
            <a:ext uri="{909E8E84-426E-40DD-AFC4-6F175D3DCCD1}">
              <a14:hiddenFill xmlns:a14="http://schemas.microsoft.com/office/drawing/2010/main">
                <a:solidFill>
                  <a:srgbClr val="FFFFFF"/>
                </a:solidFill>
              </a14:hiddenFill>
            </a:ext>
          </a:extLst>
        </p:spPr>
      </p:pic>
      <p:sp>
        <p:nvSpPr>
          <p:cNvPr id="5" name="Plus Sign 4">
            <a:extLst>
              <a:ext uri="{FF2B5EF4-FFF2-40B4-BE49-F238E27FC236}">
                <a16:creationId xmlns:a16="http://schemas.microsoft.com/office/drawing/2014/main" id="{CC6A5D76-9224-5A44-4AF0-CB0172E238C6}"/>
              </a:ext>
            </a:extLst>
          </p:cNvPr>
          <p:cNvSpPr/>
          <p:nvPr/>
        </p:nvSpPr>
        <p:spPr>
          <a:xfrm>
            <a:off x="4747848" y="2323338"/>
            <a:ext cx="1787769" cy="175701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0310630-07CB-62D3-F538-3B987C372926}"/>
              </a:ext>
            </a:extLst>
          </p:cNvPr>
          <p:cNvSpPr txBox="1">
            <a:spLocks/>
          </p:cNvSpPr>
          <p:nvPr/>
        </p:nvSpPr>
        <p:spPr>
          <a:xfrm>
            <a:off x="360000" y="365125"/>
            <a:ext cx="10955700" cy="604693"/>
          </a:xfrm>
          <a:prstGeom prst="rect">
            <a:avLst/>
          </a:prstGeom>
        </p:spPr>
        <p:txBody>
          <a:bodyPr/>
          <a:lstStyle>
            <a:lvl1pPr algn="l" defTabSz="914400" rtl="0" eaLnBrk="1" latinLnBrk="0" hangingPunct="1">
              <a:lnSpc>
                <a:spcPct val="90000"/>
              </a:lnSpc>
              <a:spcBef>
                <a:spcPct val="0"/>
              </a:spcBef>
              <a:buNone/>
              <a:defRPr sz="4400" b="1" i="0" kern="1200" baseline="0">
                <a:solidFill>
                  <a:schemeClr val="tx1"/>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Helvetica" pitchFamily="2" charset="0"/>
                <a:ea typeface="+mj-ea"/>
                <a:cs typeface="+mj-cs"/>
              </a:rPr>
              <a:t>Need for multiple production and innovation models</a:t>
            </a:r>
            <a:endParaRPr kumimoji="0" lang="en-GB" sz="4400" b="1" i="0" u="none" strike="noStrike" kern="1200" cap="none" spc="0" normalizeH="0" baseline="0" noProof="0" dirty="0">
              <a:ln>
                <a:noFill/>
              </a:ln>
              <a:solidFill>
                <a:srgbClr val="000000"/>
              </a:solidFill>
              <a:effectLst/>
              <a:uLnTx/>
              <a:uFillTx/>
              <a:latin typeface="Helvetica" pitchFamily="2" charset="0"/>
              <a:ea typeface="+mj-ea"/>
              <a:cs typeface="+mj-cs"/>
            </a:endParaRPr>
          </a:p>
        </p:txBody>
      </p:sp>
      <p:pic>
        <p:nvPicPr>
          <p:cNvPr id="8" name="Graphic 7" descr="Factory with solid fill">
            <a:extLst>
              <a:ext uri="{FF2B5EF4-FFF2-40B4-BE49-F238E27FC236}">
                <a16:creationId xmlns:a16="http://schemas.microsoft.com/office/drawing/2014/main" id="{5A7C75AD-62F7-FA37-70D9-5BAF35BF93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69415" y="3165953"/>
            <a:ext cx="914400" cy="914400"/>
          </a:xfrm>
          <a:prstGeom prst="rect">
            <a:avLst/>
          </a:prstGeom>
        </p:spPr>
      </p:pic>
      <p:pic>
        <p:nvPicPr>
          <p:cNvPr id="12" name="Graphic 11" descr="Factory with solid fill">
            <a:extLst>
              <a:ext uri="{FF2B5EF4-FFF2-40B4-BE49-F238E27FC236}">
                <a16:creationId xmlns:a16="http://schemas.microsoft.com/office/drawing/2014/main" id="{A2B6C7C8-F0A0-B4C2-23DB-D2E82885DD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98243" y="2164354"/>
            <a:ext cx="914400" cy="914400"/>
          </a:xfrm>
          <a:prstGeom prst="rect">
            <a:avLst/>
          </a:prstGeom>
        </p:spPr>
      </p:pic>
      <p:pic>
        <p:nvPicPr>
          <p:cNvPr id="13" name="Graphic 12" descr="Factory with solid fill">
            <a:extLst>
              <a:ext uri="{FF2B5EF4-FFF2-40B4-BE49-F238E27FC236}">
                <a16:creationId xmlns:a16="http://schemas.microsoft.com/office/drawing/2014/main" id="{46344FE8-C6CA-557A-7AC4-5E27D4DD2A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3829" y="2621554"/>
            <a:ext cx="914400" cy="914400"/>
          </a:xfrm>
          <a:prstGeom prst="rect">
            <a:avLst/>
          </a:prstGeom>
        </p:spPr>
      </p:pic>
      <p:pic>
        <p:nvPicPr>
          <p:cNvPr id="2" name="Picture 1">
            <a:extLst>
              <a:ext uri="{FF2B5EF4-FFF2-40B4-BE49-F238E27FC236}">
                <a16:creationId xmlns:a16="http://schemas.microsoft.com/office/drawing/2014/main" id="{6FFCEABE-BBF5-6693-69C2-402E72AE15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7848" y="4224832"/>
            <a:ext cx="1738474" cy="1524314"/>
          </a:xfrm>
          <a:prstGeom prst="rect">
            <a:avLst/>
          </a:prstGeom>
        </p:spPr>
      </p:pic>
    </p:spTree>
    <p:extLst>
      <p:ext uri="{BB962C8B-B14F-4D97-AF65-F5344CB8AC3E}">
        <p14:creationId xmlns:p14="http://schemas.microsoft.com/office/powerpoint/2010/main" val="1455630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25DD450-9864-99D8-BD17-FE2945E9F886}"/>
              </a:ext>
            </a:extLst>
          </p:cNvPr>
          <p:cNvSpPr/>
          <p:nvPr/>
        </p:nvSpPr>
        <p:spPr>
          <a:xfrm>
            <a:off x="1521177" y="932289"/>
            <a:ext cx="4574823" cy="1088694"/>
          </a:xfrm>
          <a:prstGeom prst="rect">
            <a:avLst/>
          </a:prstGeom>
          <a:solidFill>
            <a:srgbClr val="01A79E"/>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285750" lvl="0" indent="-285750" algn="l" rtl="0">
              <a:buFont typeface="Arial,Sans-Serif"/>
              <a:buChar char="•"/>
            </a:pPr>
            <a:endParaRPr lang="en-US" sz="1800" b="0" i="0" dirty="0">
              <a:latin typeface="Calibri"/>
              <a:ea typeface="Arial"/>
              <a:cs typeface="Arial"/>
            </a:endParaRPr>
          </a:p>
        </p:txBody>
      </p:sp>
      <p:sp>
        <p:nvSpPr>
          <p:cNvPr id="5" name="Rectangle: Rounded Corners 4">
            <a:extLst>
              <a:ext uri="{FF2B5EF4-FFF2-40B4-BE49-F238E27FC236}">
                <a16:creationId xmlns:a16="http://schemas.microsoft.com/office/drawing/2014/main" id="{DF69187D-4C27-4697-92E2-BBBEA3FAECA4}"/>
              </a:ext>
            </a:extLst>
          </p:cNvPr>
          <p:cNvSpPr/>
          <p:nvPr/>
        </p:nvSpPr>
        <p:spPr>
          <a:xfrm>
            <a:off x="89987" y="2333167"/>
            <a:ext cx="2357000" cy="1491858"/>
          </a:xfrm>
          <a:prstGeom prst="rect">
            <a:avLst/>
          </a:prstGeom>
          <a:solidFill>
            <a:srgbClr val="4FACC8"/>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t"/>
          <a:lstStyle/>
          <a:p>
            <a:pPr algn="ctr"/>
            <a:r>
              <a:rPr lang="en-US" sz="2000" b="1" dirty="0">
                <a:solidFill>
                  <a:schemeClr val="tx1"/>
                </a:solidFill>
              </a:rPr>
              <a:t>Situational Analysis of Manual Wheelchair Provision</a:t>
            </a:r>
            <a:endParaRPr lang="en-GB" sz="2000" b="1" dirty="0">
              <a:solidFill>
                <a:schemeClr val="tx1"/>
              </a:solidFill>
            </a:endParaRPr>
          </a:p>
        </p:txBody>
      </p:sp>
      <p:sp>
        <p:nvSpPr>
          <p:cNvPr id="6" name="Rectangle: Rounded Corners 5">
            <a:extLst>
              <a:ext uri="{FF2B5EF4-FFF2-40B4-BE49-F238E27FC236}">
                <a16:creationId xmlns:a16="http://schemas.microsoft.com/office/drawing/2014/main" id="{A5C6883E-D4FA-4890-A4CD-76CE0E4164B7}"/>
              </a:ext>
            </a:extLst>
          </p:cNvPr>
          <p:cNvSpPr/>
          <p:nvPr/>
        </p:nvSpPr>
        <p:spPr>
          <a:xfrm>
            <a:off x="5131698" y="2333166"/>
            <a:ext cx="2357000" cy="1491859"/>
          </a:xfrm>
          <a:prstGeom prst="rect">
            <a:avLst/>
          </a:prstGeom>
          <a:solidFill>
            <a:srgbClr val="4FAC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tx1"/>
                </a:solidFill>
              </a:rPr>
              <a:t>Local Bespoke Product Development</a:t>
            </a:r>
            <a:endParaRPr lang="en-US" sz="2000" b="1" dirty="0"/>
          </a:p>
          <a:p>
            <a:pPr marL="285750" indent="-285750">
              <a:buFont typeface="Arial" panose="020B0604020202020204" pitchFamily="34" charset="0"/>
              <a:buChar char="•"/>
            </a:pPr>
            <a:endParaRPr lang="en-US" dirty="0"/>
          </a:p>
          <a:p>
            <a:pPr algn="ctr"/>
            <a:endParaRPr lang="en-GB" dirty="0"/>
          </a:p>
        </p:txBody>
      </p:sp>
      <p:sp>
        <p:nvSpPr>
          <p:cNvPr id="16" name="Title 1">
            <a:extLst>
              <a:ext uri="{FF2B5EF4-FFF2-40B4-BE49-F238E27FC236}">
                <a16:creationId xmlns:a16="http://schemas.microsoft.com/office/drawing/2014/main" id="{7DBCF996-FDA6-D1A3-9813-4B9503494061}"/>
              </a:ext>
            </a:extLst>
          </p:cNvPr>
          <p:cNvSpPr txBox="1">
            <a:spLocks/>
          </p:cNvSpPr>
          <p:nvPr/>
        </p:nvSpPr>
        <p:spPr>
          <a:xfrm>
            <a:off x="1481049" y="219043"/>
            <a:ext cx="10091069" cy="7636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t>AT2030 Local Systems Strengthening: Nepal </a:t>
            </a:r>
          </a:p>
        </p:txBody>
      </p:sp>
      <p:pic>
        <p:nvPicPr>
          <p:cNvPr id="20" name="Picture 19">
            <a:extLst>
              <a:ext uri="{FF2B5EF4-FFF2-40B4-BE49-F238E27FC236}">
                <a16:creationId xmlns:a16="http://schemas.microsoft.com/office/drawing/2014/main" id="{899D80C3-93C2-8BDA-24C4-0CF0ED5AD41D}"/>
              </a:ext>
            </a:extLst>
          </p:cNvPr>
          <p:cNvPicPr>
            <a:picLocks noChangeAspect="1"/>
          </p:cNvPicPr>
          <p:nvPr/>
        </p:nvPicPr>
        <p:blipFill>
          <a:blip r:embed="rId3"/>
          <a:stretch>
            <a:fillRect/>
          </a:stretch>
        </p:blipFill>
        <p:spPr>
          <a:xfrm>
            <a:off x="1666854" y="1033088"/>
            <a:ext cx="2417771" cy="887095"/>
          </a:xfrm>
          <a:prstGeom prst="rect">
            <a:avLst/>
          </a:prstGeom>
          <a:ln>
            <a:solidFill>
              <a:srgbClr val="01A79E"/>
            </a:solidFill>
          </a:ln>
        </p:spPr>
      </p:pic>
      <p:sp>
        <p:nvSpPr>
          <p:cNvPr id="23" name="Arrow: Down 22">
            <a:extLst>
              <a:ext uri="{FF2B5EF4-FFF2-40B4-BE49-F238E27FC236}">
                <a16:creationId xmlns:a16="http://schemas.microsoft.com/office/drawing/2014/main" id="{AAA6D7D3-271D-4535-2550-3D260ADC3776}"/>
              </a:ext>
            </a:extLst>
          </p:cNvPr>
          <p:cNvSpPr/>
          <p:nvPr/>
        </p:nvSpPr>
        <p:spPr>
          <a:xfrm>
            <a:off x="1421732" y="2052664"/>
            <a:ext cx="650908" cy="26470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622CF35D-44A3-71E9-212E-EEA8C126A908}"/>
              </a:ext>
            </a:extLst>
          </p:cNvPr>
          <p:cNvSpPr/>
          <p:nvPr/>
        </p:nvSpPr>
        <p:spPr>
          <a:xfrm>
            <a:off x="2610842" y="2333165"/>
            <a:ext cx="2357001" cy="1481099"/>
          </a:xfrm>
          <a:prstGeom prst="rect">
            <a:avLst/>
          </a:prstGeom>
          <a:solidFill>
            <a:srgbClr val="4FAC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tx1"/>
                </a:solidFill>
              </a:rPr>
              <a:t>Wheelchair Spare Parts Pilot</a:t>
            </a:r>
            <a:endParaRPr lang="en-US" sz="2000" b="1" dirty="0"/>
          </a:p>
        </p:txBody>
      </p:sp>
      <p:sp>
        <p:nvSpPr>
          <p:cNvPr id="8" name="Arrow: Down 22">
            <a:extLst>
              <a:ext uri="{FF2B5EF4-FFF2-40B4-BE49-F238E27FC236}">
                <a16:creationId xmlns:a16="http://schemas.microsoft.com/office/drawing/2014/main" id="{C3353E0A-83E7-57A7-8DFE-CBF3AEE9F738}"/>
              </a:ext>
            </a:extLst>
          </p:cNvPr>
          <p:cNvSpPr/>
          <p:nvPr/>
        </p:nvSpPr>
        <p:spPr>
          <a:xfrm>
            <a:off x="5566265" y="2046751"/>
            <a:ext cx="650908" cy="26470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Down 22">
            <a:extLst>
              <a:ext uri="{FF2B5EF4-FFF2-40B4-BE49-F238E27FC236}">
                <a16:creationId xmlns:a16="http://schemas.microsoft.com/office/drawing/2014/main" id="{60C7EB18-3786-4A63-9A6F-83AA4BA43253}"/>
              </a:ext>
            </a:extLst>
          </p:cNvPr>
          <p:cNvSpPr/>
          <p:nvPr/>
        </p:nvSpPr>
        <p:spPr>
          <a:xfrm>
            <a:off x="3493998" y="2044720"/>
            <a:ext cx="650908" cy="26470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a:extLst>
              <a:ext uri="{FF2B5EF4-FFF2-40B4-BE49-F238E27FC236}">
                <a16:creationId xmlns:a16="http://schemas.microsoft.com/office/drawing/2014/main" id="{1266D23E-5B7D-6AF3-AE1F-4D23CD3A52AC}"/>
              </a:ext>
            </a:extLst>
          </p:cNvPr>
          <p:cNvGrpSpPr/>
          <p:nvPr/>
        </p:nvGrpSpPr>
        <p:grpSpPr>
          <a:xfrm>
            <a:off x="-10524" y="78027"/>
            <a:ext cx="1491574" cy="1853818"/>
            <a:chOff x="9753601" y="33887"/>
            <a:chExt cx="2455604" cy="3051973"/>
          </a:xfrm>
        </p:grpSpPr>
        <p:pic>
          <p:nvPicPr>
            <p:cNvPr id="32" name="Picture 31">
              <a:extLst>
                <a:ext uri="{FF2B5EF4-FFF2-40B4-BE49-F238E27FC236}">
                  <a16:creationId xmlns:a16="http://schemas.microsoft.com/office/drawing/2014/main" id="{0612C84E-D90F-ACFD-8AA7-50FBCC48B1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53601" y="33887"/>
              <a:ext cx="2455604" cy="2153102"/>
            </a:xfrm>
            <a:prstGeom prst="rect">
              <a:avLst/>
            </a:prstGeom>
          </p:spPr>
        </p:pic>
        <p:pic>
          <p:nvPicPr>
            <p:cNvPr id="33" name="Picture 32">
              <a:extLst>
                <a:ext uri="{FF2B5EF4-FFF2-40B4-BE49-F238E27FC236}">
                  <a16:creationId xmlns:a16="http://schemas.microsoft.com/office/drawing/2014/main" id="{CBD5BFC0-BDC1-A20B-4BB0-B47EC6C15A1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92848" y="2314316"/>
              <a:ext cx="1254416" cy="771544"/>
            </a:xfrm>
            <a:prstGeom prst="rect">
              <a:avLst/>
            </a:prstGeom>
          </p:spPr>
        </p:pic>
        <p:pic>
          <p:nvPicPr>
            <p:cNvPr id="34" name="Picture 33">
              <a:extLst>
                <a:ext uri="{FF2B5EF4-FFF2-40B4-BE49-F238E27FC236}">
                  <a16:creationId xmlns:a16="http://schemas.microsoft.com/office/drawing/2014/main" id="{DBE74B3A-7DA9-9D03-260E-230F10125DD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313327" y="2352094"/>
              <a:ext cx="656048" cy="695989"/>
            </a:xfrm>
            <a:prstGeom prst="rect">
              <a:avLst/>
            </a:prstGeom>
          </p:spPr>
        </p:pic>
      </p:grpSp>
      <p:sp>
        <p:nvSpPr>
          <p:cNvPr id="11" name="TextBox 10">
            <a:extLst>
              <a:ext uri="{FF2B5EF4-FFF2-40B4-BE49-F238E27FC236}">
                <a16:creationId xmlns:a16="http://schemas.microsoft.com/office/drawing/2014/main" id="{17351166-E938-993A-118F-E8848FDBBE20}"/>
              </a:ext>
            </a:extLst>
          </p:cNvPr>
          <p:cNvSpPr txBox="1"/>
          <p:nvPr/>
        </p:nvSpPr>
        <p:spPr>
          <a:xfrm>
            <a:off x="4255952" y="1240940"/>
            <a:ext cx="1576394" cy="461665"/>
          </a:xfrm>
          <a:prstGeom prst="rect">
            <a:avLst/>
          </a:prstGeom>
          <a:noFill/>
        </p:spPr>
        <p:txBody>
          <a:bodyPr wrap="none" rtlCol="0">
            <a:spAutoFit/>
          </a:bodyPr>
          <a:lstStyle/>
          <a:p>
            <a:r>
              <a:rPr lang="en-GB" sz="2400" dirty="0"/>
              <a:t>Workshops</a:t>
            </a:r>
          </a:p>
        </p:txBody>
      </p:sp>
      <p:pic>
        <p:nvPicPr>
          <p:cNvPr id="39" name="Picture 38" descr="A blue and black logo&#10;&#10;Description automatically generated">
            <a:extLst>
              <a:ext uri="{FF2B5EF4-FFF2-40B4-BE49-F238E27FC236}">
                <a16:creationId xmlns:a16="http://schemas.microsoft.com/office/drawing/2014/main" id="{000F6277-F13C-7BFF-EC25-2D19C31A7CAE}"/>
              </a:ext>
            </a:extLst>
          </p:cNvPr>
          <p:cNvPicPr>
            <a:picLocks noChangeAspect="1"/>
          </p:cNvPicPr>
          <p:nvPr/>
        </p:nvPicPr>
        <p:blipFill>
          <a:blip r:embed="rId7"/>
          <a:stretch>
            <a:fillRect/>
          </a:stretch>
        </p:blipFill>
        <p:spPr>
          <a:xfrm>
            <a:off x="6381589" y="911201"/>
            <a:ext cx="2612573" cy="909269"/>
          </a:xfrm>
          <a:prstGeom prst="rect">
            <a:avLst/>
          </a:prstGeom>
        </p:spPr>
      </p:pic>
      <p:sp>
        <p:nvSpPr>
          <p:cNvPr id="40" name="TextBox 39">
            <a:extLst>
              <a:ext uri="{FF2B5EF4-FFF2-40B4-BE49-F238E27FC236}">
                <a16:creationId xmlns:a16="http://schemas.microsoft.com/office/drawing/2014/main" id="{9158549C-D2AF-7ABC-3B83-DD92833F71D5}"/>
              </a:ext>
            </a:extLst>
          </p:cNvPr>
          <p:cNvSpPr txBox="1"/>
          <p:nvPr/>
        </p:nvSpPr>
        <p:spPr>
          <a:xfrm>
            <a:off x="9060683" y="990881"/>
            <a:ext cx="41426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latin typeface="Arial"/>
                <a:ea typeface="Calibri"/>
                <a:cs typeface="Calibri"/>
              </a:rPr>
              <a:t>Consortium </a:t>
            </a:r>
          </a:p>
        </p:txBody>
      </p:sp>
      <p:cxnSp>
        <p:nvCxnSpPr>
          <p:cNvPr id="41" name="Straight Arrow Connector 40">
            <a:extLst>
              <a:ext uri="{FF2B5EF4-FFF2-40B4-BE49-F238E27FC236}">
                <a16:creationId xmlns:a16="http://schemas.microsoft.com/office/drawing/2014/main" id="{2A775531-3031-2152-0774-8BC740DFC124}"/>
              </a:ext>
            </a:extLst>
          </p:cNvPr>
          <p:cNvCxnSpPr/>
          <p:nvPr/>
        </p:nvCxnSpPr>
        <p:spPr>
          <a:xfrm>
            <a:off x="6375541" y="1946406"/>
            <a:ext cx="5382381" cy="12095"/>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Rounded Corners 1">
            <a:extLst>
              <a:ext uri="{FF2B5EF4-FFF2-40B4-BE49-F238E27FC236}">
                <a16:creationId xmlns:a16="http://schemas.microsoft.com/office/drawing/2014/main" id="{DA10B9B8-4A31-C57E-E3D1-45BDC46C73F5}"/>
              </a:ext>
            </a:extLst>
          </p:cNvPr>
          <p:cNvSpPr/>
          <p:nvPr/>
        </p:nvSpPr>
        <p:spPr>
          <a:xfrm>
            <a:off x="7124618" y="4564070"/>
            <a:ext cx="2357001" cy="1481099"/>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lumMod val="85000"/>
                  </a:schemeClr>
                </a:solidFill>
              </a:rPr>
              <a:t>UNICEF </a:t>
            </a:r>
          </a:p>
          <a:p>
            <a:pPr algn="ctr"/>
            <a:r>
              <a:rPr lang="en-US" sz="2000" b="1" dirty="0">
                <a:solidFill>
                  <a:schemeClr val="bg1">
                    <a:lumMod val="85000"/>
                  </a:schemeClr>
                </a:solidFill>
              </a:rPr>
              <a:t>Digital Manufacture of Children’s Prosthetics</a:t>
            </a:r>
          </a:p>
        </p:txBody>
      </p:sp>
      <p:sp>
        <p:nvSpPr>
          <p:cNvPr id="7" name="TextBox 6">
            <a:extLst>
              <a:ext uri="{FF2B5EF4-FFF2-40B4-BE49-F238E27FC236}">
                <a16:creationId xmlns:a16="http://schemas.microsoft.com/office/drawing/2014/main" id="{A54818E2-ABFD-64CA-B6AF-0C4E44AE0825}"/>
              </a:ext>
            </a:extLst>
          </p:cNvPr>
          <p:cNvSpPr txBox="1"/>
          <p:nvPr/>
        </p:nvSpPr>
        <p:spPr>
          <a:xfrm>
            <a:off x="4871754" y="5616546"/>
            <a:ext cx="1912896" cy="369332"/>
          </a:xfrm>
          <a:prstGeom prst="rect">
            <a:avLst/>
          </a:prstGeom>
          <a:solidFill>
            <a:schemeClr val="accent3">
              <a:lumMod val="20000"/>
              <a:lumOff val="80000"/>
            </a:schemeClr>
          </a:solidFill>
        </p:spPr>
        <p:txBody>
          <a:bodyPr wrap="none" rtlCol="0">
            <a:spAutoFit/>
          </a:bodyPr>
          <a:lstStyle/>
          <a:p>
            <a:r>
              <a:rPr lang="en-GB" b="1" dirty="0">
                <a:solidFill>
                  <a:schemeClr val="bg1">
                    <a:lumMod val="85000"/>
                  </a:schemeClr>
                </a:solidFill>
              </a:rPr>
              <a:t>Incoming for 2024</a:t>
            </a:r>
          </a:p>
        </p:txBody>
      </p:sp>
      <p:sp>
        <p:nvSpPr>
          <p:cNvPr id="10" name="Rectangle: Rounded Corners 1">
            <a:extLst>
              <a:ext uri="{FF2B5EF4-FFF2-40B4-BE49-F238E27FC236}">
                <a16:creationId xmlns:a16="http://schemas.microsoft.com/office/drawing/2014/main" id="{0BDFD961-9037-0DF5-ACEA-18062A81E610}"/>
              </a:ext>
            </a:extLst>
          </p:cNvPr>
          <p:cNvSpPr/>
          <p:nvPr/>
        </p:nvSpPr>
        <p:spPr>
          <a:xfrm>
            <a:off x="9592429" y="4564070"/>
            <a:ext cx="2357001" cy="1481099"/>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lumMod val="85000"/>
                  </a:schemeClr>
                </a:solidFill>
              </a:rPr>
              <a:t>Prosthetic Liner Production with Operation Namaste</a:t>
            </a:r>
          </a:p>
        </p:txBody>
      </p:sp>
      <p:sp>
        <p:nvSpPr>
          <p:cNvPr id="12" name="Arrow: Down 11">
            <a:extLst>
              <a:ext uri="{FF2B5EF4-FFF2-40B4-BE49-F238E27FC236}">
                <a16:creationId xmlns:a16="http://schemas.microsoft.com/office/drawing/2014/main" id="{4492B2BB-2EB9-E316-8818-C8B9C221EFCD}"/>
              </a:ext>
            </a:extLst>
          </p:cNvPr>
          <p:cNvSpPr/>
          <p:nvPr/>
        </p:nvSpPr>
        <p:spPr>
          <a:xfrm>
            <a:off x="936879" y="3872501"/>
            <a:ext cx="650908" cy="264708"/>
          </a:xfrm>
          <a:prstGeom prst="downArrow">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13" name="TextBox 12">
            <a:extLst>
              <a:ext uri="{FF2B5EF4-FFF2-40B4-BE49-F238E27FC236}">
                <a16:creationId xmlns:a16="http://schemas.microsoft.com/office/drawing/2014/main" id="{DACB9653-0314-E80D-CCC7-CDE10CB0B98C}"/>
              </a:ext>
            </a:extLst>
          </p:cNvPr>
          <p:cNvSpPr txBox="1"/>
          <p:nvPr/>
        </p:nvSpPr>
        <p:spPr>
          <a:xfrm>
            <a:off x="989662" y="4137209"/>
            <a:ext cx="545342" cy="369332"/>
          </a:xfrm>
          <a:prstGeom prst="rect">
            <a:avLst/>
          </a:prstGeom>
          <a:solidFill>
            <a:schemeClr val="accent3">
              <a:lumMod val="20000"/>
              <a:lumOff val="80000"/>
            </a:schemeClr>
          </a:solidFill>
        </p:spPr>
        <p:txBody>
          <a:bodyPr wrap="none" rtlCol="0">
            <a:spAutoFit/>
          </a:bodyPr>
          <a:lstStyle/>
          <a:p>
            <a:r>
              <a:rPr lang="en-GB" b="1" dirty="0">
                <a:solidFill>
                  <a:schemeClr val="bg1">
                    <a:lumMod val="85000"/>
                  </a:schemeClr>
                </a:solidFill>
              </a:rPr>
              <a:t>TBC</a:t>
            </a:r>
          </a:p>
        </p:txBody>
      </p:sp>
      <p:sp>
        <p:nvSpPr>
          <p:cNvPr id="14" name="Arrow: Down 13">
            <a:extLst>
              <a:ext uri="{FF2B5EF4-FFF2-40B4-BE49-F238E27FC236}">
                <a16:creationId xmlns:a16="http://schemas.microsoft.com/office/drawing/2014/main" id="{85BFA35F-BB6C-DFCC-7C5F-CA17D9B90138}"/>
              </a:ext>
            </a:extLst>
          </p:cNvPr>
          <p:cNvSpPr/>
          <p:nvPr/>
        </p:nvSpPr>
        <p:spPr>
          <a:xfrm>
            <a:off x="3463888" y="3847695"/>
            <a:ext cx="650908" cy="264708"/>
          </a:xfrm>
          <a:prstGeom prst="downArrow">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15" name="TextBox 14">
            <a:extLst>
              <a:ext uri="{FF2B5EF4-FFF2-40B4-BE49-F238E27FC236}">
                <a16:creationId xmlns:a16="http://schemas.microsoft.com/office/drawing/2014/main" id="{D0A868CF-0ED0-DFE2-6E34-7F747B261046}"/>
              </a:ext>
            </a:extLst>
          </p:cNvPr>
          <p:cNvSpPr txBox="1"/>
          <p:nvPr/>
        </p:nvSpPr>
        <p:spPr>
          <a:xfrm>
            <a:off x="3493998" y="4081614"/>
            <a:ext cx="545342" cy="369332"/>
          </a:xfrm>
          <a:prstGeom prst="rect">
            <a:avLst/>
          </a:prstGeom>
          <a:solidFill>
            <a:schemeClr val="accent3">
              <a:lumMod val="20000"/>
              <a:lumOff val="80000"/>
            </a:schemeClr>
          </a:solidFill>
        </p:spPr>
        <p:txBody>
          <a:bodyPr wrap="none" rtlCol="0">
            <a:spAutoFit/>
          </a:bodyPr>
          <a:lstStyle/>
          <a:p>
            <a:r>
              <a:rPr lang="en-GB" b="1" dirty="0">
                <a:solidFill>
                  <a:schemeClr val="bg1">
                    <a:lumMod val="85000"/>
                  </a:schemeClr>
                </a:solidFill>
              </a:rPr>
              <a:t>TBC</a:t>
            </a:r>
          </a:p>
        </p:txBody>
      </p:sp>
      <p:sp>
        <p:nvSpPr>
          <p:cNvPr id="17" name="Arrow: Bent 16">
            <a:extLst>
              <a:ext uri="{FF2B5EF4-FFF2-40B4-BE49-F238E27FC236}">
                <a16:creationId xmlns:a16="http://schemas.microsoft.com/office/drawing/2014/main" id="{DC6BACCF-E8F5-F878-D3E3-415838504EF2}"/>
              </a:ext>
            </a:extLst>
          </p:cNvPr>
          <p:cNvSpPr/>
          <p:nvPr/>
        </p:nvSpPr>
        <p:spPr>
          <a:xfrm rot="10800000" flipH="1">
            <a:off x="5881156" y="3872501"/>
            <a:ext cx="1215877" cy="1744044"/>
          </a:xfrm>
          <a:prstGeom prst="bentArrow">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Tree>
    <p:extLst>
      <p:ext uri="{BB962C8B-B14F-4D97-AF65-F5344CB8AC3E}">
        <p14:creationId xmlns:p14="http://schemas.microsoft.com/office/powerpoint/2010/main" val="1212242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0">
            <a:extLst>
              <a:ext uri="{FF2B5EF4-FFF2-40B4-BE49-F238E27FC236}">
                <a16:creationId xmlns:a16="http://schemas.microsoft.com/office/drawing/2014/main" id="{506C84F5-2F4C-FE0F-3600-DDEA6D0E9B90}"/>
              </a:ext>
            </a:extLst>
          </p:cNvPr>
          <p:cNvSpPr/>
          <p:nvPr/>
        </p:nvSpPr>
        <p:spPr>
          <a:xfrm>
            <a:off x="1521177" y="932289"/>
            <a:ext cx="4574823" cy="1088694"/>
          </a:xfrm>
          <a:prstGeom prst="rect">
            <a:avLst/>
          </a:prstGeom>
          <a:solidFill>
            <a:srgbClr val="01A79E"/>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285750" lvl="0" indent="-285750" algn="l" rtl="0">
              <a:buFont typeface="Arial,Sans-Serif"/>
              <a:buChar char="•"/>
            </a:pPr>
            <a:endParaRPr lang="en-US" sz="1800" b="0" i="0" dirty="0">
              <a:latin typeface="Calibri"/>
              <a:ea typeface="Arial"/>
              <a:cs typeface="Arial"/>
            </a:endParaRPr>
          </a:p>
        </p:txBody>
      </p:sp>
      <p:sp>
        <p:nvSpPr>
          <p:cNvPr id="5" name="Rectangle: Rounded Corners 4">
            <a:extLst>
              <a:ext uri="{FF2B5EF4-FFF2-40B4-BE49-F238E27FC236}">
                <a16:creationId xmlns:a16="http://schemas.microsoft.com/office/drawing/2014/main" id="{DF69187D-4C27-4697-92E2-BBBEA3FAECA4}"/>
              </a:ext>
            </a:extLst>
          </p:cNvPr>
          <p:cNvSpPr/>
          <p:nvPr/>
        </p:nvSpPr>
        <p:spPr>
          <a:xfrm>
            <a:off x="89987" y="2333167"/>
            <a:ext cx="2357000" cy="1491858"/>
          </a:xfrm>
          <a:prstGeom prst="rect">
            <a:avLst/>
          </a:prstGeom>
          <a:solidFill>
            <a:schemeClr val="accent3">
              <a:lumMod val="20000"/>
              <a:lumOff val="80000"/>
            </a:schemeClr>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t"/>
          <a:lstStyle/>
          <a:p>
            <a:pPr algn="ctr"/>
            <a:r>
              <a:rPr lang="en-US" sz="2000" b="1" dirty="0">
                <a:solidFill>
                  <a:schemeClr val="bg1">
                    <a:lumMod val="85000"/>
                  </a:schemeClr>
                </a:solidFill>
              </a:rPr>
              <a:t>Situational Analysis of Manual Wheelchair Provision</a:t>
            </a:r>
            <a:endParaRPr lang="en-GB" sz="2000" b="1" dirty="0">
              <a:solidFill>
                <a:schemeClr val="bg1">
                  <a:lumMod val="85000"/>
                </a:schemeClr>
              </a:solidFill>
            </a:endParaRPr>
          </a:p>
        </p:txBody>
      </p:sp>
      <p:sp>
        <p:nvSpPr>
          <p:cNvPr id="6" name="Rectangle: Rounded Corners 5">
            <a:extLst>
              <a:ext uri="{FF2B5EF4-FFF2-40B4-BE49-F238E27FC236}">
                <a16:creationId xmlns:a16="http://schemas.microsoft.com/office/drawing/2014/main" id="{A5C6883E-D4FA-4890-A4CD-76CE0E4164B7}"/>
              </a:ext>
            </a:extLst>
          </p:cNvPr>
          <p:cNvSpPr/>
          <p:nvPr/>
        </p:nvSpPr>
        <p:spPr>
          <a:xfrm>
            <a:off x="5131698" y="2333166"/>
            <a:ext cx="2357000" cy="1491859"/>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tx1">
                    <a:lumMod val="95000"/>
                    <a:lumOff val="5000"/>
                  </a:schemeClr>
                </a:solidFill>
              </a:rPr>
              <a:t>Local Bespoke Product Development</a:t>
            </a:r>
          </a:p>
          <a:p>
            <a:pPr marL="285750" indent="-285750">
              <a:buFont typeface="Arial" panose="020B0604020202020204" pitchFamily="34" charset="0"/>
              <a:buChar char="•"/>
            </a:pPr>
            <a:endParaRPr lang="en-US" dirty="0">
              <a:solidFill>
                <a:schemeClr val="tx1">
                  <a:lumMod val="95000"/>
                  <a:lumOff val="5000"/>
                </a:schemeClr>
              </a:solidFill>
            </a:endParaRPr>
          </a:p>
          <a:p>
            <a:pPr algn="ctr"/>
            <a:endParaRPr lang="en-GB" dirty="0">
              <a:solidFill>
                <a:schemeClr val="tx1">
                  <a:lumMod val="95000"/>
                  <a:lumOff val="5000"/>
                </a:schemeClr>
              </a:solidFill>
            </a:endParaRPr>
          </a:p>
        </p:txBody>
      </p:sp>
      <p:sp>
        <p:nvSpPr>
          <p:cNvPr id="16" name="Title 1">
            <a:extLst>
              <a:ext uri="{FF2B5EF4-FFF2-40B4-BE49-F238E27FC236}">
                <a16:creationId xmlns:a16="http://schemas.microsoft.com/office/drawing/2014/main" id="{7DBCF996-FDA6-D1A3-9813-4B9503494061}"/>
              </a:ext>
            </a:extLst>
          </p:cNvPr>
          <p:cNvSpPr txBox="1">
            <a:spLocks/>
          </p:cNvSpPr>
          <p:nvPr/>
        </p:nvSpPr>
        <p:spPr>
          <a:xfrm>
            <a:off x="1481049" y="219043"/>
            <a:ext cx="10091069" cy="763600"/>
          </a:xfrm>
          <a:prstGeom prst="rect">
            <a:avLst/>
          </a:prstGeom>
          <a:solidFill>
            <a:schemeClr val="bg1"/>
          </a:solidFill>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schemeClr val="tx1">
                    <a:lumMod val="95000"/>
                    <a:lumOff val="5000"/>
                  </a:schemeClr>
                </a:solidFill>
              </a:rPr>
              <a:t>AT2030 Local Systems Strengthening: Nepal </a:t>
            </a:r>
          </a:p>
        </p:txBody>
      </p:sp>
      <p:pic>
        <p:nvPicPr>
          <p:cNvPr id="20" name="Picture 19">
            <a:extLst>
              <a:ext uri="{FF2B5EF4-FFF2-40B4-BE49-F238E27FC236}">
                <a16:creationId xmlns:a16="http://schemas.microsoft.com/office/drawing/2014/main" id="{899D80C3-93C2-8BDA-24C4-0CF0ED5AD41D}"/>
              </a:ext>
            </a:extLst>
          </p:cNvPr>
          <p:cNvPicPr>
            <a:picLocks noChangeAspect="1"/>
          </p:cNvPicPr>
          <p:nvPr/>
        </p:nvPicPr>
        <p:blipFill>
          <a:blip r:embed="rId3"/>
          <a:stretch>
            <a:fillRect/>
          </a:stretch>
        </p:blipFill>
        <p:spPr>
          <a:xfrm>
            <a:off x="1666854" y="1033088"/>
            <a:ext cx="2417771" cy="887095"/>
          </a:xfrm>
          <a:prstGeom prst="rect">
            <a:avLst/>
          </a:prstGeom>
          <a:solidFill>
            <a:schemeClr val="accent3">
              <a:lumMod val="20000"/>
              <a:lumOff val="80000"/>
            </a:schemeClr>
          </a:solidFill>
          <a:ln>
            <a:solidFill>
              <a:srgbClr val="01A79E"/>
            </a:solidFill>
          </a:ln>
        </p:spPr>
      </p:pic>
      <p:sp>
        <p:nvSpPr>
          <p:cNvPr id="23" name="Arrow: Down 22">
            <a:extLst>
              <a:ext uri="{FF2B5EF4-FFF2-40B4-BE49-F238E27FC236}">
                <a16:creationId xmlns:a16="http://schemas.microsoft.com/office/drawing/2014/main" id="{AAA6D7D3-271D-4535-2550-3D260ADC3776}"/>
              </a:ext>
            </a:extLst>
          </p:cNvPr>
          <p:cNvSpPr/>
          <p:nvPr/>
        </p:nvSpPr>
        <p:spPr>
          <a:xfrm>
            <a:off x="1421732" y="2052664"/>
            <a:ext cx="650908" cy="264708"/>
          </a:xfrm>
          <a:prstGeom prst="downArrow">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2" name="Rectangle: Rounded Corners 1">
            <a:extLst>
              <a:ext uri="{FF2B5EF4-FFF2-40B4-BE49-F238E27FC236}">
                <a16:creationId xmlns:a16="http://schemas.microsoft.com/office/drawing/2014/main" id="{622CF35D-44A3-71E9-212E-EEA8C126A908}"/>
              </a:ext>
            </a:extLst>
          </p:cNvPr>
          <p:cNvSpPr/>
          <p:nvPr/>
        </p:nvSpPr>
        <p:spPr>
          <a:xfrm>
            <a:off x="2610842" y="2333165"/>
            <a:ext cx="2357001" cy="1481099"/>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lumMod val="85000"/>
                  </a:schemeClr>
                </a:solidFill>
              </a:rPr>
              <a:t>Wheelchair Spare Parts Pilot</a:t>
            </a:r>
          </a:p>
        </p:txBody>
      </p:sp>
      <p:sp>
        <p:nvSpPr>
          <p:cNvPr id="8" name="Arrow: Down 22">
            <a:extLst>
              <a:ext uri="{FF2B5EF4-FFF2-40B4-BE49-F238E27FC236}">
                <a16:creationId xmlns:a16="http://schemas.microsoft.com/office/drawing/2014/main" id="{C3353E0A-83E7-57A7-8DFE-CBF3AEE9F738}"/>
              </a:ext>
            </a:extLst>
          </p:cNvPr>
          <p:cNvSpPr/>
          <p:nvPr/>
        </p:nvSpPr>
        <p:spPr>
          <a:xfrm>
            <a:off x="5566265" y="2046751"/>
            <a:ext cx="650908" cy="26470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9" name="Arrow: Down 22">
            <a:extLst>
              <a:ext uri="{FF2B5EF4-FFF2-40B4-BE49-F238E27FC236}">
                <a16:creationId xmlns:a16="http://schemas.microsoft.com/office/drawing/2014/main" id="{60C7EB18-3786-4A63-9A6F-83AA4BA43253}"/>
              </a:ext>
            </a:extLst>
          </p:cNvPr>
          <p:cNvSpPr/>
          <p:nvPr/>
        </p:nvSpPr>
        <p:spPr>
          <a:xfrm>
            <a:off x="3493998" y="2044720"/>
            <a:ext cx="650908" cy="264708"/>
          </a:xfrm>
          <a:prstGeom prst="downArrow">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grpSp>
        <p:nvGrpSpPr>
          <p:cNvPr id="31" name="Group 30">
            <a:extLst>
              <a:ext uri="{FF2B5EF4-FFF2-40B4-BE49-F238E27FC236}">
                <a16:creationId xmlns:a16="http://schemas.microsoft.com/office/drawing/2014/main" id="{1266D23E-5B7D-6AF3-AE1F-4D23CD3A52AC}"/>
              </a:ext>
            </a:extLst>
          </p:cNvPr>
          <p:cNvGrpSpPr/>
          <p:nvPr/>
        </p:nvGrpSpPr>
        <p:grpSpPr>
          <a:xfrm>
            <a:off x="-10524" y="78027"/>
            <a:ext cx="1491574" cy="1853818"/>
            <a:chOff x="9753601" y="33887"/>
            <a:chExt cx="2455604" cy="3051973"/>
          </a:xfrm>
          <a:solidFill>
            <a:schemeClr val="accent3">
              <a:lumMod val="20000"/>
              <a:lumOff val="80000"/>
            </a:schemeClr>
          </a:solidFill>
        </p:grpSpPr>
        <p:pic>
          <p:nvPicPr>
            <p:cNvPr id="32" name="Picture 31">
              <a:extLst>
                <a:ext uri="{FF2B5EF4-FFF2-40B4-BE49-F238E27FC236}">
                  <a16:creationId xmlns:a16="http://schemas.microsoft.com/office/drawing/2014/main" id="{0612C84E-D90F-ACFD-8AA7-50FBCC48B1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53601" y="33887"/>
              <a:ext cx="2455604" cy="2153102"/>
            </a:xfrm>
            <a:prstGeom prst="rect">
              <a:avLst/>
            </a:prstGeom>
            <a:grpFill/>
          </p:spPr>
        </p:pic>
        <p:pic>
          <p:nvPicPr>
            <p:cNvPr id="33" name="Picture 32">
              <a:extLst>
                <a:ext uri="{FF2B5EF4-FFF2-40B4-BE49-F238E27FC236}">
                  <a16:creationId xmlns:a16="http://schemas.microsoft.com/office/drawing/2014/main" id="{CBD5BFC0-BDC1-A20B-4BB0-B47EC6C15A1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92848" y="2314316"/>
              <a:ext cx="1254416" cy="771544"/>
            </a:xfrm>
            <a:prstGeom prst="rect">
              <a:avLst/>
            </a:prstGeom>
            <a:grpFill/>
          </p:spPr>
        </p:pic>
        <p:pic>
          <p:nvPicPr>
            <p:cNvPr id="34" name="Picture 33">
              <a:extLst>
                <a:ext uri="{FF2B5EF4-FFF2-40B4-BE49-F238E27FC236}">
                  <a16:creationId xmlns:a16="http://schemas.microsoft.com/office/drawing/2014/main" id="{DBE74B3A-7DA9-9D03-260E-230F10125DD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313327" y="2352094"/>
              <a:ext cx="656048" cy="695989"/>
            </a:xfrm>
            <a:prstGeom prst="rect">
              <a:avLst/>
            </a:prstGeom>
            <a:grpFill/>
          </p:spPr>
        </p:pic>
      </p:grpSp>
      <p:sp>
        <p:nvSpPr>
          <p:cNvPr id="3" name="Rectangle: Rounded Corners 1">
            <a:extLst>
              <a:ext uri="{FF2B5EF4-FFF2-40B4-BE49-F238E27FC236}">
                <a16:creationId xmlns:a16="http://schemas.microsoft.com/office/drawing/2014/main" id="{A2E4209F-B0A7-AA47-63CC-6C42D58A98C5}"/>
              </a:ext>
            </a:extLst>
          </p:cNvPr>
          <p:cNvSpPr/>
          <p:nvPr/>
        </p:nvSpPr>
        <p:spPr>
          <a:xfrm>
            <a:off x="7124618" y="4564070"/>
            <a:ext cx="2357001" cy="1481099"/>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lumMod val="85000"/>
                  </a:schemeClr>
                </a:solidFill>
              </a:rPr>
              <a:t>UNICEF </a:t>
            </a:r>
          </a:p>
          <a:p>
            <a:pPr algn="ctr"/>
            <a:r>
              <a:rPr lang="en-US" sz="2000" b="1" dirty="0">
                <a:solidFill>
                  <a:schemeClr val="bg1">
                    <a:lumMod val="85000"/>
                  </a:schemeClr>
                </a:solidFill>
              </a:rPr>
              <a:t>Digital Manufacture of Children’s Prosthetics</a:t>
            </a:r>
          </a:p>
        </p:txBody>
      </p:sp>
      <p:sp>
        <p:nvSpPr>
          <p:cNvPr id="11" name="TextBox 10">
            <a:extLst>
              <a:ext uri="{FF2B5EF4-FFF2-40B4-BE49-F238E27FC236}">
                <a16:creationId xmlns:a16="http://schemas.microsoft.com/office/drawing/2014/main" id="{17351166-E938-993A-118F-E8848FDBBE20}"/>
              </a:ext>
            </a:extLst>
          </p:cNvPr>
          <p:cNvSpPr txBox="1"/>
          <p:nvPr/>
        </p:nvSpPr>
        <p:spPr>
          <a:xfrm>
            <a:off x="4255952" y="1240940"/>
            <a:ext cx="1576394" cy="461665"/>
          </a:xfrm>
          <a:prstGeom prst="rect">
            <a:avLst/>
          </a:prstGeom>
          <a:solidFill>
            <a:schemeClr val="accent3">
              <a:lumMod val="20000"/>
              <a:lumOff val="80000"/>
            </a:schemeClr>
          </a:solidFill>
        </p:spPr>
        <p:txBody>
          <a:bodyPr wrap="none" rtlCol="0">
            <a:spAutoFit/>
          </a:bodyPr>
          <a:lstStyle/>
          <a:p>
            <a:r>
              <a:rPr lang="en-GB" sz="2400" dirty="0">
                <a:solidFill>
                  <a:schemeClr val="tx1">
                    <a:lumMod val="95000"/>
                    <a:lumOff val="5000"/>
                  </a:schemeClr>
                </a:solidFill>
              </a:rPr>
              <a:t>Workshops</a:t>
            </a:r>
          </a:p>
        </p:txBody>
      </p:sp>
      <p:sp>
        <p:nvSpPr>
          <p:cNvPr id="25" name="TextBox 24">
            <a:extLst>
              <a:ext uri="{FF2B5EF4-FFF2-40B4-BE49-F238E27FC236}">
                <a16:creationId xmlns:a16="http://schemas.microsoft.com/office/drawing/2014/main" id="{EA791DD2-A639-456D-6D90-5B41182EFCBD}"/>
              </a:ext>
            </a:extLst>
          </p:cNvPr>
          <p:cNvSpPr txBox="1"/>
          <p:nvPr/>
        </p:nvSpPr>
        <p:spPr>
          <a:xfrm>
            <a:off x="4871754" y="5616546"/>
            <a:ext cx="1912896" cy="369332"/>
          </a:xfrm>
          <a:prstGeom prst="rect">
            <a:avLst/>
          </a:prstGeom>
          <a:solidFill>
            <a:schemeClr val="accent3">
              <a:lumMod val="20000"/>
              <a:lumOff val="80000"/>
            </a:schemeClr>
          </a:solidFill>
        </p:spPr>
        <p:txBody>
          <a:bodyPr wrap="none" rtlCol="0">
            <a:spAutoFit/>
          </a:bodyPr>
          <a:lstStyle/>
          <a:p>
            <a:r>
              <a:rPr lang="en-GB" b="1" dirty="0">
                <a:solidFill>
                  <a:schemeClr val="bg1">
                    <a:lumMod val="85000"/>
                  </a:schemeClr>
                </a:solidFill>
              </a:rPr>
              <a:t>Incoming for 2024</a:t>
            </a:r>
          </a:p>
        </p:txBody>
      </p:sp>
      <p:sp>
        <p:nvSpPr>
          <p:cNvPr id="28" name="Rectangle: Rounded Corners 1">
            <a:extLst>
              <a:ext uri="{FF2B5EF4-FFF2-40B4-BE49-F238E27FC236}">
                <a16:creationId xmlns:a16="http://schemas.microsoft.com/office/drawing/2014/main" id="{0EFFEE98-090E-51A5-5E38-CF820B7F10B9}"/>
              </a:ext>
            </a:extLst>
          </p:cNvPr>
          <p:cNvSpPr/>
          <p:nvPr/>
        </p:nvSpPr>
        <p:spPr>
          <a:xfrm>
            <a:off x="9592429" y="4564070"/>
            <a:ext cx="2357001" cy="1481099"/>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lumMod val="85000"/>
                  </a:schemeClr>
                </a:solidFill>
              </a:rPr>
              <a:t>Prosthetic Liner Production with Operation Namaste</a:t>
            </a:r>
          </a:p>
        </p:txBody>
      </p:sp>
      <p:sp>
        <p:nvSpPr>
          <p:cNvPr id="29" name="Arrow: Down 28">
            <a:extLst>
              <a:ext uri="{FF2B5EF4-FFF2-40B4-BE49-F238E27FC236}">
                <a16:creationId xmlns:a16="http://schemas.microsoft.com/office/drawing/2014/main" id="{7A99BA5E-8B99-9931-EC4B-7D04E774F13C}"/>
              </a:ext>
            </a:extLst>
          </p:cNvPr>
          <p:cNvSpPr/>
          <p:nvPr/>
        </p:nvSpPr>
        <p:spPr>
          <a:xfrm>
            <a:off x="936879" y="3872501"/>
            <a:ext cx="650908" cy="264708"/>
          </a:xfrm>
          <a:prstGeom prst="downArrow">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30" name="TextBox 29">
            <a:extLst>
              <a:ext uri="{FF2B5EF4-FFF2-40B4-BE49-F238E27FC236}">
                <a16:creationId xmlns:a16="http://schemas.microsoft.com/office/drawing/2014/main" id="{317E63AA-D35B-E12D-EF28-8FB61F5E8384}"/>
              </a:ext>
            </a:extLst>
          </p:cNvPr>
          <p:cNvSpPr txBox="1"/>
          <p:nvPr/>
        </p:nvSpPr>
        <p:spPr>
          <a:xfrm>
            <a:off x="989662" y="4137209"/>
            <a:ext cx="545342" cy="369332"/>
          </a:xfrm>
          <a:prstGeom prst="rect">
            <a:avLst/>
          </a:prstGeom>
          <a:solidFill>
            <a:schemeClr val="accent3">
              <a:lumMod val="20000"/>
              <a:lumOff val="80000"/>
            </a:schemeClr>
          </a:solidFill>
        </p:spPr>
        <p:txBody>
          <a:bodyPr wrap="none" rtlCol="0">
            <a:spAutoFit/>
          </a:bodyPr>
          <a:lstStyle/>
          <a:p>
            <a:r>
              <a:rPr lang="en-GB" b="1" dirty="0">
                <a:solidFill>
                  <a:schemeClr val="bg1">
                    <a:lumMod val="85000"/>
                  </a:schemeClr>
                </a:solidFill>
              </a:rPr>
              <a:t>TBC</a:t>
            </a:r>
          </a:p>
        </p:txBody>
      </p:sp>
      <p:sp>
        <p:nvSpPr>
          <p:cNvPr id="35" name="Arrow: Down 34">
            <a:extLst>
              <a:ext uri="{FF2B5EF4-FFF2-40B4-BE49-F238E27FC236}">
                <a16:creationId xmlns:a16="http://schemas.microsoft.com/office/drawing/2014/main" id="{2D8493EC-82FF-38FB-21DD-F76EAFD1C34A}"/>
              </a:ext>
            </a:extLst>
          </p:cNvPr>
          <p:cNvSpPr/>
          <p:nvPr/>
        </p:nvSpPr>
        <p:spPr>
          <a:xfrm>
            <a:off x="3463888" y="3847695"/>
            <a:ext cx="650908" cy="264708"/>
          </a:xfrm>
          <a:prstGeom prst="downArrow">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36" name="TextBox 35">
            <a:extLst>
              <a:ext uri="{FF2B5EF4-FFF2-40B4-BE49-F238E27FC236}">
                <a16:creationId xmlns:a16="http://schemas.microsoft.com/office/drawing/2014/main" id="{80F4CEEC-77B0-267D-F71F-433DC3AEC570}"/>
              </a:ext>
            </a:extLst>
          </p:cNvPr>
          <p:cNvSpPr txBox="1"/>
          <p:nvPr/>
        </p:nvSpPr>
        <p:spPr>
          <a:xfrm>
            <a:off x="3493998" y="4081614"/>
            <a:ext cx="545342" cy="369332"/>
          </a:xfrm>
          <a:prstGeom prst="rect">
            <a:avLst/>
          </a:prstGeom>
          <a:solidFill>
            <a:schemeClr val="accent3">
              <a:lumMod val="20000"/>
              <a:lumOff val="80000"/>
            </a:schemeClr>
          </a:solidFill>
        </p:spPr>
        <p:txBody>
          <a:bodyPr wrap="none" rtlCol="0">
            <a:spAutoFit/>
          </a:bodyPr>
          <a:lstStyle/>
          <a:p>
            <a:r>
              <a:rPr lang="en-GB" b="1" dirty="0">
                <a:solidFill>
                  <a:schemeClr val="bg1">
                    <a:lumMod val="85000"/>
                  </a:schemeClr>
                </a:solidFill>
              </a:rPr>
              <a:t>TBC</a:t>
            </a:r>
          </a:p>
        </p:txBody>
      </p:sp>
      <p:sp>
        <p:nvSpPr>
          <p:cNvPr id="38" name="Arrow: Bent 37">
            <a:extLst>
              <a:ext uri="{FF2B5EF4-FFF2-40B4-BE49-F238E27FC236}">
                <a16:creationId xmlns:a16="http://schemas.microsoft.com/office/drawing/2014/main" id="{FAFFE1E5-99BD-FD7E-A400-DBA9139F12AC}"/>
              </a:ext>
            </a:extLst>
          </p:cNvPr>
          <p:cNvSpPr/>
          <p:nvPr/>
        </p:nvSpPr>
        <p:spPr>
          <a:xfrm rot="10800000" flipH="1">
            <a:off x="5881156" y="3872501"/>
            <a:ext cx="1215877" cy="1744044"/>
          </a:xfrm>
          <a:prstGeom prst="bentArrow">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pic>
        <p:nvPicPr>
          <p:cNvPr id="39" name="Picture 38" descr="A blue and black logo&#10;&#10;Description automatically generated">
            <a:extLst>
              <a:ext uri="{FF2B5EF4-FFF2-40B4-BE49-F238E27FC236}">
                <a16:creationId xmlns:a16="http://schemas.microsoft.com/office/drawing/2014/main" id="{000F6277-F13C-7BFF-EC25-2D19C31A7CAE}"/>
              </a:ext>
            </a:extLst>
          </p:cNvPr>
          <p:cNvPicPr>
            <a:picLocks noChangeAspect="1"/>
          </p:cNvPicPr>
          <p:nvPr/>
        </p:nvPicPr>
        <p:blipFill>
          <a:blip r:embed="rId7"/>
          <a:stretch>
            <a:fillRect/>
          </a:stretch>
        </p:blipFill>
        <p:spPr>
          <a:xfrm>
            <a:off x="6381589" y="911201"/>
            <a:ext cx="2612573" cy="909269"/>
          </a:xfrm>
          <a:prstGeom prst="rect">
            <a:avLst/>
          </a:prstGeom>
          <a:solidFill>
            <a:schemeClr val="accent3">
              <a:lumMod val="20000"/>
              <a:lumOff val="80000"/>
            </a:schemeClr>
          </a:solidFill>
        </p:spPr>
      </p:pic>
      <p:sp>
        <p:nvSpPr>
          <p:cNvPr id="40" name="TextBox 39">
            <a:extLst>
              <a:ext uri="{FF2B5EF4-FFF2-40B4-BE49-F238E27FC236}">
                <a16:creationId xmlns:a16="http://schemas.microsoft.com/office/drawing/2014/main" id="{9158549C-D2AF-7ABC-3B83-DD92833F71D5}"/>
              </a:ext>
            </a:extLst>
          </p:cNvPr>
          <p:cNvSpPr txBox="1"/>
          <p:nvPr/>
        </p:nvSpPr>
        <p:spPr>
          <a:xfrm>
            <a:off x="9060683" y="990881"/>
            <a:ext cx="41426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latin typeface="Arial"/>
                <a:ea typeface="Calibri"/>
                <a:cs typeface="Calibri"/>
              </a:rPr>
              <a:t>Consortium </a:t>
            </a:r>
          </a:p>
        </p:txBody>
      </p:sp>
      <p:cxnSp>
        <p:nvCxnSpPr>
          <p:cNvPr id="41" name="Straight Arrow Connector 40">
            <a:extLst>
              <a:ext uri="{FF2B5EF4-FFF2-40B4-BE49-F238E27FC236}">
                <a16:creationId xmlns:a16="http://schemas.microsoft.com/office/drawing/2014/main" id="{2A775531-3031-2152-0774-8BC740DFC124}"/>
              </a:ext>
            </a:extLst>
          </p:cNvPr>
          <p:cNvCxnSpPr/>
          <p:nvPr/>
        </p:nvCxnSpPr>
        <p:spPr>
          <a:xfrm>
            <a:off x="6375541" y="1946406"/>
            <a:ext cx="5382381" cy="12095"/>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Rounded Corners 5">
            <a:extLst>
              <a:ext uri="{FF2B5EF4-FFF2-40B4-BE49-F238E27FC236}">
                <a16:creationId xmlns:a16="http://schemas.microsoft.com/office/drawing/2014/main" id="{05894009-B461-AA09-1E4B-318F68496381}"/>
              </a:ext>
            </a:extLst>
          </p:cNvPr>
          <p:cNvSpPr/>
          <p:nvPr/>
        </p:nvSpPr>
        <p:spPr>
          <a:xfrm>
            <a:off x="5131698" y="2331406"/>
            <a:ext cx="2357000" cy="1491859"/>
          </a:xfrm>
          <a:prstGeom prst="rect">
            <a:avLst/>
          </a:prstGeom>
          <a:solidFill>
            <a:srgbClr val="4FAC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tx1"/>
                </a:solidFill>
              </a:rPr>
              <a:t>Local Bespoke Product Development</a:t>
            </a:r>
            <a:endParaRPr lang="en-US" sz="2000" b="1" dirty="0"/>
          </a:p>
          <a:p>
            <a:pPr marL="285750" indent="-285750">
              <a:buFont typeface="Arial" panose="020B0604020202020204" pitchFamily="34" charset="0"/>
              <a:buChar char="•"/>
            </a:pPr>
            <a:endParaRPr lang="en-US" dirty="0"/>
          </a:p>
          <a:p>
            <a:pPr algn="ctr"/>
            <a:endParaRPr lang="en-GB" dirty="0"/>
          </a:p>
        </p:txBody>
      </p:sp>
    </p:spTree>
    <p:extLst>
      <p:ext uri="{BB962C8B-B14F-4D97-AF65-F5344CB8AC3E}">
        <p14:creationId xmlns:p14="http://schemas.microsoft.com/office/powerpoint/2010/main" val="1945006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4FE25-7A59-5E53-4190-FB76A869908C}"/>
              </a:ext>
            </a:extLst>
          </p:cNvPr>
          <p:cNvSpPr>
            <a:spLocks noGrp="1"/>
          </p:cNvSpPr>
          <p:nvPr>
            <p:ph type="title"/>
          </p:nvPr>
        </p:nvSpPr>
        <p:spPr>
          <a:xfrm>
            <a:off x="824610" y="256452"/>
            <a:ext cx="8032961" cy="604693"/>
          </a:xfrm>
        </p:spPr>
        <p:txBody>
          <a:bodyPr/>
          <a:lstStyle/>
          <a:p>
            <a:r>
              <a:rPr lang="en-GB" dirty="0"/>
              <a:t>EFC Product Innovation Team 1</a:t>
            </a:r>
          </a:p>
        </p:txBody>
      </p:sp>
      <p:pic>
        <p:nvPicPr>
          <p:cNvPr id="4" name="Content Placeholder 3" descr="A person in a suit&#10;&#10;Description automatically generated">
            <a:extLst>
              <a:ext uri="{FF2B5EF4-FFF2-40B4-BE49-F238E27FC236}">
                <a16:creationId xmlns:a16="http://schemas.microsoft.com/office/drawing/2014/main" id="{50887D44-3777-4D42-04D5-60EB0BBAE385}"/>
              </a:ext>
            </a:extLst>
          </p:cNvPr>
          <p:cNvPicPr>
            <a:picLocks noGrp="1" noChangeAspect="1"/>
          </p:cNvPicPr>
          <p:nvPr>
            <p:ph idx="1"/>
          </p:nvPr>
        </p:nvPicPr>
        <p:blipFill>
          <a:blip r:embed="rId2"/>
          <a:stretch>
            <a:fillRect/>
          </a:stretch>
        </p:blipFill>
        <p:spPr>
          <a:xfrm>
            <a:off x="4941168" y="1036871"/>
            <a:ext cx="1579290" cy="1624876"/>
          </a:xfrm>
        </p:spPr>
      </p:pic>
      <p:pic>
        <p:nvPicPr>
          <p:cNvPr id="6" name="Picture 5">
            <a:extLst>
              <a:ext uri="{FF2B5EF4-FFF2-40B4-BE49-F238E27FC236}">
                <a16:creationId xmlns:a16="http://schemas.microsoft.com/office/drawing/2014/main" id="{D87BEEED-AF95-E843-0D0C-E9346F4443BC}"/>
              </a:ext>
            </a:extLst>
          </p:cNvPr>
          <p:cNvPicPr>
            <a:picLocks noChangeAspect="1"/>
          </p:cNvPicPr>
          <p:nvPr/>
        </p:nvPicPr>
        <p:blipFill>
          <a:blip r:embed="rId3"/>
          <a:stretch>
            <a:fillRect/>
          </a:stretch>
        </p:blipFill>
        <p:spPr>
          <a:xfrm>
            <a:off x="2846402" y="1161987"/>
            <a:ext cx="1479676" cy="1479676"/>
          </a:xfrm>
          <a:prstGeom prst="rect">
            <a:avLst/>
          </a:prstGeom>
        </p:spPr>
      </p:pic>
      <p:pic>
        <p:nvPicPr>
          <p:cNvPr id="1026" name="Picture 2" descr="Prof Catherine Holloway (she/her)">
            <a:extLst>
              <a:ext uri="{FF2B5EF4-FFF2-40B4-BE49-F238E27FC236}">
                <a16:creationId xmlns:a16="http://schemas.microsoft.com/office/drawing/2014/main" id="{483F881C-FC42-ADCB-BA15-3605B8F41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4784" y="3863360"/>
            <a:ext cx="1506100" cy="1506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DA32DC5-1106-F938-9EB7-40ACE5229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967" y="3834425"/>
            <a:ext cx="1506968" cy="1506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ith blonde hair wearing a green shirt and earrings&#10;&#10;Description automatically generated">
            <a:extLst>
              <a:ext uri="{FF2B5EF4-FFF2-40B4-BE49-F238E27FC236}">
                <a16:creationId xmlns:a16="http://schemas.microsoft.com/office/drawing/2014/main" id="{4DB4C49F-46B4-3CCA-7D06-466AFF5315D3}"/>
              </a:ext>
            </a:extLst>
          </p:cNvPr>
          <p:cNvPicPr>
            <a:picLocks noChangeAspect="1"/>
          </p:cNvPicPr>
          <p:nvPr/>
        </p:nvPicPr>
        <p:blipFill>
          <a:blip r:embed="rId6"/>
          <a:stretch>
            <a:fillRect/>
          </a:stretch>
        </p:blipFill>
        <p:spPr>
          <a:xfrm>
            <a:off x="5268121" y="3880127"/>
            <a:ext cx="1351571" cy="1494546"/>
          </a:xfrm>
          <a:prstGeom prst="rect">
            <a:avLst/>
          </a:prstGeom>
        </p:spPr>
      </p:pic>
      <p:sp>
        <p:nvSpPr>
          <p:cNvPr id="7" name="TextBox 6">
            <a:extLst>
              <a:ext uri="{FF2B5EF4-FFF2-40B4-BE49-F238E27FC236}">
                <a16:creationId xmlns:a16="http://schemas.microsoft.com/office/drawing/2014/main" id="{1953F113-92CA-9D99-CD92-D939E2492D89}"/>
              </a:ext>
            </a:extLst>
          </p:cNvPr>
          <p:cNvSpPr txBox="1"/>
          <p:nvPr/>
        </p:nvSpPr>
        <p:spPr>
          <a:xfrm>
            <a:off x="2811559" y="2752376"/>
            <a:ext cx="1404524" cy="646331"/>
          </a:xfrm>
          <a:prstGeom prst="rect">
            <a:avLst/>
          </a:prstGeom>
          <a:noFill/>
        </p:spPr>
        <p:txBody>
          <a:bodyPr wrap="square" lIns="91440" tIns="45720" rIns="91440" bIns="45720" rtlCol="0" anchor="t">
            <a:spAutoFit/>
          </a:bodyPr>
          <a:lstStyle/>
          <a:p>
            <a:r>
              <a:rPr lang="en-GB" sz="1200" dirty="0"/>
              <a:t>Dr Ben Oldfrey</a:t>
            </a:r>
            <a:endParaRPr lang="en-GB" sz="1200" dirty="0">
              <a:ea typeface="Calibri"/>
              <a:cs typeface="Calibri"/>
            </a:endParaRPr>
          </a:p>
          <a:p>
            <a:r>
              <a:rPr lang="en-GB" sz="1200" dirty="0"/>
              <a:t>Assistant Professor,</a:t>
            </a:r>
            <a:endParaRPr lang="en-GB" sz="1200" dirty="0">
              <a:ea typeface="Calibri"/>
              <a:cs typeface="Calibri"/>
            </a:endParaRPr>
          </a:p>
          <a:p>
            <a:r>
              <a:rPr lang="en-GB" sz="1200" dirty="0">
                <a:ea typeface="Calibri"/>
                <a:cs typeface="Calibri"/>
              </a:rPr>
              <a:t>GDI Hub, UCL</a:t>
            </a:r>
          </a:p>
        </p:txBody>
      </p:sp>
      <p:pic>
        <p:nvPicPr>
          <p:cNvPr id="3" name="Picture 2" descr="A person in a purple and green dress&#10;&#10;Description automatically generated">
            <a:extLst>
              <a:ext uri="{FF2B5EF4-FFF2-40B4-BE49-F238E27FC236}">
                <a16:creationId xmlns:a16="http://schemas.microsoft.com/office/drawing/2014/main" id="{1A064127-9849-6DCB-F566-E4BE0624FEC5}"/>
              </a:ext>
            </a:extLst>
          </p:cNvPr>
          <p:cNvPicPr>
            <a:picLocks noChangeAspect="1"/>
          </p:cNvPicPr>
          <p:nvPr/>
        </p:nvPicPr>
        <p:blipFill rotWithShape="1">
          <a:blip r:embed="rId7"/>
          <a:srcRect l="20968" t="9976" r="22177" b="46113"/>
          <a:stretch/>
        </p:blipFill>
        <p:spPr>
          <a:xfrm>
            <a:off x="9346448" y="991236"/>
            <a:ext cx="1412874" cy="1724108"/>
          </a:xfrm>
          <a:prstGeom prst="rect">
            <a:avLst/>
          </a:prstGeom>
        </p:spPr>
      </p:pic>
      <p:sp>
        <p:nvSpPr>
          <p:cNvPr id="8" name="TextBox 7">
            <a:extLst>
              <a:ext uri="{FF2B5EF4-FFF2-40B4-BE49-F238E27FC236}">
                <a16:creationId xmlns:a16="http://schemas.microsoft.com/office/drawing/2014/main" id="{910771BB-9C73-04AD-D8D5-F7B7AE8DF881}"/>
              </a:ext>
            </a:extLst>
          </p:cNvPr>
          <p:cNvSpPr txBox="1"/>
          <p:nvPr/>
        </p:nvSpPr>
        <p:spPr>
          <a:xfrm>
            <a:off x="9256741" y="2735097"/>
            <a:ext cx="2273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Calibri"/>
                <a:cs typeface="Calibri"/>
              </a:rPr>
              <a:t>Ganga Gurung</a:t>
            </a:r>
          </a:p>
          <a:p>
            <a:r>
              <a:rPr lang="en-US" sz="1200" dirty="0">
                <a:ea typeface="Calibri"/>
                <a:cs typeface="Calibri"/>
              </a:rPr>
              <a:t>Occupational Therapist</a:t>
            </a:r>
          </a:p>
          <a:p>
            <a:r>
              <a:rPr lang="en-US" sz="1200" dirty="0">
                <a:ea typeface="Calibri"/>
                <a:cs typeface="Calibri"/>
              </a:rPr>
              <a:t>Co-founder, Bloom Park</a:t>
            </a:r>
          </a:p>
        </p:txBody>
      </p:sp>
      <p:sp>
        <p:nvSpPr>
          <p:cNvPr id="9" name="TextBox 8">
            <a:extLst>
              <a:ext uri="{FF2B5EF4-FFF2-40B4-BE49-F238E27FC236}">
                <a16:creationId xmlns:a16="http://schemas.microsoft.com/office/drawing/2014/main" id="{CD0112A6-1BEB-5EA0-3A85-21E0FC5B6C9C}"/>
              </a:ext>
            </a:extLst>
          </p:cNvPr>
          <p:cNvSpPr txBox="1"/>
          <p:nvPr/>
        </p:nvSpPr>
        <p:spPr>
          <a:xfrm>
            <a:off x="4937822" y="2779452"/>
            <a:ext cx="15734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Calibri"/>
                <a:cs typeface="Calibri"/>
              </a:rPr>
              <a:t>Ashish Thapa</a:t>
            </a:r>
          </a:p>
          <a:p>
            <a:r>
              <a:rPr lang="en-US" sz="1200" dirty="0">
                <a:ea typeface="Calibri"/>
                <a:cs typeface="Calibri"/>
              </a:rPr>
              <a:t>Research Assistant,</a:t>
            </a:r>
          </a:p>
          <a:p>
            <a:r>
              <a:rPr lang="en-US" sz="1200" dirty="0">
                <a:ea typeface="Calibri"/>
                <a:cs typeface="Calibri"/>
              </a:rPr>
              <a:t>Design Lab, Kathmandu University</a:t>
            </a:r>
          </a:p>
        </p:txBody>
      </p:sp>
      <p:pic>
        <p:nvPicPr>
          <p:cNvPr id="11" name="Picture 10">
            <a:extLst>
              <a:ext uri="{FF2B5EF4-FFF2-40B4-BE49-F238E27FC236}">
                <a16:creationId xmlns:a16="http://schemas.microsoft.com/office/drawing/2014/main" id="{5EAE60F8-E997-20A2-85AB-DEC8BD30F6F6}"/>
              </a:ext>
            </a:extLst>
          </p:cNvPr>
          <p:cNvPicPr>
            <a:picLocks noChangeAspect="1"/>
          </p:cNvPicPr>
          <p:nvPr/>
        </p:nvPicPr>
        <p:blipFill rotWithShape="1">
          <a:blip r:embed="rId8"/>
          <a:srcRect l="7902" t="-957" r="12683" b="12034"/>
          <a:stretch/>
        </p:blipFill>
        <p:spPr>
          <a:xfrm>
            <a:off x="875967" y="1160166"/>
            <a:ext cx="1484324" cy="1502162"/>
          </a:xfrm>
          <a:prstGeom prst="rect">
            <a:avLst/>
          </a:prstGeom>
        </p:spPr>
      </p:pic>
      <p:sp>
        <p:nvSpPr>
          <p:cNvPr id="12" name="TextBox 11">
            <a:extLst>
              <a:ext uri="{FF2B5EF4-FFF2-40B4-BE49-F238E27FC236}">
                <a16:creationId xmlns:a16="http://schemas.microsoft.com/office/drawing/2014/main" id="{56184D0F-2435-43C0-CC68-E5D38C3BEE6B}"/>
              </a:ext>
            </a:extLst>
          </p:cNvPr>
          <p:cNvSpPr txBox="1"/>
          <p:nvPr/>
        </p:nvSpPr>
        <p:spPr>
          <a:xfrm>
            <a:off x="825461" y="2752376"/>
            <a:ext cx="1581084" cy="646331"/>
          </a:xfrm>
          <a:prstGeom prst="rect">
            <a:avLst/>
          </a:prstGeom>
          <a:noFill/>
        </p:spPr>
        <p:txBody>
          <a:bodyPr wrap="square" lIns="91440" tIns="45720" rIns="91440" bIns="45720" rtlCol="0" anchor="t">
            <a:spAutoFit/>
          </a:bodyPr>
          <a:lstStyle/>
          <a:p>
            <a:r>
              <a:rPr lang="en-GB" sz="1200"/>
              <a:t>Ram Chandra Thapa</a:t>
            </a:r>
            <a:endParaRPr lang="en-GB" sz="1200">
              <a:ea typeface="Calibri"/>
              <a:cs typeface="Calibri"/>
            </a:endParaRPr>
          </a:p>
          <a:p>
            <a:r>
              <a:rPr lang="en-GB" sz="1200">
                <a:ea typeface="Calibri"/>
                <a:cs typeface="Calibri"/>
              </a:rPr>
              <a:t>Innovator/Co-founder,</a:t>
            </a:r>
          </a:p>
          <a:p>
            <a:r>
              <a:rPr lang="en-GB" sz="1200">
                <a:ea typeface="Calibri"/>
                <a:cs typeface="Calibri"/>
              </a:rPr>
              <a:t>Zener Technologies</a:t>
            </a:r>
          </a:p>
        </p:txBody>
      </p:sp>
      <p:sp>
        <p:nvSpPr>
          <p:cNvPr id="13" name="TextBox 12">
            <a:extLst>
              <a:ext uri="{FF2B5EF4-FFF2-40B4-BE49-F238E27FC236}">
                <a16:creationId xmlns:a16="http://schemas.microsoft.com/office/drawing/2014/main" id="{2B304149-934E-2447-06D1-5A6A64713F0E}"/>
              </a:ext>
            </a:extLst>
          </p:cNvPr>
          <p:cNvSpPr txBox="1"/>
          <p:nvPr/>
        </p:nvSpPr>
        <p:spPr>
          <a:xfrm>
            <a:off x="7268109" y="5455209"/>
            <a:ext cx="1810727" cy="646331"/>
          </a:xfrm>
          <a:prstGeom prst="rect">
            <a:avLst/>
          </a:prstGeom>
          <a:noFill/>
        </p:spPr>
        <p:txBody>
          <a:bodyPr wrap="square" lIns="91440" tIns="45720" rIns="91440" bIns="45720" rtlCol="0" anchor="t">
            <a:spAutoFit/>
          </a:bodyPr>
          <a:lstStyle/>
          <a:p>
            <a:r>
              <a:rPr lang="en-GB" sz="1200" dirty="0"/>
              <a:t>Dr </a:t>
            </a:r>
            <a:r>
              <a:rPr lang="en-GB" sz="1200" dirty="0" err="1"/>
              <a:t>Tigmanshu</a:t>
            </a:r>
            <a:r>
              <a:rPr lang="en-GB" sz="1200" dirty="0"/>
              <a:t> Bhatnagar</a:t>
            </a:r>
            <a:endParaRPr lang="en-GB" sz="1200" dirty="0">
              <a:ea typeface="Calibri"/>
              <a:cs typeface="Calibri"/>
            </a:endParaRPr>
          </a:p>
          <a:p>
            <a:r>
              <a:rPr lang="en-GB" sz="1200" dirty="0">
                <a:ea typeface="Calibri"/>
                <a:cs typeface="Calibri"/>
              </a:rPr>
              <a:t>Researcher/Lecturer</a:t>
            </a:r>
          </a:p>
          <a:p>
            <a:r>
              <a:rPr lang="en-GB" sz="1200" dirty="0">
                <a:ea typeface="Calibri"/>
                <a:cs typeface="Calibri"/>
              </a:rPr>
              <a:t>GDI Hub, UCL</a:t>
            </a:r>
          </a:p>
        </p:txBody>
      </p:sp>
      <p:sp>
        <p:nvSpPr>
          <p:cNvPr id="14" name="TextBox 13">
            <a:extLst>
              <a:ext uri="{FF2B5EF4-FFF2-40B4-BE49-F238E27FC236}">
                <a16:creationId xmlns:a16="http://schemas.microsoft.com/office/drawing/2014/main" id="{2F94C9F0-DD71-83EB-7D5E-D2D84A4DA5F5}"/>
              </a:ext>
            </a:extLst>
          </p:cNvPr>
          <p:cNvSpPr txBox="1"/>
          <p:nvPr/>
        </p:nvSpPr>
        <p:spPr>
          <a:xfrm>
            <a:off x="9355546" y="5463826"/>
            <a:ext cx="1804108" cy="646331"/>
          </a:xfrm>
          <a:prstGeom prst="rect">
            <a:avLst/>
          </a:prstGeom>
          <a:noFill/>
        </p:spPr>
        <p:txBody>
          <a:bodyPr wrap="square" lIns="91440" tIns="45720" rIns="91440" bIns="45720" rtlCol="0" anchor="t">
            <a:spAutoFit/>
          </a:bodyPr>
          <a:lstStyle/>
          <a:p>
            <a:r>
              <a:rPr lang="en-GB" sz="1200" dirty="0"/>
              <a:t>Prof Cathy Holloway</a:t>
            </a:r>
            <a:endParaRPr lang="en-GB" sz="1200" dirty="0">
              <a:ea typeface="Calibri"/>
              <a:cs typeface="Calibri"/>
            </a:endParaRPr>
          </a:p>
          <a:p>
            <a:r>
              <a:rPr lang="en-GB" sz="1200" dirty="0">
                <a:ea typeface="Calibri"/>
                <a:cs typeface="Calibri"/>
              </a:rPr>
              <a:t>Director/Professor,</a:t>
            </a:r>
          </a:p>
          <a:p>
            <a:r>
              <a:rPr lang="en-GB" sz="1200" dirty="0">
                <a:ea typeface="Calibri"/>
                <a:cs typeface="Calibri"/>
              </a:rPr>
              <a:t>GDI Hub, UCL</a:t>
            </a:r>
          </a:p>
        </p:txBody>
      </p:sp>
      <p:pic>
        <p:nvPicPr>
          <p:cNvPr id="15" name="Picture 14" descr="A person in a suit&#10;&#10;Description automatically generated">
            <a:extLst>
              <a:ext uri="{FF2B5EF4-FFF2-40B4-BE49-F238E27FC236}">
                <a16:creationId xmlns:a16="http://schemas.microsoft.com/office/drawing/2014/main" id="{383CF7E7-4318-6386-73B5-A38ECC8FC20D}"/>
              </a:ext>
            </a:extLst>
          </p:cNvPr>
          <p:cNvPicPr>
            <a:picLocks noChangeAspect="1"/>
          </p:cNvPicPr>
          <p:nvPr/>
        </p:nvPicPr>
        <p:blipFill>
          <a:blip r:embed="rId9"/>
          <a:stretch>
            <a:fillRect/>
          </a:stretch>
        </p:blipFill>
        <p:spPr>
          <a:xfrm>
            <a:off x="7193158" y="1052397"/>
            <a:ext cx="1590938" cy="1621078"/>
          </a:xfrm>
          <a:prstGeom prst="rect">
            <a:avLst/>
          </a:prstGeom>
        </p:spPr>
      </p:pic>
      <p:sp>
        <p:nvSpPr>
          <p:cNvPr id="16" name="TextBox 15">
            <a:extLst>
              <a:ext uri="{FF2B5EF4-FFF2-40B4-BE49-F238E27FC236}">
                <a16:creationId xmlns:a16="http://schemas.microsoft.com/office/drawing/2014/main" id="{A9B21154-9DFA-979A-D4B9-334FAD30FE48}"/>
              </a:ext>
            </a:extLst>
          </p:cNvPr>
          <p:cNvSpPr txBox="1"/>
          <p:nvPr/>
        </p:nvSpPr>
        <p:spPr>
          <a:xfrm>
            <a:off x="7158768" y="2734671"/>
            <a:ext cx="1779412" cy="830997"/>
          </a:xfrm>
          <a:prstGeom prst="rect">
            <a:avLst/>
          </a:prstGeom>
          <a:noFill/>
        </p:spPr>
        <p:txBody>
          <a:bodyPr wrap="square" lIns="91440" tIns="45720" rIns="91440" bIns="45720" rtlCol="0" anchor="t">
            <a:spAutoFit/>
          </a:bodyPr>
          <a:lstStyle/>
          <a:p>
            <a:r>
              <a:rPr lang="en-GB" sz="1200"/>
              <a:t>Amit</a:t>
            </a:r>
            <a:r>
              <a:rPr lang="en-GB" sz="1200">
                <a:ea typeface="Calibri"/>
                <a:cs typeface="Calibri"/>
              </a:rPr>
              <a:t> Ratna Bajracharya</a:t>
            </a:r>
            <a:endParaRPr lang="en-US"/>
          </a:p>
          <a:p>
            <a:r>
              <a:rPr lang="en-GB" sz="1200">
                <a:ea typeface="Calibri"/>
                <a:cs typeface="Calibri"/>
              </a:rPr>
              <a:t>Certified Prosthetist</a:t>
            </a:r>
          </a:p>
          <a:p>
            <a:r>
              <a:rPr lang="en-GB" sz="1200">
                <a:ea typeface="Calibri"/>
                <a:cs typeface="Calibri"/>
              </a:rPr>
              <a:t>Managing Director</a:t>
            </a:r>
            <a:endParaRPr lang="en-GB"/>
          </a:p>
          <a:p>
            <a:r>
              <a:rPr lang="en-GB" sz="1200">
                <a:ea typeface="Calibri"/>
                <a:cs typeface="Calibri"/>
              </a:rPr>
              <a:t>Limb Care Nepal</a:t>
            </a:r>
          </a:p>
        </p:txBody>
      </p:sp>
      <p:sp>
        <p:nvSpPr>
          <p:cNvPr id="19" name="TextBox 18">
            <a:extLst>
              <a:ext uri="{FF2B5EF4-FFF2-40B4-BE49-F238E27FC236}">
                <a16:creationId xmlns:a16="http://schemas.microsoft.com/office/drawing/2014/main" id="{2D4BB614-CCA5-E0A2-880F-19B37754502A}"/>
              </a:ext>
            </a:extLst>
          </p:cNvPr>
          <p:cNvSpPr txBox="1"/>
          <p:nvPr/>
        </p:nvSpPr>
        <p:spPr>
          <a:xfrm>
            <a:off x="2849206" y="5443693"/>
            <a:ext cx="23750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t>Pratisthit</a:t>
            </a:r>
            <a:r>
              <a:rPr lang="en-US" sz="1200" dirty="0"/>
              <a:t> Lal Shrestha</a:t>
            </a:r>
          </a:p>
          <a:p>
            <a:r>
              <a:rPr lang="en-US" sz="1200" dirty="0"/>
              <a:t>Assistant Professor, </a:t>
            </a:r>
            <a:endParaRPr lang="en-US" sz="1200" dirty="0">
              <a:ea typeface="Calibri"/>
              <a:cs typeface="Calibri"/>
            </a:endParaRPr>
          </a:p>
          <a:p>
            <a:r>
              <a:rPr lang="en-US" sz="1200" dirty="0"/>
              <a:t>Principal Investigator, Design Lab Kathmandu University</a:t>
            </a:r>
            <a:endParaRPr lang="en-US" sz="1200" dirty="0">
              <a:ea typeface="Calibri"/>
              <a:cs typeface="Calibri"/>
            </a:endParaRPr>
          </a:p>
        </p:txBody>
      </p:sp>
      <p:pic>
        <p:nvPicPr>
          <p:cNvPr id="20" name="Picture 19" descr="A person wearing sunglasses and a vest&#10;&#10;Description automatically generated">
            <a:extLst>
              <a:ext uri="{FF2B5EF4-FFF2-40B4-BE49-F238E27FC236}">
                <a16:creationId xmlns:a16="http://schemas.microsoft.com/office/drawing/2014/main" id="{CB8B6ECF-7DEE-F1E9-E848-74532CF1BF17}"/>
              </a:ext>
            </a:extLst>
          </p:cNvPr>
          <p:cNvPicPr>
            <a:picLocks noChangeAspect="1"/>
          </p:cNvPicPr>
          <p:nvPr/>
        </p:nvPicPr>
        <p:blipFill>
          <a:blip r:embed="rId10"/>
          <a:stretch>
            <a:fillRect/>
          </a:stretch>
        </p:blipFill>
        <p:spPr>
          <a:xfrm>
            <a:off x="2905466" y="3643317"/>
            <a:ext cx="1707908" cy="1648143"/>
          </a:xfrm>
          <a:prstGeom prst="rect">
            <a:avLst/>
          </a:prstGeom>
        </p:spPr>
      </p:pic>
      <p:sp>
        <p:nvSpPr>
          <p:cNvPr id="21" name="TextBox 20">
            <a:extLst>
              <a:ext uri="{FF2B5EF4-FFF2-40B4-BE49-F238E27FC236}">
                <a16:creationId xmlns:a16="http://schemas.microsoft.com/office/drawing/2014/main" id="{073CEFA7-9272-2A03-B6C2-61C4BB75FD40}"/>
              </a:ext>
            </a:extLst>
          </p:cNvPr>
          <p:cNvSpPr txBox="1"/>
          <p:nvPr/>
        </p:nvSpPr>
        <p:spPr>
          <a:xfrm>
            <a:off x="910127" y="5427842"/>
            <a:ext cx="1581084" cy="646331"/>
          </a:xfrm>
          <a:prstGeom prst="rect">
            <a:avLst/>
          </a:prstGeom>
          <a:noFill/>
        </p:spPr>
        <p:txBody>
          <a:bodyPr wrap="square" lIns="91440" tIns="45720" rIns="91440" bIns="45720" rtlCol="0" anchor="t">
            <a:spAutoFit/>
          </a:bodyPr>
          <a:lstStyle/>
          <a:p>
            <a:r>
              <a:rPr lang="en-GB" sz="1200"/>
              <a:t>Bikash Paudel</a:t>
            </a:r>
            <a:endParaRPr lang="en-GB" sz="1200">
              <a:ea typeface="Calibri"/>
              <a:cs typeface="Calibri"/>
            </a:endParaRPr>
          </a:p>
          <a:p>
            <a:r>
              <a:rPr lang="en-GB" sz="1200">
                <a:ea typeface="Calibri"/>
                <a:cs typeface="Calibri"/>
              </a:rPr>
              <a:t>Engineer/Co-founder,</a:t>
            </a:r>
          </a:p>
          <a:p>
            <a:r>
              <a:rPr lang="en-GB" sz="1200">
                <a:ea typeface="Calibri"/>
                <a:cs typeface="Calibri"/>
              </a:rPr>
              <a:t>Zener Technologies</a:t>
            </a:r>
          </a:p>
        </p:txBody>
      </p:sp>
      <p:sp>
        <p:nvSpPr>
          <p:cNvPr id="22" name="TextBox 21">
            <a:extLst>
              <a:ext uri="{FF2B5EF4-FFF2-40B4-BE49-F238E27FC236}">
                <a16:creationId xmlns:a16="http://schemas.microsoft.com/office/drawing/2014/main" id="{EC0377AA-022B-49EB-42F0-352FE109C99D}"/>
              </a:ext>
            </a:extLst>
          </p:cNvPr>
          <p:cNvSpPr txBox="1"/>
          <p:nvPr/>
        </p:nvSpPr>
        <p:spPr>
          <a:xfrm>
            <a:off x="5235615" y="5457463"/>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Segoe UI"/>
              </a:rPr>
              <a:t>Dr Rosie Gowran ​</a:t>
            </a:r>
          </a:p>
          <a:p>
            <a:r>
              <a:rPr lang="en-US" sz="1200">
                <a:cs typeface="Segoe UI"/>
              </a:rPr>
              <a:t>Associate Professor​</a:t>
            </a:r>
          </a:p>
          <a:p>
            <a:r>
              <a:rPr lang="en-US" sz="1200">
                <a:cs typeface="Segoe UI"/>
              </a:rPr>
              <a:t>Occupational Therapy,  ​</a:t>
            </a:r>
          </a:p>
          <a:p>
            <a:r>
              <a:rPr lang="en-US" sz="1200">
                <a:cs typeface="Segoe UI"/>
              </a:rPr>
              <a:t>University of Limerick</a:t>
            </a:r>
          </a:p>
        </p:txBody>
      </p:sp>
      <p:pic>
        <p:nvPicPr>
          <p:cNvPr id="10" name="Picture 9" descr="A person in a suit&#10;&#10;Description automatically generated">
            <a:extLst>
              <a:ext uri="{FF2B5EF4-FFF2-40B4-BE49-F238E27FC236}">
                <a16:creationId xmlns:a16="http://schemas.microsoft.com/office/drawing/2014/main" id="{9A3E9F9A-BE9A-B07B-03C5-097ABD53FB4E}"/>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3000" contrast="-13000"/>
                    </a14:imgEffect>
                  </a14:imgLayer>
                </a14:imgProps>
              </a:ext>
            </a:extLst>
          </a:blip>
          <a:stretch>
            <a:fillRect/>
          </a:stretch>
        </p:blipFill>
        <p:spPr>
          <a:xfrm>
            <a:off x="929425" y="3839816"/>
            <a:ext cx="1465237" cy="1497496"/>
          </a:xfrm>
          <a:prstGeom prst="rect">
            <a:avLst/>
          </a:prstGeom>
          <a:effectLst/>
        </p:spPr>
      </p:pic>
    </p:spTree>
    <p:extLst>
      <p:ext uri="{BB962C8B-B14F-4D97-AF65-F5344CB8AC3E}">
        <p14:creationId xmlns:p14="http://schemas.microsoft.com/office/powerpoint/2010/main" val="1402647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230F62-6E4D-3382-CB70-E3A70D4BC272}"/>
              </a:ext>
            </a:extLst>
          </p:cNvPr>
          <p:cNvPicPr>
            <a:picLocks noChangeAspect="1"/>
          </p:cNvPicPr>
          <p:nvPr/>
        </p:nvPicPr>
        <p:blipFill rotWithShape="1">
          <a:blip r:embed="rId2"/>
          <a:srcRect t="23697"/>
          <a:stretch/>
        </p:blipFill>
        <p:spPr>
          <a:xfrm>
            <a:off x="760303" y="237869"/>
            <a:ext cx="10678044" cy="6105987"/>
          </a:xfrm>
          <a:prstGeom prst="rect">
            <a:avLst/>
          </a:prstGeom>
        </p:spPr>
      </p:pic>
      <p:sp>
        <p:nvSpPr>
          <p:cNvPr id="3" name="TextBox 2">
            <a:extLst>
              <a:ext uri="{FF2B5EF4-FFF2-40B4-BE49-F238E27FC236}">
                <a16:creationId xmlns:a16="http://schemas.microsoft.com/office/drawing/2014/main" id="{097893D7-E5EC-24BA-A64F-9804D7CB18EC}"/>
              </a:ext>
            </a:extLst>
          </p:cNvPr>
          <p:cNvSpPr txBox="1"/>
          <p:nvPr/>
        </p:nvSpPr>
        <p:spPr>
          <a:xfrm>
            <a:off x="3624447" y="2820389"/>
            <a:ext cx="1051461" cy="371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Rectangle 5">
            <a:extLst>
              <a:ext uri="{FF2B5EF4-FFF2-40B4-BE49-F238E27FC236}">
                <a16:creationId xmlns:a16="http://schemas.microsoft.com/office/drawing/2014/main" id="{E7488DA7-555E-7DD1-BA02-5F2FF5C57586}"/>
              </a:ext>
            </a:extLst>
          </p:cNvPr>
          <p:cNvSpPr/>
          <p:nvPr/>
        </p:nvSpPr>
        <p:spPr>
          <a:xfrm>
            <a:off x="998764" y="3962400"/>
            <a:ext cx="1469571" cy="62048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ea typeface="Calibri"/>
                <a:cs typeface="Calibri"/>
              </a:rPr>
              <a:t>Production Engine</a:t>
            </a:r>
            <a:r>
              <a:rPr lang="en-US">
                <a:solidFill>
                  <a:schemeClr val="bg1"/>
                </a:solidFill>
              </a:rPr>
              <a:t>er</a:t>
            </a:r>
            <a:endParaRPr lang="en-US">
              <a:solidFill>
                <a:schemeClr val="bg1"/>
              </a:solidFill>
              <a:ea typeface="Calibri"/>
              <a:cs typeface="Calibri"/>
            </a:endParaRPr>
          </a:p>
        </p:txBody>
      </p:sp>
      <p:sp>
        <p:nvSpPr>
          <p:cNvPr id="7" name="Rectangle 6">
            <a:extLst>
              <a:ext uri="{FF2B5EF4-FFF2-40B4-BE49-F238E27FC236}">
                <a16:creationId xmlns:a16="http://schemas.microsoft.com/office/drawing/2014/main" id="{EB0C239B-B994-E03C-FB4E-F9254803A082}"/>
              </a:ext>
            </a:extLst>
          </p:cNvPr>
          <p:cNvSpPr/>
          <p:nvPr/>
        </p:nvSpPr>
        <p:spPr>
          <a:xfrm>
            <a:off x="2860632" y="2146609"/>
            <a:ext cx="1171754" cy="61925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0000"/>
                </a:solidFill>
                <a:ea typeface="Calibri"/>
                <a:cs typeface="Calibri"/>
              </a:rPr>
              <a:t>AT User</a:t>
            </a:r>
          </a:p>
        </p:txBody>
      </p:sp>
      <p:sp>
        <p:nvSpPr>
          <p:cNvPr id="9" name="Rectangle 8">
            <a:extLst>
              <a:ext uri="{FF2B5EF4-FFF2-40B4-BE49-F238E27FC236}">
                <a16:creationId xmlns:a16="http://schemas.microsoft.com/office/drawing/2014/main" id="{BF6A3058-6947-EFB7-8E98-ED3CF78B5394}"/>
              </a:ext>
            </a:extLst>
          </p:cNvPr>
          <p:cNvSpPr/>
          <p:nvPr/>
        </p:nvSpPr>
        <p:spPr>
          <a:xfrm>
            <a:off x="6713763" y="3191492"/>
            <a:ext cx="1346585" cy="525294"/>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ea typeface="Calibri"/>
                <a:cs typeface="Calibri"/>
              </a:rPr>
              <a:t>Researcher/ Engineer</a:t>
            </a:r>
            <a:endParaRPr lang="en-US" dirty="0"/>
          </a:p>
        </p:txBody>
      </p:sp>
      <p:sp>
        <p:nvSpPr>
          <p:cNvPr id="11" name="Rectangle 10">
            <a:extLst>
              <a:ext uri="{FF2B5EF4-FFF2-40B4-BE49-F238E27FC236}">
                <a16:creationId xmlns:a16="http://schemas.microsoft.com/office/drawing/2014/main" id="{F8738B07-01BB-E745-DF83-24BE0071502C}"/>
              </a:ext>
            </a:extLst>
          </p:cNvPr>
          <p:cNvSpPr/>
          <p:nvPr/>
        </p:nvSpPr>
        <p:spPr>
          <a:xfrm>
            <a:off x="9881505" y="1600199"/>
            <a:ext cx="1436913" cy="5987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ea typeface="Calibri"/>
                <a:cs typeface="Calibri"/>
              </a:rPr>
              <a:t>Occupational Therapist</a:t>
            </a:r>
            <a:endParaRPr lang="en-US"/>
          </a:p>
        </p:txBody>
      </p:sp>
      <p:sp>
        <p:nvSpPr>
          <p:cNvPr id="12" name="Rectangle 11">
            <a:extLst>
              <a:ext uri="{FF2B5EF4-FFF2-40B4-BE49-F238E27FC236}">
                <a16:creationId xmlns:a16="http://schemas.microsoft.com/office/drawing/2014/main" id="{25351013-6628-BCFB-0115-AB4555DC9487}"/>
              </a:ext>
            </a:extLst>
          </p:cNvPr>
          <p:cNvSpPr/>
          <p:nvPr/>
        </p:nvSpPr>
        <p:spPr>
          <a:xfrm>
            <a:off x="9163048" y="4386942"/>
            <a:ext cx="1436913" cy="55517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ea typeface="Calibri"/>
                <a:cs typeface="Calibri"/>
              </a:rPr>
              <a:t>Certified Prosthetist</a:t>
            </a:r>
            <a:endParaRPr lang="en-US" dirty="0"/>
          </a:p>
        </p:txBody>
      </p:sp>
      <p:sp>
        <p:nvSpPr>
          <p:cNvPr id="2" name="Rectangle 1">
            <a:extLst>
              <a:ext uri="{FF2B5EF4-FFF2-40B4-BE49-F238E27FC236}">
                <a16:creationId xmlns:a16="http://schemas.microsoft.com/office/drawing/2014/main" id="{590060C3-E19C-1202-1C99-C749BEE9E97C}"/>
              </a:ext>
            </a:extLst>
          </p:cNvPr>
          <p:cNvSpPr/>
          <p:nvPr/>
        </p:nvSpPr>
        <p:spPr>
          <a:xfrm>
            <a:off x="4243219" y="3831772"/>
            <a:ext cx="1436913" cy="55517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ea typeface="Calibri"/>
                <a:cs typeface="Calibri"/>
              </a:rPr>
              <a:t>Certified Prosthetist</a:t>
            </a:r>
            <a:endParaRPr lang="en-US" dirty="0"/>
          </a:p>
        </p:txBody>
      </p:sp>
      <p:sp>
        <p:nvSpPr>
          <p:cNvPr id="13" name="Rectangle 12">
            <a:extLst>
              <a:ext uri="{FF2B5EF4-FFF2-40B4-BE49-F238E27FC236}">
                <a16:creationId xmlns:a16="http://schemas.microsoft.com/office/drawing/2014/main" id="{5134C8F3-7076-5849-50D2-898746EA6D62}"/>
              </a:ext>
            </a:extLst>
          </p:cNvPr>
          <p:cNvSpPr/>
          <p:nvPr/>
        </p:nvSpPr>
        <p:spPr>
          <a:xfrm>
            <a:off x="8107096" y="1693893"/>
            <a:ext cx="1346585" cy="525294"/>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ea typeface="Calibri"/>
                <a:cs typeface="Calibri"/>
              </a:rPr>
              <a:t>Researcher/ Engineer</a:t>
            </a:r>
            <a:endParaRPr lang="en-US" dirty="0"/>
          </a:p>
        </p:txBody>
      </p:sp>
    </p:spTree>
    <p:extLst>
      <p:ext uri="{BB962C8B-B14F-4D97-AF65-F5344CB8AC3E}">
        <p14:creationId xmlns:p14="http://schemas.microsoft.com/office/powerpoint/2010/main" val="2492607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25DD450-9864-99D8-BD17-FE2945E9F886}"/>
              </a:ext>
            </a:extLst>
          </p:cNvPr>
          <p:cNvSpPr/>
          <p:nvPr/>
        </p:nvSpPr>
        <p:spPr>
          <a:xfrm>
            <a:off x="1521177" y="932289"/>
            <a:ext cx="4574823" cy="1088694"/>
          </a:xfrm>
          <a:prstGeom prst="rect">
            <a:avLst/>
          </a:prstGeom>
          <a:solidFill>
            <a:srgbClr val="01A79E"/>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285750" lvl="0" indent="-285750" algn="l" rtl="0">
              <a:buFont typeface="Arial,Sans-Serif"/>
              <a:buChar char="•"/>
            </a:pPr>
            <a:endParaRPr lang="en-US" sz="1800" b="0" i="0" dirty="0">
              <a:latin typeface="Calibri"/>
              <a:ea typeface="Arial"/>
              <a:cs typeface="Arial"/>
            </a:endParaRPr>
          </a:p>
        </p:txBody>
      </p:sp>
      <p:sp>
        <p:nvSpPr>
          <p:cNvPr id="5" name="Rectangle: Rounded Corners 4">
            <a:extLst>
              <a:ext uri="{FF2B5EF4-FFF2-40B4-BE49-F238E27FC236}">
                <a16:creationId xmlns:a16="http://schemas.microsoft.com/office/drawing/2014/main" id="{DF69187D-4C27-4697-92E2-BBBEA3FAECA4}"/>
              </a:ext>
            </a:extLst>
          </p:cNvPr>
          <p:cNvSpPr/>
          <p:nvPr/>
        </p:nvSpPr>
        <p:spPr>
          <a:xfrm>
            <a:off x="89987" y="2333167"/>
            <a:ext cx="2357000" cy="1491858"/>
          </a:xfrm>
          <a:prstGeom prst="rect">
            <a:avLst/>
          </a:prstGeom>
          <a:solidFill>
            <a:srgbClr val="4FACC8"/>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t"/>
          <a:lstStyle/>
          <a:p>
            <a:pPr algn="ctr"/>
            <a:r>
              <a:rPr lang="en-US" sz="2000" b="1" dirty="0">
                <a:solidFill>
                  <a:schemeClr val="tx1"/>
                </a:solidFill>
              </a:rPr>
              <a:t>Situational Analysis of Manual Wheelchair Provision</a:t>
            </a:r>
            <a:endParaRPr lang="en-GB" sz="2000" b="1" dirty="0">
              <a:solidFill>
                <a:schemeClr val="tx1"/>
              </a:solidFill>
            </a:endParaRPr>
          </a:p>
        </p:txBody>
      </p:sp>
      <p:sp>
        <p:nvSpPr>
          <p:cNvPr id="6" name="Rectangle: Rounded Corners 5">
            <a:extLst>
              <a:ext uri="{FF2B5EF4-FFF2-40B4-BE49-F238E27FC236}">
                <a16:creationId xmlns:a16="http://schemas.microsoft.com/office/drawing/2014/main" id="{A5C6883E-D4FA-4890-A4CD-76CE0E4164B7}"/>
              </a:ext>
            </a:extLst>
          </p:cNvPr>
          <p:cNvSpPr/>
          <p:nvPr/>
        </p:nvSpPr>
        <p:spPr>
          <a:xfrm>
            <a:off x="5131698" y="2333166"/>
            <a:ext cx="2357000" cy="1491859"/>
          </a:xfrm>
          <a:prstGeom prst="rect">
            <a:avLst/>
          </a:prstGeom>
          <a:solidFill>
            <a:srgbClr val="4FAC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tx1"/>
                </a:solidFill>
              </a:rPr>
              <a:t>Local Bespoke Product Development</a:t>
            </a:r>
            <a:endParaRPr lang="en-US" sz="2000" b="1" dirty="0"/>
          </a:p>
          <a:p>
            <a:pPr marL="285750" indent="-285750">
              <a:buFont typeface="Arial" panose="020B0604020202020204" pitchFamily="34" charset="0"/>
              <a:buChar char="•"/>
            </a:pPr>
            <a:endParaRPr lang="en-US" dirty="0"/>
          </a:p>
          <a:p>
            <a:pPr algn="ctr"/>
            <a:endParaRPr lang="en-GB" dirty="0"/>
          </a:p>
        </p:txBody>
      </p:sp>
      <p:sp>
        <p:nvSpPr>
          <p:cNvPr id="16" name="Title 1">
            <a:extLst>
              <a:ext uri="{FF2B5EF4-FFF2-40B4-BE49-F238E27FC236}">
                <a16:creationId xmlns:a16="http://schemas.microsoft.com/office/drawing/2014/main" id="{7DBCF996-FDA6-D1A3-9813-4B9503494061}"/>
              </a:ext>
            </a:extLst>
          </p:cNvPr>
          <p:cNvSpPr txBox="1">
            <a:spLocks/>
          </p:cNvSpPr>
          <p:nvPr/>
        </p:nvSpPr>
        <p:spPr>
          <a:xfrm>
            <a:off x="1481049" y="219043"/>
            <a:ext cx="10091069" cy="7636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t>AT2030 Local Systems Strengthening: Nepal </a:t>
            </a:r>
          </a:p>
        </p:txBody>
      </p:sp>
      <p:pic>
        <p:nvPicPr>
          <p:cNvPr id="20" name="Picture 19">
            <a:extLst>
              <a:ext uri="{FF2B5EF4-FFF2-40B4-BE49-F238E27FC236}">
                <a16:creationId xmlns:a16="http://schemas.microsoft.com/office/drawing/2014/main" id="{899D80C3-93C2-8BDA-24C4-0CF0ED5AD41D}"/>
              </a:ext>
            </a:extLst>
          </p:cNvPr>
          <p:cNvPicPr>
            <a:picLocks noChangeAspect="1"/>
          </p:cNvPicPr>
          <p:nvPr/>
        </p:nvPicPr>
        <p:blipFill>
          <a:blip r:embed="rId3"/>
          <a:stretch>
            <a:fillRect/>
          </a:stretch>
        </p:blipFill>
        <p:spPr>
          <a:xfrm>
            <a:off x="1666854" y="1033088"/>
            <a:ext cx="2417771" cy="887095"/>
          </a:xfrm>
          <a:prstGeom prst="rect">
            <a:avLst/>
          </a:prstGeom>
          <a:ln>
            <a:solidFill>
              <a:srgbClr val="01A79E"/>
            </a:solidFill>
          </a:ln>
        </p:spPr>
      </p:pic>
      <p:sp>
        <p:nvSpPr>
          <p:cNvPr id="23" name="Arrow: Down 22">
            <a:extLst>
              <a:ext uri="{FF2B5EF4-FFF2-40B4-BE49-F238E27FC236}">
                <a16:creationId xmlns:a16="http://schemas.microsoft.com/office/drawing/2014/main" id="{AAA6D7D3-271D-4535-2550-3D260ADC3776}"/>
              </a:ext>
            </a:extLst>
          </p:cNvPr>
          <p:cNvSpPr/>
          <p:nvPr/>
        </p:nvSpPr>
        <p:spPr>
          <a:xfrm>
            <a:off x="1421732" y="2052664"/>
            <a:ext cx="650908" cy="26470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622CF35D-44A3-71E9-212E-EEA8C126A908}"/>
              </a:ext>
            </a:extLst>
          </p:cNvPr>
          <p:cNvSpPr/>
          <p:nvPr/>
        </p:nvSpPr>
        <p:spPr>
          <a:xfrm>
            <a:off x="2610842" y="2333165"/>
            <a:ext cx="2357001" cy="1481099"/>
          </a:xfrm>
          <a:prstGeom prst="rect">
            <a:avLst/>
          </a:prstGeom>
          <a:solidFill>
            <a:srgbClr val="4FAC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tx1"/>
                </a:solidFill>
              </a:rPr>
              <a:t>Wheelchair Spare Parts Pilot</a:t>
            </a:r>
            <a:endParaRPr lang="en-US" sz="2000" b="1" dirty="0"/>
          </a:p>
        </p:txBody>
      </p:sp>
      <p:sp>
        <p:nvSpPr>
          <p:cNvPr id="8" name="Arrow: Down 22">
            <a:extLst>
              <a:ext uri="{FF2B5EF4-FFF2-40B4-BE49-F238E27FC236}">
                <a16:creationId xmlns:a16="http://schemas.microsoft.com/office/drawing/2014/main" id="{C3353E0A-83E7-57A7-8DFE-CBF3AEE9F738}"/>
              </a:ext>
            </a:extLst>
          </p:cNvPr>
          <p:cNvSpPr/>
          <p:nvPr/>
        </p:nvSpPr>
        <p:spPr>
          <a:xfrm>
            <a:off x="5566265" y="2046751"/>
            <a:ext cx="650908" cy="26470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Down 22">
            <a:extLst>
              <a:ext uri="{FF2B5EF4-FFF2-40B4-BE49-F238E27FC236}">
                <a16:creationId xmlns:a16="http://schemas.microsoft.com/office/drawing/2014/main" id="{60C7EB18-3786-4A63-9A6F-83AA4BA43253}"/>
              </a:ext>
            </a:extLst>
          </p:cNvPr>
          <p:cNvSpPr/>
          <p:nvPr/>
        </p:nvSpPr>
        <p:spPr>
          <a:xfrm>
            <a:off x="3493998" y="2044720"/>
            <a:ext cx="650908" cy="26470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a:extLst>
              <a:ext uri="{FF2B5EF4-FFF2-40B4-BE49-F238E27FC236}">
                <a16:creationId xmlns:a16="http://schemas.microsoft.com/office/drawing/2014/main" id="{1266D23E-5B7D-6AF3-AE1F-4D23CD3A52AC}"/>
              </a:ext>
            </a:extLst>
          </p:cNvPr>
          <p:cNvGrpSpPr/>
          <p:nvPr/>
        </p:nvGrpSpPr>
        <p:grpSpPr>
          <a:xfrm>
            <a:off x="-10524" y="78027"/>
            <a:ext cx="1491574" cy="1853818"/>
            <a:chOff x="9753601" y="33887"/>
            <a:chExt cx="2455604" cy="3051973"/>
          </a:xfrm>
        </p:grpSpPr>
        <p:pic>
          <p:nvPicPr>
            <p:cNvPr id="32" name="Picture 31">
              <a:extLst>
                <a:ext uri="{FF2B5EF4-FFF2-40B4-BE49-F238E27FC236}">
                  <a16:creationId xmlns:a16="http://schemas.microsoft.com/office/drawing/2014/main" id="{0612C84E-D90F-ACFD-8AA7-50FBCC48B1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53601" y="33887"/>
              <a:ext cx="2455604" cy="2153102"/>
            </a:xfrm>
            <a:prstGeom prst="rect">
              <a:avLst/>
            </a:prstGeom>
          </p:spPr>
        </p:pic>
        <p:pic>
          <p:nvPicPr>
            <p:cNvPr id="33" name="Picture 32">
              <a:extLst>
                <a:ext uri="{FF2B5EF4-FFF2-40B4-BE49-F238E27FC236}">
                  <a16:creationId xmlns:a16="http://schemas.microsoft.com/office/drawing/2014/main" id="{CBD5BFC0-BDC1-A20B-4BB0-B47EC6C15A1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92848" y="2314316"/>
              <a:ext cx="1254416" cy="771544"/>
            </a:xfrm>
            <a:prstGeom prst="rect">
              <a:avLst/>
            </a:prstGeom>
          </p:spPr>
        </p:pic>
        <p:pic>
          <p:nvPicPr>
            <p:cNvPr id="34" name="Picture 33">
              <a:extLst>
                <a:ext uri="{FF2B5EF4-FFF2-40B4-BE49-F238E27FC236}">
                  <a16:creationId xmlns:a16="http://schemas.microsoft.com/office/drawing/2014/main" id="{DBE74B3A-7DA9-9D03-260E-230F10125DD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313327" y="2352094"/>
              <a:ext cx="656048" cy="695989"/>
            </a:xfrm>
            <a:prstGeom prst="rect">
              <a:avLst/>
            </a:prstGeom>
          </p:spPr>
        </p:pic>
      </p:grpSp>
      <p:sp>
        <p:nvSpPr>
          <p:cNvPr id="3" name="Rectangle: Rounded Corners 1">
            <a:extLst>
              <a:ext uri="{FF2B5EF4-FFF2-40B4-BE49-F238E27FC236}">
                <a16:creationId xmlns:a16="http://schemas.microsoft.com/office/drawing/2014/main" id="{A2E4209F-B0A7-AA47-63CC-6C42D58A98C5}"/>
              </a:ext>
            </a:extLst>
          </p:cNvPr>
          <p:cNvSpPr/>
          <p:nvPr/>
        </p:nvSpPr>
        <p:spPr>
          <a:xfrm>
            <a:off x="7124618" y="4564070"/>
            <a:ext cx="2357001" cy="1481099"/>
          </a:xfrm>
          <a:prstGeom prst="rect">
            <a:avLst/>
          </a:prstGeom>
          <a:solidFill>
            <a:srgbClr val="4FAC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tx1"/>
                </a:solidFill>
              </a:rPr>
              <a:t>UNICEF </a:t>
            </a:r>
          </a:p>
          <a:p>
            <a:pPr algn="ctr"/>
            <a:r>
              <a:rPr lang="en-US" sz="2000" b="1" dirty="0">
                <a:solidFill>
                  <a:schemeClr val="tx1"/>
                </a:solidFill>
              </a:rPr>
              <a:t>Digital Manufacture of Children’s Prosthetics</a:t>
            </a:r>
            <a:endParaRPr lang="en-US" sz="2000" b="1" dirty="0"/>
          </a:p>
        </p:txBody>
      </p:sp>
      <p:sp>
        <p:nvSpPr>
          <p:cNvPr id="11" name="TextBox 10">
            <a:extLst>
              <a:ext uri="{FF2B5EF4-FFF2-40B4-BE49-F238E27FC236}">
                <a16:creationId xmlns:a16="http://schemas.microsoft.com/office/drawing/2014/main" id="{17351166-E938-993A-118F-E8848FDBBE20}"/>
              </a:ext>
            </a:extLst>
          </p:cNvPr>
          <p:cNvSpPr txBox="1"/>
          <p:nvPr/>
        </p:nvSpPr>
        <p:spPr>
          <a:xfrm>
            <a:off x="4255952" y="1240940"/>
            <a:ext cx="1576394" cy="461665"/>
          </a:xfrm>
          <a:prstGeom prst="rect">
            <a:avLst/>
          </a:prstGeom>
          <a:noFill/>
        </p:spPr>
        <p:txBody>
          <a:bodyPr wrap="none" rtlCol="0">
            <a:spAutoFit/>
          </a:bodyPr>
          <a:lstStyle/>
          <a:p>
            <a:r>
              <a:rPr lang="en-GB" sz="2400" dirty="0"/>
              <a:t>Workshops</a:t>
            </a:r>
          </a:p>
        </p:txBody>
      </p:sp>
      <p:sp>
        <p:nvSpPr>
          <p:cNvPr id="25" name="TextBox 24">
            <a:extLst>
              <a:ext uri="{FF2B5EF4-FFF2-40B4-BE49-F238E27FC236}">
                <a16:creationId xmlns:a16="http://schemas.microsoft.com/office/drawing/2014/main" id="{EA791DD2-A639-456D-6D90-5B41182EFCBD}"/>
              </a:ext>
            </a:extLst>
          </p:cNvPr>
          <p:cNvSpPr txBox="1"/>
          <p:nvPr/>
        </p:nvSpPr>
        <p:spPr>
          <a:xfrm>
            <a:off x="4871754" y="5616546"/>
            <a:ext cx="1912896" cy="369332"/>
          </a:xfrm>
          <a:prstGeom prst="rect">
            <a:avLst/>
          </a:prstGeom>
          <a:noFill/>
        </p:spPr>
        <p:txBody>
          <a:bodyPr wrap="none" rtlCol="0">
            <a:spAutoFit/>
          </a:bodyPr>
          <a:lstStyle/>
          <a:p>
            <a:r>
              <a:rPr lang="en-GB" b="1" dirty="0"/>
              <a:t>Incoming for 2024</a:t>
            </a:r>
          </a:p>
        </p:txBody>
      </p:sp>
      <p:sp>
        <p:nvSpPr>
          <p:cNvPr id="28" name="Rectangle: Rounded Corners 1">
            <a:extLst>
              <a:ext uri="{FF2B5EF4-FFF2-40B4-BE49-F238E27FC236}">
                <a16:creationId xmlns:a16="http://schemas.microsoft.com/office/drawing/2014/main" id="{0EFFEE98-090E-51A5-5E38-CF820B7F10B9}"/>
              </a:ext>
            </a:extLst>
          </p:cNvPr>
          <p:cNvSpPr/>
          <p:nvPr/>
        </p:nvSpPr>
        <p:spPr>
          <a:xfrm>
            <a:off x="9592429" y="4564070"/>
            <a:ext cx="2357001" cy="1481099"/>
          </a:xfrm>
          <a:prstGeom prst="rect">
            <a:avLst/>
          </a:prstGeom>
          <a:solidFill>
            <a:srgbClr val="4FAC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tx1"/>
                </a:solidFill>
              </a:rPr>
              <a:t>Prosthetic Liner Production with Operation Namaste</a:t>
            </a:r>
            <a:endParaRPr lang="en-US" sz="2000" b="1" dirty="0"/>
          </a:p>
        </p:txBody>
      </p:sp>
      <p:sp>
        <p:nvSpPr>
          <p:cNvPr id="29" name="Arrow: Down 28">
            <a:extLst>
              <a:ext uri="{FF2B5EF4-FFF2-40B4-BE49-F238E27FC236}">
                <a16:creationId xmlns:a16="http://schemas.microsoft.com/office/drawing/2014/main" id="{7A99BA5E-8B99-9931-EC4B-7D04E774F13C}"/>
              </a:ext>
            </a:extLst>
          </p:cNvPr>
          <p:cNvSpPr/>
          <p:nvPr/>
        </p:nvSpPr>
        <p:spPr>
          <a:xfrm>
            <a:off x="936879" y="3872501"/>
            <a:ext cx="650908" cy="26470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317E63AA-D35B-E12D-EF28-8FB61F5E8384}"/>
              </a:ext>
            </a:extLst>
          </p:cNvPr>
          <p:cNvSpPr txBox="1"/>
          <p:nvPr/>
        </p:nvSpPr>
        <p:spPr>
          <a:xfrm>
            <a:off x="357598" y="4184685"/>
            <a:ext cx="1809470" cy="369332"/>
          </a:xfrm>
          <a:prstGeom prst="rect">
            <a:avLst/>
          </a:prstGeom>
          <a:noFill/>
        </p:spPr>
        <p:txBody>
          <a:bodyPr wrap="none" rtlCol="0">
            <a:spAutoFit/>
          </a:bodyPr>
          <a:lstStyle/>
          <a:p>
            <a:r>
              <a:rPr lang="en-GB" b="1" dirty="0"/>
              <a:t>Watch this Space</a:t>
            </a:r>
          </a:p>
        </p:txBody>
      </p:sp>
      <p:sp>
        <p:nvSpPr>
          <p:cNvPr id="35" name="Arrow: Down 34">
            <a:extLst>
              <a:ext uri="{FF2B5EF4-FFF2-40B4-BE49-F238E27FC236}">
                <a16:creationId xmlns:a16="http://schemas.microsoft.com/office/drawing/2014/main" id="{2D8493EC-82FF-38FB-21DD-F76EAFD1C34A}"/>
              </a:ext>
            </a:extLst>
          </p:cNvPr>
          <p:cNvSpPr/>
          <p:nvPr/>
        </p:nvSpPr>
        <p:spPr>
          <a:xfrm>
            <a:off x="3463888" y="3847695"/>
            <a:ext cx="650908" cy="26470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80F4CEEC-77B0-267D-F71F-433DC3AEC570}"/>
              </a:ext>
            </a:extLst>
          </p:cNvPr>
          <p:cNvSpPr txBox="1"/>
          <p:nvPr/>
        </p:nvSpPr>
        <p:spPr>
          <a:xfrm>
            <a:off x="2884607" y="4168792"/>
            <a:ext cx="1809470" cy="369332"/>
          </a:xfrm>
          <a:prstGeom prst="rect">
            <a:avLst/>
          </a:prstGeom>
          <a:noFill/>
        </p:spPr>
        <p:txBody>
          <a:bodyPr wrap="none" rtlCol="0">
            <a:spAutoFit/>
          </a:bodyPr>
          <a:lstStyle/>
          <a:p>
            <a:r>
              <a:rPr lang="en-GB" b="1" dirty="0"/>
              <a:t>Watch this Space</a:t>
            </a:r>
          </a:p>
        </p:txBody>
      </p:sp>
      <p:sp>
        <p:nvSpPr>
          <p:cNvPr id="38" name="Arrow: Bent 37">
            <a:extLst>
              <a:ext uri="{FF2B5EF4-FFF2-40B4-BE49-F238E27FC236}">
                <a16:creationId xmlns:a16="http://schemas.microsoft.com/office/drawing/2014/main" id="{FAFFE1E5-99BD-FD7E-A400-DBA9139F12AC}"/>
              </a:ext>
            </a:extLst>
          </p:cNvPr>
          <p:cNvSpPr/>
          <p:nvPr/>
        </p:nvSpPr>
        <p:spPr>
          <a:xfrm rot="10800000" flipH="1">
            <a:off x="5881156" y="3872501"/>
            <a:ext cx="1215877" cy="1744044"/>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9" name="Picture 38" descr="A blue and black logo&#10;&#10;Description automatically generated">
            <a:extLst>
              <a:ext uri="{FF2B5EF4-FFF2-40B4-BE49-F238E27FC236}">
                <a16:creationId xmlns:a16="http://schemas.microsoft.com/office/drawing/2014/main" id="{000F6277-F13C-7BFF-EC25-2D19C31A7CAE}"/>
              </a:ext>
            </a:extLst>
          </p:cNvPr>
          <p:cNvPicPr>
            <a:picLocks noChangeAspect="1"/>
          </p:cNvPicPr>
          <p:nvPr/>
        </p:nvPicPr>
        <p:blipFill>
          <a:blip r:embed="rId7"/>
          <a:stretch>
            <a:fillRect/>
          </a:stretch>
        </p:blipFill>
        <p:spPr>
          <a:xfrm>
            <a:off x="6381589" y="911201"/>
            <a:ext cx="2612573" cy="909269"/>
          </a:xfrm>
          <a:prstGeom prst="rect">
            <a:avLst/>
          </a:prstGeom>
        </p:spPr>
      </p:pic>
      <p:sp>
        <p:nvSpPr>
          <p:cNvPr id="40" name="TextBox 39">
            <a:extLst>
              <a:ext uri="{FF2B5EF4-FFF2-40B4-BE49-F238E27FC236}">
                <a16:creationId xmlns:a16="http://schemas.microsoft.com/office/drawing/2014/main" id="{9158549C-D2AF-7ABC-3B83-DD92833F71D5}"/>
              </a:ext>
            </a:extLst>
          </p:cNvPr>
          <p:cNvSpPr txBox="1"/>
          <p:nvPr/>
        </p:nvSpPr>
        <p:spPr>
          <a:xfrm>
            <a:off x="9060683" y="990881"/>
            <a:ext cx="41426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latin typeface="Arial"/>
                <a:ea typeface="Calibri"/>
                <a:cs typeface="Calibri"/>
              </a:rPr>
              <a:t>Consortium </a:t>
            </a:r>
          </a:p>
        </p:txBody>
      </p:sp>
      <p:cxnSp>
        <p:nvCxnSpPr>
          <p:cNvPr id="41" name="Straight Arrow Connector 40">
            <a:extLst>
              <a:ext uri="{FF2B5EF4-FFF2-40B4-BE49-F238E27FC236}">
                <a16:creationId xmlns:a16="http://schemas.microsoft.com/office/drawing/2014/main" id="{2A775531-3031-2152-0774-8BC740DFC124}"/>
              </a:ext>
            </a:extLst>
          </p:cNvPr>
          <p:cNvCxnSpPr/>
          <p:nvPr/>
        </p:nvCxnSpPr>
        <p:spPr>
          <a:xfrm>
            <a:off x="6375541" y="1946406"/>
            <a:ext cx="5382381" cy="12095"/>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Stages growth of tree from seed. Watering the plants. Collection of trees  from small to large. Green tree with leaf growth diagram. Business cycle  development">
            <a:extLst>
              <a:ext uri="{FF2B5EF4-FFF2-40B4-BE49-F238E27FC236}">
                <a16:creationId xmlns:a16="http://schemas.microsoft.com/office/drawing/2014/main" id="{F296B70E-F2D5-FB30-0E4F-E84F0AE0A8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3070" y="1986665"/>
            <a:ext cx="4321331" cy="252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260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3FB312-CA44-1974-A203-C310192555F0}"/>
              </a:ext>
            </a:extLst>
          </p:cNvPr>
          <p:cNvSpPr>
            <a:spLocks noGrp="1"/>
          </p:cNvSpPr>
          <p:nvPr>
            <p:ph type="title"/>
          </p:nvPr>
        </p:nvSpPr>
        <p:spPr>
          <a:xfrm>
            <a:off x="620328" y="2003326"/>
            <a:ext cx="10955700" cy="604693"/>
          </a:xfrm>
        </p:spPr>
        <p:txBody>
          <a:bodyPr/>
          <a:lstStyle/>
          <a:p>
            <a:pPr algn="ctr">
              <a:lnSpc>
                <a:spcPct val="150000"/>
              </a:lnSpc>
            </a:pPr>
            <a:r>
              <a:rPr lang="en-US" dirty="0">
                <a:latin typeface="Helvetica"/>
                <a:cs typeface="Helvetica"/>
              </a:rPr>
              <a:t>ASHISH THAPA </a:t>
            </a:r>
            <a:br>
              <a:rPr lang="en-US" dirty="0">
                <a:latin typeface="Helvetica"/>
                <a:cs typeface="Helvetica"/>
              </a:rPr>
            </a:br>
            <a:r>
              <a:rPr lang="en-US" dirty="0">
                <a:latin typeface="Helvetica"/>
                <a:cs typeface="Helvetica"/>
              </a:rPr>
              <a:t>RESEARCH ASSISTANT</a:t>
            </a:r>
            <a:br>
              <a:rPr lang="en-US" dirty="0">
                <a:latin typeface="Helvetica"/>
                <a:cs typeface="Helvetica"/>
              </a:rPr>
            </a:br>
            <a:r>
              <a:rPr lang="en-US" dirty="0">
                <a:latin typeface="Helvetica"/>
                <a:cs typeface="Helvetica"/>
              </a:rPr>
              <a:t>DESIGN LAB, KATHMANDU UNIVERSITY</a:t>
            </a:r>
            <a:endParaRPr lang="en-US" dirty="0">
              <a:cs typeface="Helvetica" pitchFamily="2" charset="0"/>
            </a:endParaRPr>
          </a:p>
        </p:txBody>
      </p:sp>
    </p:spTree>
    <p:extLst>
      <p:ext uri="{BB962C8B-B14F-4D97-AF65-F5344CB8AC3E}">
        <p14:creationId xmlns:p14="http://schemas.microsoft.com/office/powerpoint/2010/main" val="3376702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69C0-4873-DA4F-E645-BCD402442E20}"/>
              </a:ext>
            </a:extLst>
          </p:cNvPr>
          <p:cNvSpPr>
            <a:spLocks noGrp="1"/>
          </p:cNvSpPr>
          <p:nvPr>
            <p:ph type="title"/>
          </p:nvPr>
        </p:nvSpPr>
        <p:spPr/>
        <p:txBody>
          <a:bodyPr/>
          <a:lstStyle/>
          <a:p>
            <a:r>
              <a:rPr lang="en-GB" sz="3600" dirty="0">
                <a:latin typeface="Helvetica"/>
                <a:cs typeface="Helvetica"/>
              </a:rPr>
              <a:t>Academia-industry collaboration </a:t>
            </a:r>
            <a:endParaRPr lang="en-GB" sz="2800">
              <a:latin typeface="Helvetica"/>
              <a:cs typeface="Helvetica"/>
            </a:endParaRPr>
          </a:p>
        </p:txBody>
      </p:sp>
      <p:graphicFrame>
        <p:nvGraphicFramePr>
          <p:cNvPr id="11" name="Diagram 10">
            <a:extLst>
              <a:ext uri="{FF2B5EF4-FFF2-40B4-BE49-F238E27FC236}">
                <a16:creationId xmlns:a16="http://schemas.microsoft.com/office/drawing/2014/main" id="{F78076F8-BDF5-9F33-22AB-7D8219935E93}"/>
              </a:ext>
            </a:extLst>
          </p:cNvPr>
          <p:cNvGraphicFramePr/>
          <p:nvPr>
            <p:extLst>
              <p:ext uri="{D42A27DB-BD31-4B8C-83A1-F6EECF244321}">
                <p14:modId xmlns:p14="http://schemas.microsoft.com/office/powerpoint/2010/main" val="2584854957"/>
              </p:ext>
            </p:extLst>
          </p:nvPr>
        </p:nvGraphicFramePr>
        <p:xfrm>
          <a:off x="2961967" y="1243781"/>
          <a:ext cx="5751870" cy="49357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8" name="Oval 67">
            <a:extLst>
              <a:ext uri="{FF2B5EF4-FFF2-40B4-BE49-F238E27FC236}">
                <a16:creationId xmlns:a16="http://schemas.microsoft.com/office/drawing/2014/main" id="{BC3718A5-5AF0-51FE-C8F7-9925D22CF51A}"/>
              </a:ext>
            </a:extLst>
          </p:cNvPr>
          <p:cNvSpPr/>
          <p:nvPr/>
        </p:nvSpPr>
        <p:spPr>
          <a:xfrm>
            <a:off x="5249473" y="3546635"/>
            <a:ext cx="1179870" cy="10938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People</a:t>
            </a:r>
            <a:endParaRPr lang="en-US"/>
          </a:p>
        </p:txBody>
      </p:sp>
      <p:sp>
        <p:nvSpPr>
          <p:cNvPr id="548" name="TextBox 547">
            <a:extLst>
              <a:ext uri="{FF2B5EF4-FFF2-40B4-BE49-F238E27FC236}">
                <a16:creationId xmlns:a16="http://schemas.microsoft.com/office/drawing/2014/main" id="{F8AA8751-DCB1-2BBC-3B47-7F6CB1B4CC2B}"/>
              </a:ext>
            </a:extLst>
          </p:cNvPr>
          <p:cNvSpPr txBox="1"/>
          <p:nvPr/>
        </p:nvSpPr>
        <p:spPr>
          <a:xfrm>
            <a:off x="7003967" y="1815935"/>
            <a:ext cx="43171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1600">
                <a:ea typeface="Calibri"/>
                <a:cs typeface="Calibri"/>
              </a:rPr>
              <a:t>Laying out alignment with standards such as COPM for outcome measurement</a:t>
            </a:r>
          </a:p>
          <a:p>
            <a:pPr marL="285750" indent="-285750">
              <a:buFont typeface="Calibri"/>
              <a:buChar char="-"/>
            </a:pPr>
            <a:r>
              <a:rPr lang="en-US" sz="1600">
                <a:ea typeface="Calibri"/>
                <a:cs typeface="Calibri"/>
              </a:rPr>
              <a:t>Platform for collaboration</a:t>
            </a:r>
          </a:p>
        </p:txBody>
      </p:sp>
      <p:sp>
        <p:nvSpPr>
          <p:cNvPr id="549" name="TextBox 548">
            <a:extLst>
              <a:ext uri="{FF2B5EF4-FFF2-40B4-BE49-F238E27FC236}">
                <a16:creationId xmlns:a16="http://schemas.microsoft.com/office/drawing/2014/main" id="{8B3E78B7-169E-2EC2-B88A-A9B63EFB2C3B}"/>
              </a:ext>
            </a:extLst>
          </p:cNvPr>
          <p:cNvSpPr txBox="1"/>
          <p:nvPr/>
        </p:nvSpPr>
        <p:spPr>
          <a:xfrm>
            <a:off x="8725888" y="4774869"/>
            <a:ext cx="303068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1600">
                <a:ea typeface="Calibri"/>
                <a:cs typeface="Calibri"/>
              </a:rPr>
              <a:t>Support in design and production</a:t>
            </a:r>
          </a:p>
          <a:p>
            <a:pPr marL="285750" indent="-285750">
              <a:buFont typeface="Calibri"/>
              <a:buChar char="-"/>
            </a:pPr>
            <a:r>
              <a:rPr lang="en-US" sz="1600">
                <a:ea typeface="Calibri"/>
                <a:cs typeface="Calibri"/>
              </a:rPr>
              <a:t>Ensuring sustainable repair and maintenance</a:t>
            </a:r>
          </a:p>
        </p:txBody>
      </p:sp>
      <p:sp>
        <p:nvSpPr>
          <p:cNvPr id="550" name="TextBox 549">
            <a:extLst>
              <a:ext uri="{FF2B5EF4-FFF2-40B4-BE49-F238E27FC236}">
                <a16:creationId xmlns:a16="http://schemas.microsoft.com/office/drawing/2014/main" id="{1508968C-A9AA-4D85-04EA-7121878E5D85}"/>
              </a:ext>
            </a:extLst>
          </p:cNvPr>
          <p:cNvSpPr txBox="1"/>
          <p:nvPr/>
        </p:nvSpPr>
        <p:spPr>
          <a:xfrm>
            <a:off x="17316" y="4646220"/>
            <a:ext cx="303068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1600">
                <a:ea typeface="Calibri"/>
                <a:cs typeface="Calibri"/>
              </a:rPr>
              <a:t>Translating Users requirement to engineering specifications</a:t>
            </a:r>
          </a:p>
          <a:p>
            <a:pPr marL="285750" indent="-285750">
              <a:buFont typeface="Calibri"/>
              <a:buChar char="-"/>
            </a:pPr>
            <a:r>
              <a:rPr lang="en-US" sz="1600">
                <a:ea typeface="Calibri"/>
                <a:cs typeface="Calibri"/>
              </a:rPr>
              <a:t>Proper rehabilitation as per national/international clinical standards</a:t>
            </a:r>
          </a:p>
        </p:txBody>
      </p:sp>
      <p:sp>
        <p:nvSpPr>
          <p:cNvPr id="580" name="TextBox 579">
            <a:extLst>
              <a:ext uri="{FF2B5EF4-FFF2-40B4-BE49-F238E27FC236}">
                <a16:creationId xmlns:a16="http://schemas.microsoft.com/office/drawing/2014/main" id="{445510B4-C75E-C4F2-5BA5-F00564053C8E}"/>
              </a:ext>
            </a:extLst>
          </p:cNvPr>
          <p:cNvSpPr txBox="1"/>
          <p:nvPr/>
        </p:nvSpPr>
        <p:spPr>
          <a:xfrm>
            <a:off x="503464" y="186417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0829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97AB8DC-875F-5356-4C69-E8CF5964BE15}"/>
              </a:ext>
            </a:extLst>
          </p:cNvPr>
          <p:cNvGraphicFramePr/>
          <p:nvPr>
            <p:extLst>
              <p:ext uri="{D42A27DB-BD31-4B8C-83A1-F6EECF244321}">
                <p14:modId xmlns:p14="http://schemas.microsoft.com/office/powerpoint/2010/main" val="1918969108"/>
              </p:ext>
            </p:extLst>
          </p:nvPr>
        </p:nvGraphicFramePr>
        <p:xfrm>
          <a:off x="1207477" y="1011535"/>
          <a:ext cx="9764485" cy="4833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1" name="Rectangle: Rounded Corners 360">
            <a:extLst>
              <a:ext uri="{FF2B5EF4-FFF2-40B4-BE49-F238E27FC236}">
                <a16:creationId xmlns:a16="http://schemas.microsoft.com/office/drawing/2014/main" id="{364B20E9-90F3-0A6C-DF0A-0890C036596C}"/>
              </a:ext>
            </a:extLst>
          </p:cNvPr>
          <p:cNvSpPr/>
          <p:nvPr/>
        </p:nvSpPr>
        <p:spPr>
          <a:xfrm>
            <a:off x="4384221" y="315685"/>
            <a:ext cx="3429000" cy="54428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a typeface="Calibri"/>
                <a:cs typeface="Calibri"/>
              </a:rPr>
              <a:t>Co-design with User</a:t>
            </a:r>
          </a:p>
        </p:txBody>
      </p:sp>
      <p:pic>
        <p:nvPicPr>
          <p:cNvPr id="13" name="Picture 12" descr="A person holding a belt&#10;&#10;Description automatically generated">
            <a:extLst>
              <a:ext uri="{FF2B5EF4-FFF2-40B4-BE49-F238E27FC236}">
                <a16:creationId xmlns:a16="http://schemas.microsoft.com/office/drawing/2014/main" id="{7D9465DE-4BA1-3618-DE8F-6E2E5400917A}"/>
              </a:ext>
            </a:extLst>
          </p:cNvPr>
          <p:cNvPicPr>
            <a:picLocks noChangeAspect="1"/>
          </p:cNvPicPr>
          <p:nvPr/>
        </p:nvPicPr>
        <p:blipFill rotWithShape="1">
          <a:blip r:embed="rId7"/>
          <a:srcRect l="-888" b="5260"/>
          <a:stretch/>
        </p:blipFill>
        <p:spPr>
          <a:xfrm>
            <a:off x="1210705" y="4015834"/>
            <a:ext cx="1464005" cy="1833053"/>
          </a:xfrm>
          <a:prstGeom prst="rect">
            <a:avLst/>
          </a:prstGeom>
        </p:spPr>
      </p:pic>
      <p:pic>
        <p:nvPicPr>
          <p:cNvPr id="15" name="Picture 14" descr="A person wearing a mask and touching a foot&#10;&#10;Description automatically generated">
            <a:extLst>
              <a:ext uri="{FF2B5EF4-FFF2-40B4-BE49-F238E27FC236}">
                <a16:creationId xmlns:a16="http://schemas.microsoft.com/office/drawing/2014/main" id="{C3CEC073-2ED3-98C8-9B82-D56AD9297159}"/>
              </a:ext>
            </a:extLst>
          </p:cNvPr>
          <p:cNvPicPr>
            <a:picLocks noChangeAspect="1"/>
          </p:cNvPicPr>
          <p:nvPr/>
        </p:nvPicPr>
        <p:blipFill rotWithShape="1">
          <a:blip r:embed="rId8"/>
          <a:srcRect l="9259" t="-485" r="13307" b="-606"/>
          <a:stretch/>
        </p:blipFill>
        <p:spPr>
          <a:xfrm>
            <a:off x="9355014" y="4138036"/>
            <a:ext cx="1619225" cy="1704728"/>
          </a:xfrm>
          <a:prstGeom prst="rect">
            <a:avLst/>
          </a:prstGeom>
        </p:spPr>
      </p:pic>
      <p:pic>
        <p:nvPicPr>
          <p:cNvPr id="16" name="Picture 15" descr="A close up of a foot&#10;&#10;Description automatically generated">
            <a:extLst>
              <a:ext uri="{FF2B5EF4-FFF2-40B4-BE49-F238E27FC236}">
                <a16:creationId xmlns:a16="http://schemas.microsoft.com/office/drawing/2014/main" id="{80617BFD-93CA-412D-0774-8EABD6A2EB64}"/>
              </a:ext>
            </a:extLst>
          </p:cNvPr>
          <p:cNvPicPr>
            <a:picLocks noChangeAspect="1"/>
          </p:cNvPicPr>
          <p:nvPr/>
        </p:nvPicPr>
        <p:blipFill rotWithShape="1">
          <a:blip r:embed="rId9"/>
          <a:srcRect t="-206" r="46201" b="-1530"/>
          <a:stretch/>
        </p:blipFill>
        <p:spPr>
          <a:xfrm>
            <a:off x="4737652" y="4018365"/>
            <a:ext cx="2716698" cy="1826088"/>
          </a:xfrm>
          <a:prstGeom prst="rect">
            <a:avLst/>
          </a:prstGeom>
        </p:spPr>
      </p:pic>
      <p:pic>
        <p:nvPicPr>
          <p:cNvPr id="2" name="Picture 1" descr="A white object on a black surface&#10;&#10;Description automatically generated">
            <a:extLst>
              <a:ext uri="{FF2B5EF4-FFF2-40B4-BE49-F238E27FC236}">
                <a16:creationId xmlns:a16="http://schemas.microsoft.com/office/drawing/2014/main" id="{008E0F6E-24E0-F0F5-9049-EDF226172970}"/>
              </a:ext>
            </a:extLst>
          </p:cNvPr>
          <p:cNvPicPr>
            <a:picLocks noChangeAspect="1"/>
          </p:cNvPicPr>
          <p:nvPr/>
        </p:nvPicPr>
        <p:blipFill rotWithShape="1">
          <a:blip r:embed="rId10"/>
          <a:srcRect l="11111" r="19231"/>
          <a:stretch/>
        </p:blipFill>
        <p:spPr>
          <a:xfrm>
            <a:off x="7082946" y="1332464"/>
            <a:ext cx="2275299" cy="1433222"/>
          </a:xfrm>
          <a:prstGeom prst="rect">
            <a:avLst/>
          </a:prstGeom>
        </p:spPr>
      </p:pic>
      <p:pic>
        <p:nvPicPr>
          <p:cNvPr id="50" name="Picture 49" descr="A person holding a scanner to a person&amp;#39;s leg&#10;&#10;Description automatically generated">
            <a:extLst>
              <a:ext uri="{FF2B5EF4-FFF2-40B4-BE49-F238E27FC236}">
                <a16:creationId xmlns:a16="http://schemas.microsoft.com/office/drawing/2014/main" id="{5B248DA5-854B-4475-1537-10A5B10419EE}"/>
              </a:ext>
            </a:extLst>
          </p:cNvPr>
          <p:cNvPicPr>
            <a:picLocks noChangeAspect="1"/>
          </p:cNvPicPr>
          <p:nvPr/>
        </p:nvPicPr>
        <p:blipFill rotWithShape="1">
          <a:blip r:embed="rId11"/>
          <a:srcRect l="22135" t="31344"/>
          <a:stretch/>
        </p:blipFill>
        <p:spPr>
          <a:xfrm>
            <a:off x="3047999" y="1345404"/>
            <a:ext cx="2107418" cy="1410365"/>
          </a:xfrm>
          <a:prstGeom prst="rect">
            <a:avLst/>
          </a:prstGeom>
        </p:spPr>
      </p:pic>
    </p:spTree>
    <p:extLst>
      <p:ext uri="{BB962C8B-B14F-4D97-AF65-F5344CB8AC3E}">
        <p14:creationId xmlns:p14="http://schemas.microsoft.com/office/powerpoint/2010/main" val="682609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7BC9-ACDE-0B08-9829-31639225DA1F}"/>
              </a:ext>
            </a:extLst>
          </p:cNvPr>
          <p:cNvSpPr>
            <a:spLocks noGrp="1"/>
          </p:cNvSpPr>
          <p:nvPr>
            <p:ph type="title"/>
          </p:nvPr>
        </p:nvSpPr>
        <p:spPr>
          <a:xfrm>
            <a:off x="565619" y="365125"/>
            <a:ext cx="10955700" cy="604693"/>
          </a:xfrm>
        </p:spPr>
        <p:txBody>
          <a:bodyPr/>
          <a:lstStyle/>
          <a:p>
            <a:r>
              <a:rPr lang="en-GB">
                <a:latin typeface="Helvetica"/>
                <a:cs typeface="Helvetica"/>
              </a:rPr>
              <a:t>Zener/</a:t>
            </a:r>
            <a:r>
              <a:rPr lang="en-GB" err="1">
                <a:latin typeface="Helvetica"/>
                <a:cs typeface="Helvetica"/>
              </a:rPr>
              <a:t>COVIDaction</a:t>
            </a:r>
            <a:r>
              <a:rPr lang="en-GB">
                <a:latin typeface="Helvetica"/>
                <a:cs typeface="Helvetica"/>
              </a:rPr>
              <a:t>: </a:t>
            </a:r>
            <a:r>
              <a:rPr lang="en-GB">
                <a:solidFill>
                  <a:srgbClr val="1A1A1A"/>
                </a:solidFill>
                <a:latin typeface="Helvetica"/>
                <a:cs typeface="Helvetica"/>
              </a:rPr>
              <a:t>Rising from an earthquake to fight the pandemic in Nepal</a:t>
            </a:r>
            <a:endParaRPr lang="en-GB">
              <a:latin typeface="Helvetica"/>
              <a:cs typeface="Helvetica"/>
            </a:endParaRPr>
          </a:p>
          <a:p>
            <a:endParaRPr lang="en-GB">
              <a:cs typeface="Helvetica"/>
            </a:endParaRPr>
          </a:p>
        </p:txBody>
      </p:sp>
      <p:pic>
        <p:nvPicPr>
          <p:cNvPr id="4" name="Content Placeholder 3" descr="Image for post">
            <a:extLst>
              <a:ext uri="{FF2B5EF4-FFF2-40B4-BE49-F238E27FC236}">
                <a16:creationId xmlns:a16="http://schemas.microsoft.com/office/drawing/2014/main" id="{D3EF16A8-4DF5-FDFB-7230-C2C902180EAA}"/>
              </a:ext>
            </a:extLst>
          </p:cNvPr>
          <p:cNvPicPr>
            <a:picLocks noGrp="1" noChangeAspect="1"/>
          </p:cNvPicPr>
          <p:nvPr>
            <p:ph idx="1"/>
          </p:nvPr>
        </p:nvPicPr>
        <p:blipFill>
          <a:blip r:embed="rId2"/>
          <a:stretch>
            <a:fillRect/>
          </a:stretch>
        </p:blipFill>
        <p:spPr>
          <a:xfrm>
            <a:off x="600339" y="1367367"/>
            <a:ext cx="6172200" cy="4629150"/>
          </a:xfrm>
        </p:spPr>
      </p:pic>
      <p:pic>
        <p:nvPicPr>
          <p:cNvPr id="5" name="Picture 4" descr="Image for post">
            <a:extLst>
              <a:ext uri="{FF2B5EF4-FFF2-40B4-BE49-F238E27FC236}">
                <a16:creationId xmlns:a16="http://schemas.microsoft.com/office/drawing/2014/main" id="{E577CD98-D715-011E-1E5D-8B32252F1860}"/>
              </a:ext>
            </a:extLst>
          </p:cNvPr>
          <p:cNvPicPr>
            <a:picLocks noChangeAspect="1"/>
          </p:cNvPicPr>
          <p:nvPr/>
        </p:nvPicPr>
        <p:blipFill>
          <a:blip r:embed="rId3"/>
          <a:stretch>
            <a:fillRect/>
          </a:stretch>
        </p:blipFill>
        <p:spPr>
          <a:xfrm>
            <a:off x="6877352" y="1367971"/>
            <a:ext cx="4678438" cy="4630057"/>
          </a:xfrm>
          <a:prstGeom prst="rect">
            <a:avLst/>
          </a:prstGeom>
        </p:spPr>
      </p:pic>
    </p:spTree>
    <p:extLst>
      <p:ext uri="{BB962C8B-B14F-4D97-AF65-F5344CB8AC3E}">
        <p14:creationId xmlns:p14="http://schemas.microsoft.com/office/powerpoint/2010/main" val="3548717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ACEE-32C6-B0E4-DB63-CD71599DE0DC}"/>
              </a:ext>
            </a:extLst>
          </p:cNvPr>
          <p:cNvSpPr>
            <a:spLocks noGrp="1"/>
          </p:cNvSpPr>
          <p:nvPr>
            <p:ph type="title"/>
          </p:nvPr>
        </p:nvSpPr>
        <p:spPr/>
        <p:txBody>
          <a:bodyPr/>
          <a:lstStyle/>
          <a:p>
            <a:r>
              <a:rPr lang="en-GB" sz="2800" dirty="0">
                <a:latin typeface="Helvetica"/>
                <a:cs typeface="Helvetica"/>
              </a:rPr>
              <a:t>Fabrication process</a:t>
            </a:r>
            <a:endParaRPr lang="en-US" dirty="0">
              <a:latin typeface="Helvetica"/>
            </a:endParaRPr>
          </a:p>
        </p:txBody>
      </p:sp>
      <p:pic>
        <p:nvPicPr>
          <p:cNvPr id="4" name="Picture 3" descr="A collage of hands with a white cast&#10;&#10;Description automatically generated">
            <a:extLst>
              <a:ext uri="{FF2B5EF4-FFF2-40B4-BE49-F238E27FC236}">
                <a16:creationId xmlns:a16="http://schemas.microsoft.com/office/drawing/2014/main" id="{F378CA76-A3F4-6213-D3B9-2F26C5818E85}"/>
              </a:ext>
            </a:extLst>
          </p:cNvPr>
          <p:cNvPicPr>
            <a:picLocks noChangeAspect="1"/>
          </p:cNvPicPr>
          <p:nvPr/>
        </p:nvPicPr>
        <p:blipFill rotWithShape="1">
          <a:blip r:embed="rId2"/>
          <a:srcRect l="18783" t="57885" r="107"/>
          <a:stretch/>
        </p:blipFill>
        <p:spPr>
          <a:xfrm>
            <a:off x="6632539" y="4645742"/>
            <a:ext cx="5097393" cy="1671486"/>
          </a:xfrm>
          <a:prstGeom prst="rect">
            <a:avLst/>
          </a:prstGeom>
        </p:spPr>
      </p:pic>
      <p:pic>
        <p:nvPicPr>
          <p:cNvPr id="5" name="Picture 4" descr="A hand with a bandage on it&#10;&#10;Description automatically generated">
            <a:extLst>
              <a:ext uri="{FF2B5EF4-FFF2-40B4-BE49-F238E27FC236}">
                <a16:creationId xmlns:a16="http://schemas.microsoft.com/office/drawing/2014/main" id="{9D723ECE-342A-0F13-CE9C-2DE10239F280}"/>
              </a:ext>
            </a:extLst>
          </p:cNvPr>
          <p:cNvPicPr>
            <a:picLocks noChangeAspect="1"/>
          </p:cNvPicPr>
          <p:nvPr/>
        </p:nvPicPr>
        <p:blipFill>
          <a:blip r:embed="rId3"/>
          <a:stretch>
            <a:fillRect/>
          </a:stretch>
        </p:blipFill>
        <p:spPr>
          <a:xfrm>
            <a:off x="2445773" y="4645986"/>
            <a:ext cx="4191001" cy="1670994"/>
          </a:xfrm>
          <a:prstGeom prst="rect">
            <a:avLst/>
          </a:prstGeom>
        </p:spPr>
      </p:pic>
      <p:pic>
        <p:nvPicPr>
          <p:cNvPr id="6" name="Picture 5" descr="A close-up of a 3d printer&#10;&#10;Description automatically generated">
            <a:extLst>
              <a:ext uri="{FF2B5EF4-FFF2-40B4-BE49-F238E27FC236}">
                <a16:creationId xmlns:a16="http://schemas.microsoft.com/office/drawing/2014/main" id="{21738B37-CA41-F60F-B3CB-4E627D9443BC}"/>
              </a:ext>
            </a:extLst>
          </p:cNvPr>
          <p:cNvPicPr>
            <a:picLocks noChangeAspect="1"/>
          </p:cNvPicPr>
          <p:nvPr/>
        </p:nvPicPr>
        <p:blipFill>
          <a:blip r:embed="rId4"/>
          <a:stretch>
            <a:fillRect/>
          </a:stretch>
        </p:blipFill>
        <p:spPr>
          <a:xfrm>
            <a:off x="4564598" y="1229031"/>
            <a:ext cx="4365579" cy="3416710"/>
          </a:xfrm>
          <a:prstGeom prst="rect">
            <a:avLst/>
          </a:prstGeom>
        </p:spPr>
      </p:pic>
      <p:pic>
        <p:nvPicPr>
          <p:cNvPr id="7" name="Picture 6" descr="A green foot with red marks&#10;&#10;Description automatically generated">
            <a:extLst>
              <a:ext uri="{FF2B5EF4-FFF2-40B4-BE49-F238E27FC236}">
                <a16:creationId xmlns:a16="http://schemas.microsoft.com/office/drawing/2014/main" id="{AC11C79D-2D80-53AD-BEE1-8F9D41DBCD11}"/>
              </a:ext>
            </a:extLst>
          </p:cNvPr>
          <p:cNvPicPr>
            <a:picLocks noChangeAspect="1"/>
          </p:cNvPicPr>
          <p:nvPr/>
        </p:nvPicPr>
        <p:blipFill rotWithShape="1">
          <a:blip r:embed="rId5"/>
          <a:srcRect l="6617" t="12722" r="65084" b="7359"/>
          <a:stretch/>
        </p:blipFill>
        <p:spPr>
          <a:xfrm>
            <a:off x="2458065" y="1247099"/>
            <a:ext cx="2099518" cy="1691866"/>
          </a:xfrm>
          <a:prstGeom prst="rect">
            <a:avLst/>
          </a:prstGeom>
        </p:spPr>
      </p:pic>
      <p:pic>
        <p:nvPicPr>
          <p:cNvPr id="8" name="Picture 7" descr="A person holding a piece of plastic&#10;&#10;Description automatically generated">
            <a:extLst>
              <a:ext uri="{FF2B5EF4-FFF2-40B4-BE49-F238E27FC236}">
                <a16:creationId xmlns:a16="http://schemas.microsoft.com/office/drawing/2014/main" id="{64136280-2E8E-E7E3-69DC-831DC714DF23}"/>
              </a:ext>
            </a:extLst>
          </p:cNvPr>
          <p:cNvPicPr>
            <a:picLocks noChangeAspect="1"/>
          </p:cNvPicPr>
          <p:nvPr/>
        </p:nvPicPr>
        <p:blipFill rotWithShape="1">
          <a:blip r:embed="rId6"/>
          <a:srcRect r="70665" b="395"/>
          <a:stretch/>
        </p:blipFill>
        <p:spPr>
          <a:xfrm>
            <a:off x="2458064" y="2931487"/>
            <a:ext cx="2101649" cy="1707868"/>
          </a:xfrm>
          <a:prstGeom prst="rect">
            <a:avLst/>
          </a:prstGeom>
        </p:spPr>
      </p:pic>
      <p:sp>
        <p:nvSpPr>
          <p:cNvPr id="9" name="TextBox 8">
            <a:extLst>
              <a:ext uri="{FF2B5EF4-FFF2-40B4-BE49-F238E27FC236}">
                <a16:creationId xmlns:a16="http://schemas.microsoft.com/office/drawing/2014/main" id="{91DAB077-74AD-CB26-3848-7EC996EBBBB9}"/>
              </a:ext>
            </a:extLst>
          </p:cNvPr>
          <p:cNvSpPr txBox="1"/>
          <p:nvPr/>
        </p:nvSpPr>
        <p:spPr>
          <a:xfrm>
            <a:off x="362564" y="1241323"/>
            <a:ext cx="341056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dirty="0">
                <a:cs typeface="Calibri" panose="020F0502020204030204"/>
              </a:rPr>
              <a:t>Scanning</a:t>
            </a:r>
          </a:p>
          <a:p>
            <a:pPr marL="285750" indent="-285750">
              <a:buFont typeface="Arial"/>
              <a:buChar char="•"/>
            </a:pPr>
            <a:r>
              <a:rPr lang="en-US" dirty="0">
                <a:cs typeface="Calibri" panose="020F0502020204030204"/>
              </a:rPr>
              <a:t>Digital modeling</a:t>
            </a:r>
          </a:p>
          <a:p>
            <a:pPr marL="285750" indent="-285750">
              <a:buFont typeface="Arial"/>
              <a:buChar char="•"/>
            </a:pPr>
            <a:r>
              <a:rPr lang="en-US" dirty="0">
                <a:cs typeface="Calibri" panose="020F0502020204030204"/>
              </a:rPr>
              <a:t>3D printing</a:t>
            </a:r>
          </a:p>
          <a:p>
            <a:pPr marL="285750" indent="-285750">
              <a:buFont typeface="Arial"/>
              <a:buChar char="•"/>
            </a:pPr>
            <a:r>
              <a:rPr lang="en-US" dirty="0">
                <a:cs typeface="Calibri" panose="020F0502020204030204"/>
              </a:rPr>
              <a:t>Testing</a:t>
            </a:r>
          </a:p>
          <a:p>
            <a:pPr marL="285750" indent="-285750">
              <a:buFont typeface="Arial"/>
              <a:buChar char="•"/>
            </a:pPr>
            <a:r>
              <a:rPr lang="en-US" dirty="0">
                <a:cs typeface="Calibri" panose="020F0502020204030204"/>
              </a:rPr>
              <a:t>Iterations</a:t>
            </a:r>
          </a:p>
          <a:p>
            <a:pPr marL="285750" indent="-285750">
              <a:buFont typeface="Arial"/>
              <a:buChar char="•"/>
            </a:pPr>
            <a:endParaRPr lang="en-US" dirty="0">
              <a:cs typeface="Calibri" panose="020F0502020204030204"/>
            </a:endParaRPr>
          </a:p>
          <a:p>
            <a:pPr marL="285750" indent="-285750">
              <a:buFont typeface="Arial"/>
              <a:buChar char="•"/>
            </a:pPr>
            <a:endParaRPr lang="en-US" dirty="0">
              <a:cs typeface="Calibri" panose="020F0502020204030204"/>
            </a:endParaRPr>
          </a:p>
        </p:txBody>
      </p:sp>
      <p:pic>
        <p:nvPicPr>
          <p:cNvPr id="10" name="Picture 9" descr="A collage of a person's feet&#10;&#10;Description automatically generated">
            <a:extLst>
              <a:ext uri="{FF2B5EF4-FFF2-40B4-BE49-F238E27FC236}">
                <a16:creationId xmlns:a16="http://schemas.microsoft.com/office/drawing/2014/main" id="{62D07168-C739-72AE-CAC2-82650C93B7F9}"/>
              </a:ext>
            </a:extLst>
          </p:cNvPr>
          <p:cNvPicPr>
            <a:picLocks noChangeAspect="1"/>
          </p:cNvPicPr>
          <p:nvPr/>
        </p:nvPicPr>
        <p:blipFill rotWithShape="1">
          <a:blip r:embed="rId7"/>
          <a:srcRect t="-1349" r="50081" b="-274"/>
          <a:stretch/>
        </p:blipFill>
        <p:spPr>
          <a:xfrm>
            <a:off x="8935065" y="2571510"/>
            <a:ext cx="2792368" cy="2072499"/>
          </a:xfrm>
          <a:prstGeom prst="rect">
            <a:avLst/>
          </a:prstGeom>
        </p:spPr>
      </p:pic>
      <p:pic>
        <p:nvPicPr>
          <p:cNvPr id="11" name="Picture 10" descr="A collage of a person's feet&#10;&#10;Description automatically generated">
            <a:extLst>
              <a:ext uri="{FF2B5EF4-FFF2-40B4-BE49-F238E27FC236}">
                <a16:creationId xmlns:a16="http://schemas.microsoft.com/office/drawing/2014/main" id="{1B262C15-A291-7636-0793-9A471920EA8A}"/>
              </a:ext>
            </a:extLst>
          </p:cNvPr>
          <p:cNvPicPr>
            <a:picLocks noChangeAspect="1"/>
          </p:cNvPicPr>
          <p:nvPr/>
        </p:nvPicPr>
        <p:blipFill rotWithShape="1">
          <a:blip r:embed="rId7"/>
          <a:srcRect l="64111" t="56316" r="7215" b="-738"/>
          <a:stretch/>
        </p:blipFill>
        <p:spPr>
          <a:xfrm>
            <a:off x="8938483" y="1227141"/>
            <a:ext cx="2784580" cy="1487805"/>
          </a:xfrm>
          <a:prstGeom prst="rect">
            <a:avLst/>
          </a:prstGeom>
        </p:spPr>
      </p:pic>
    </p:spTree>
    <p:extLst>
      <p:ext uri="{BB962C8B-B14F-4D97-AF65-F5344CB8AC3E}">
        <p14:creationId xmlns:p14="http://schemas.microsoft.com/office/powerpoint/2010/main" val="4293526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F7345-C6E4-C010-C170-F08B2B153C97}"/>
              </a:ext>
            </a:extLst>
          </p:cNvPr>
          <p:cNvSpPr>
            <a:spLocks noGrp="1"/>
          </p:cNvSpPr>
          <p:nvPr>
            <p:ph type="title"/>
          </p:nvPr>
        </p:nvSpPr>
        <p:spPr>
          <a:xfrm>
            <a:off x="568874" y="747640"/>
            <a:ext cx="5319595" cy="1068292"/>
          </a:xfrm>
        </p:spPr>
        <p:txBody>
          <a:bodyPr anchor="b">
            <a:normAutofit fontScale="90000"/>
          </a:bodyPr>
          <a:lstStyle/>
          <a:p>
            <a:r>
              <a:rPr lang="en-GB" sz="4000" dirty="0" err="1">
                <a:latin typeface="Helvetica"/>
                <a:cs typeface="Helvetica"/>
              </a:rPr>
              <a:t>Orthotimer</a:t>
            </a:r>
            <a:r>
              <a:rPr lang="en-GB" sz="4000" dirty="0">
                <a:latin typeface="Helvetica"/>
                <a:cs typeface="Helvetica"/>
              </a:rPr>
              <a:t> Data Capture and Logging</a:t>
            </a:r>
            <a:endParaRPr lang="en-GB" sz="4000" dirty="0"/>
          </a:p>
        </p:txBody>
      </p:sp>
      <p:sp>
        <p:nvSpPr>
          <p:cNvPr id="28"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shoe with a computer on the table&#10;&#10;Description automatically generated">
            <a:extLst>
              <a:ext uri="{FF2B5EF4-FFF2-40B4-BE49-F238E27FC236}">
                <a16:creationId xmlns:a16="http://schemas.microsoft.com/office/drawing/2014/main" id="{75F85279-9A1F-84FC-3C1E-46584616FE0C}"/>
              </a:ext>
            </a:extLst>
          </p:cNvPr>
          <p:cNvPicPr>
            <a:picLocks noChangeAspect="1"/>
          </p:cNvPicPr>
          <p:nvPr/>
        </p:nvPicPr>
        <p:blipFill>
          <a:blip r:embed="rId2"/>
          <a:stretch>
            <a:fillRect/>
          </a:stretch>
        </p:blipFill>
        <p:spPr>
          <a:xfrm>
            <a:off x="5480393" y="870383"/>
            <a:ext cx="1701848" cy="2884488"/>
          </a:xfrm>
          <a:prstGeom prst="rect">
            <a:avLst/>
          </a:prstGeom>
        </p:spPr>
      </p:pic>
      <p:pic>
        <p:nvPicPr>
          <p:cNvPr id="3" name="Picture 2" descr="A screenshot of a computer screen&#10;&#10;Description automatically generated">
            <a:extLst>
              <a:ext uri="{FF2B5EF4-FFF2-40B4-BE49-F238E27FC236}">
                <a16:creationId xmlns:a16="http://schemas.microsoft.com/office/drawing/2014/main" id="{0B619542-E63E-2EF5-F6DB-14926C5F66B5}"/>
              </a:ext>
            </a:extLst>
          </p:cNvPr>
          <p:cNvPicPr>
            <a:picLocks noChangeAspect="1"/>
          </p:cNvPicPr>
          <p:nvPr/>
        </p:nvPicPr>
        <p:blipFill>
          <a:blip r:embed="rId3"/>
          <a:stretch>
            <a:fillRect/>
          </a:stretch>
        </p:blipFill>
        <p:spPr>
          <a:xfrm>
            <a:off x="7281178" y="873382"/>
            <a:ext cx="4756581" cy="2447798"/>
          </a:xfrm>
          <a:prstGeom prst="rect">
            <a:avLst/>
          </a:prstGeom>
        </p:spPr>
      </p:pic>
      <p:pic>
        <p:nvPicPr>
          <p:cNvPr id="4" name="Content Placeholder 3" descr="A screenshot of a computer screen&#10;&#10;Description automatically generated">
            <a:extLst>
              <a:ext uri="{FF2B5EF4-FFF2-40B4-BE49-F238E27FC236}">
                <a16:creationId xmlns:a16="http://schemas.microsoft.com/office/drawing/2014/main" id="{F6768DEC-1D6D-4701-F8ED-C0F29274A2E5}"/>
              </a:ext>
            </a:extLst>
          </p:cNvPr>
          <p:cNvPicPr>
            <a:picLocks noChangeAspect="1"/>
          </p:cNvPicPr>
          <p:nvPr/>
        </p:nvPicPr>
        <p:blipFill>
          <a:blip r:embed="rId4"/>
          <a:stretch>
            <a:fillRect/>
          </a:stretch>
        </p:blipFill>
        <p:spPr>
          <a:xfrm>
            <a:off x="7268830" y="4125801"/>
            <a:ext cx="4768929" cy="2279271"/>
          </a:xfrm>
          <a:prstGeom prst="rect">
            <a:avLst/>
          </a:prstGeom>
        </p:spPr>
      </p:pic>
      <p:pic>
        <p:nvPicPr>
          <p:cNvPr id="11" name="Content Placeholder 10" descr="neja on X: &quot;Preparing 1st trip 2️⃣0️⃣1️⃣9️⃣ to @ScoliosisClinic✈️🇳🇱 # orthotimer® sensor by #rollerwerk to measure wearing time⏱ of RSC® braces +  analyze relevant statistical data 📊 is already prepared in advance ➡️">
            <a:extLst>
              <a:ext uri="{FF2B5EF4-FFF2-40B4-BE49-F238E27FC236}">
                <a16:creationId xmlns:a16="http://schemas.microsoft.com/office/drawing/2014/main" id="{68271D05-81BB-AB96-CE2B-CAE17E515F98}"/>
              </a:ext>
            </a:extLst>
          </p:cNvPr>
          <p:cNvPicPr>
            <a:picLocks noGrp="1" noChangeAspect="1"/>
          </p:cNvPicPr>
          <p:nvPr>
            <p:ph idx="1"/>
          </p:nvPr>
        </p:nvPicPr>
        <p:blipFill rotWithShape="1">
          <a:blip r:embed="rId5"/>
          <a:srcRect l="40912" t="2010" r="892" b="8040"/>
          <a:stretch/>
        </p:blipFill>
        <p:spPr>
          <a:xfrm>
            <a:off x="5483635" y="4419945"/>
            <a:ext cx="1706059" cy="1977712"/>
          </a:xfrm>
        </p:spPr>
      </p:pic>
      <p:pic>
        <p:nvPicPr>
          <p:cNvPr id="6" name="Picture 5" descr="A collage of a person's feet&#10;&#10;Description automatically generated">
            <a:extLst>
              <a:ext uri="{FF2B5EF4-FFF2-40B4-BE49-F238E27FC236}">
                <a16:creationId xmlns:a16="http://schemas.microsoft.com/office/drawing/2014/main" id="{C22D477E-5C87-F37E-6AD1-D14219CE2DC9}"/>
              </a:ext>
            </a:extLst>
          </p:cNvPr>
          <p:cNvPicPr>
            <a:picLocks noChangeAspect="1"/>
          </p:cNvPicPr>
          <p:nvPr/>
        </p:nvPicPr>
        <p:blipFill rotWithShape="1">
          <a:blip r:embed="rId6"/>
          <a:srcRect l="41422" r="-43" b="-447"/>
          <a:stretch/>
        </p:blipFill>
        <p:spPr>
          <a:xfrm>
            <a:off x="2385392" y="4748853"/>
            <a:ext cx="3094444" cy="1663604"/>
          </a:xfrm>
          <a:prstGeom prst="rect">
            <a:avLst/>
          </a:prstGeom>
        </p:spPr>
      </p:pic>
      <p:cxnSp>
        <p:nvCxnSpPr>
          <p:cNvPr id="7" name="Straight Arrow Connector 6">
            <a:extLst>
              <a:ext uri="{FF2B5EF4-FFF2-40B4-BE49-F238E27FC236}">
                <a16:creationId xmlns:a16="http://schemas.microsoft.com/office/drawing/2014/main" id="{B9F62FE4-958C-993E-5D0A-EFC8256CE45F}"/>
              </a:ext>
            </a:extLst>
          </p:cNvPr>
          <p:cNvCxnSpPr/>
          <p:nvPr/>
        </p:nvCxnSpPr>
        <p:spPr>
          <a:xfrm flipV="1">
            <a:off x="2710058" y="3051641"/>
            <a:ext cx="3372234" cy="2197652"/>
          </a:xfrm>
          <a:prstGeom prst="straightConnector1">
            <a:avLst/>
          </a:prstGeom>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63B296A0-80FD-881D-8052-5D5C001421FB}"/>
              </a:ext>
            </a:extLst>
          </p:cNvPr>
          <p:cNvCxnSpPr/>
          <p:nvPr/>
        </p:nvCxnSpPr>
        <p:spPr>
          <a:xfrm flipV="1">
            <a:off x="6001069" y="3064443"/>
            <a:ext cx="77653" cy="2534010"/>
          </a:xfrm>
          <a:prstGeom prst="straightConnector1">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0158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3FB312-CA44-1974-A203-C310192555F0}"/>
              </a:ext>
            </a:extLst>
          </p:cNvPr>
          <p:cNvSpPr>
            <a:spLocks noGrp="1"/>
          </p:cNvSpPr>
          <p:nvPr>
            <p:ph type="title"/>
          </p:nvPr>
        </p:nvSpPr>
        <p:spPr>
          <a:xfrm>
            <a:off x="620328" y="2003326"/>
            <a:ext cx="10955700" cy="604693"/>
          </a:xfrm>
        </p:spPr>
        <p:txBody>
          <a:bodyPr/>
          <a:lstStyle/>
          <a:p>
            <a:pPr algn="ctr">
              <a:lnSpc>
                <a:spcPct val="150000"/>
              </a:lnSpc>
            </a:pPr>
            <a:r>
              <a:rPr lang="en-US" dirty="0">
                <a:latin typeface="Helvetica"/>
                <a:cs typeface="Helvetica"/>
              </a:rPr>
              <a:t>GANGA GURUNG</a:t>
            </a:r>
            <a:br>
              <a:rPr lang="en-US" dirty="0">
                <a:latin typeface="Helvetica"/>
                <a:cs typeface="Helvetica"/>
              </a:rPr>
            </a:br>
            <a:r>
              <a:rPr lang="en-US" dirty="0">
                <a:latin typeface="Helvetica"/>
                <a:cs typeface="Helvetica"/>
              </a:rPr>
              <a:t>OCCUPATIONAL THERAPIST</a:t>
            </a:r>
            <a:br>
              <a:rPr lang="en-US" dirty="0">
                <a:latin typeface="Helvetica"/>
                <a:cs typeface="Helvetica"/>
              </a:rPr>
            </a:br>
            <a:r>
              <a:rPr lang="en-US" dirty="0">
                <a:latin typeface="Helvetica"/>
                <a:cs typeface="Helvetica"/>
              </a:rPr>
              <a:t>COFOUNDER, BLOOM PARK</a:t>
            </a:r>
            <a:endParaRPr lang="en-US" dirty="0">
              <a:cs typeface="Helvetica" pitchFamily="2" charset="0"/>
            </a:endParaRPr>
          </a:p>
        </p:txBody>
      </p:sp>
    </p:spTree>
    <p:extLst>
      <p:ext uri="{BB962C8B-B14F-4D97-AF65-F5344CB8AC3E}">
        <p14:creationId xmlns:p14="http://schemas.microsoft.com/office/powerpoint/2010/main" val="1707774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FEB6-64EB-FEC9-5EA4-BC11E9B6C944}"/>
              </a:ext>
            </a:extLst>
          </p:cNvPr>
          <p:cNvSpPr>
            <a:spLocks noGrp="1"/>
          </p:cNvSpPr>
          <p:nvPr>
            <p:ph type="title"/>
          </p:nvPr>
        </p:nvSpPr>
        <p:spPr>
          <a:xfrm>
            <a:off x="616953" y="2505011"/>
            <a:ext cx="10955700" cy="1841145"/>
          </a:xfrm>
        </p:spPr>
        <p:txBody>
          <a:bodyPr/>
          <a:lstStyle/>
          <a:p>
            <a:r>
              <a:rPr lang="en-US">
                <a:latin typeface="Helvetica"/>
                <a:cs typeface="Helvetica"/>
              </a:rPr>
              <a:t>OCCUPATIONAL THERAPY – A key partner in Bespoke Assistive Product Development</a:t>
            </a:r>
            <a:endParaRPr lang="en-US"/>
          </a:p>
        </p:txBody>
      </p:sp>
    </p:spTree>
    <p:extLst>
      <p:ext uri="{BB962C8B-B14F-4D97-AF65-F5344CB8AC3E}">
        <p14:creationId xmlns:p14="http://schemas.microsoft.com/office/powerpoint/2010/main" val="3922734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D3C3-54BE-A646-A28B-E3643AFFED13}"/>
              </a:ext>
            </a:extLst>
          </p:cNvPr>
          <p:cNvSpPr>
            <a:spLocks noGrp="1"/>
          </p:cNvSpPr>
          <p:nvPr>
            <p:ph type="ctrTitle"/>
          </p:nvPr>
        </p:nvSpPr>
        <p:spPr>
          <a:xfrm>
            <a:off x="1513986" y="241580"/>
            <a:ext cx="9144000" cy="601468"/>
          </a:xfrm>
        </p:spPr>
        <p:txBody>
          <a:bodyPr>
            <a:normAutofit fontScale="90000"/>
          </a:bodyPr>
          <a:lstStyle/>
          <a:p>
            <a:r>
              <a:rPr lang="en-NP" sz="3200" b="1">
                <a:latin typeface="Helvetica"/>
                <a:cs typeface="Helvetica"/>
              </a:rPr>
              <a:t>OCCUPATIONAL </a:t>
            </a:r>
            <a:r>
              <a:rPr lang="en-NP" sz="3200">
                <a:latin typeface="Helvetica"/>
                <a:cs typeface="Helvetica"/>
              </a:rPr>
              <a:t>THERAPY</a:t>
            </a:r>
            <a:r>
              <a:rPr lang="en-IE" sz="3200" b="1">
                <a:latin typeface="Helvetica"/>
                <a:cs typeface="Helvetica"/>
              </a:rPr>
              <a:t> LENS</a:t>
            </a:r>
            <a:r>
              <a:rPr lang="en-NP" sz="3200">
                <a:latin typeface="Helvetica"/>
                <a:cs typeface="Helvetica"/>
              </a:rPr>
              <a:t> </a:t>
            </a:r>
            <a:endParaRPr lang="en-US" sz="3200" b="1">
              <a:cs typeface="Helvetica"/>
            </a:endParaRPr>
          </a:p>
        </p:txBody>
      </p:sp>
      <p:sp>
        <p:nvSpPr>
          <p:cNvPr id="3" name="Subtitle 2">
            <a:extLst>
              <a:ext uri="{FF2B5EF4-FFF2-40B4-BE49-F238E27FC236}">
                <a16:creationId xmlns:a16="http://schemas.microsoft.com/office/drawing/2014/main" id="{D7718D69-062D-EE48-8028-B5DE03CA769A}"/>
              </a:ext>
            </a:extLst>
          </p:cNvPr>
          <p:cNvSpPr>
            <a:spLocks noGrp="1"/>
          </p:cNvSpPr>
          <p:nvPr>
            <p:ph type="subTitle" idx="1"/>
          </p:nvPr>
        </p:nvSpPr>
        <p:spPr>
          <a:xfrm>
            <a:off x="375252" y="1195975"/>
            <a:ext cx="11101928" cy="1717272"/>
          </a:xfrm>
        </p:spPr>
        <p:txBody>
          <a:bodyPr>
            <a:normAutofit/>
          </a:bodyPr>
          <a:lstStyle/>
          <a:p>
            <a:r>
              <a:rPr lang="en-IE" sz="2000">
                <a:effectLst/>
                <a:latin typeface="Calibri" panose="020F0502020204030204" pitchFamily="34" charset="0"/>
                <a:ea typeface="Times New Roman" panose="02020603050405020304" pitchFamily="18" charset="0"/>
              </a:rPr>
              <a:t>Occupational therapy brings in a unique perspective to the team and interdisciplinary collaboration,  with the person  at the centre of bespoke product development and co-design. </a:t>
            </a:r>
          </a:p>
          <a:p>
            <a:r>
              <a:rPr lang="en-IE" sz="2000">
                <a:effectLst/>
                <a:latin typeface="Calibri" panose="020F0502020204030204" pitchFamily="34" charset="0"/>
                <a:ea typeface="Times New Roman" panose="02020603050405020304" pitchFamily="18" charset="0"/>
              </a:rPr>
              <a:t>Occupational Therapists take into account a person’s intrinsic and extrinsic narrative,  considering  physical, psychological, social, environmental and spiritual elements.</a:t>
            </a:r>
            <a:endParaRPr lang="en-NP" sz="2000"/>
          </a:p>
        </p:txBody>
      </p:sp>
      <p:pic>
        <p:nvPicPr>
          <p:cNvPr id="4" name="Content Placeholder 3">
            <a:extLst>
              <a:ext uri="{FF2B5EF4-FFF2-40B4-BE49-F238E27FC236}">
                <a16:creationId xmlns:a16="http://schemas.microsoft.com/office/drawing/2014/main" id="{F3F532E5-2EBD-DBBB-7C4F-89F47466A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74" y="2740292"/>
            <a:ext cx="3259477" cy="3274661"/>
          </a:xfrm>
          <a:prstGeom prst="rect">
            <a:avLst/>
          </a:prstGeom>
        </p:spPr>
      </p:pic>
      <p:sp>
        <p:nvSpPr>
          <p:cNvPr id="5" name="TextBox 4">
            <a:extLst>
              <a:ext uri="{FF2B5EF4-FFF2-40B4-BE49-F238E27FC236}">
                <a16:creationId xmlns:a16="http://schemas.microsoft.com/office/drawing/2014/main" id="{35984609-963C-C358-0910-686BABEDF107}"/>
              </a:ext>
            </a:extLst>
          </p:cNvPr>
          <p:cNvSpPr txBox="1"/>
          <p:nvPr/>
        </p:nvSpPr>
        <p:spPr>
          <a:xfrm>
            <a:off x="375252" y="6014953"/>
            <a:ext cx="3200400" cy="969496"/>
          </a:xfrm>
          <a:prstGeom prst="rect">
            <a:avLst/>
          </a:prstGeom>
          <a:noFill/>
        </p:spPr>
        <p:txBody>
          <a:bodyPr wrap="square" rtlCol="0">
            <a:spAutoFit/>
          </a:bodyPr>
          <a:lstStyle/>
          <a:p>
            <a:r>
              <a:rPr lang="en-US" sz="1400">
                <a:effectLst/>
                <a:latin typeface="AdvOTda51268d"/>
              </a:rPr>
              <a:t>Christiansen &amp; Baum, 1997; Christiansen et al., 2005; Law et al., 2005</a:t>
            </a:r>
            <a:endParaRPr lang="en-US" sz="1400"/>
          </a:p>
          <a:p>
            <a:endParaRPr lang="en-NP"/>
          </a:p>
        </p:txBody>
      </p:sp>
      <p:pic>
        <p:nvPicPr>
          <p:cNvPr id="6" name="Content Placeholder 4">
            <a:extLst>
              <a:ext uri="{FF2B5EF4-FFF2-40B4-BE49-F238E27FC236}">
                <a16:creationId xmlns:a16="http://schemas.microsoft.com/office/drawing/2014/main" id="{892702AA-D41D-7A5F-322B-358305490965}"/>
              </a:ext>
            </a:extLst>
          </p:cNvPr>
          <p:cNvPicPr preferRelativeResize="0">
            <a:picLocks/>
          </p:cNvPicPr>
          <p:nvPr/>
        </p:nvPicPr>
        <p:blipFill>
          <a:blip r:embed="rId4"/>
          <a:stretch>
            <a:fillRect/>
          </a:stretch>
        </p:blipFill>
        <p:spPr>
          <a:xfrm>
            <a:off x="8583350" y="2560321"/>
            <a:ext cx="3233398" cy="3957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7BE08733-E1AE-8D8E-A9C3-C50F01CE625E}"/>
              </a:ext>
            </a:extLst>
          </p:cNvPr>
          <p:cNvSpPr txBox="1"/>
          <p:nvPr/>
        </p:nvSpPr>
        <p:spPr>
          <a:xfrm>
            <a:off x="6587734" y="5982525"/>
            <a:ext cx="2028616" cy="769441"/>
          </a:xfrm>
          <a:prstGeom prst="rect">
            <a:avLst/>
          </a:prstGeom>
          <a:noFill/>
        </p:spPr>
        <p:txBody>
          <a:bodyPr wrap="square">
            <a:spAutoFit/>
          </a:bodyPr>
          <a:lstStyle/>
          <a:p>
            <a:r>
              <a:rPr lang="en-US" sz="1100" b="0" i="0" err="1">
                <a:solidFill>
                  <a:srgbClr val="26272A"/>
                </a:solidFill>
                <a:effectLst/>
                <a:latin typeface="Montserrat" pitchFamily="2" charset="77"/>
              </a:rPr>
              <a:t>Bazyk</a:t>
            </a:r>
            <a:r>
              <a:rPr lang="en-US" sz="1100" b="0" i="0">
                <a:solidFill>
                  <a:srgbClr val="26272A"/>
                </a:solidFill>
                <a:effectLst/>
                <a:latin typeface="Montserrat" pitchFamily="2" charset="77"/>
              </a:rPr>
              <a:t>, S. (2022). </a:t>
            </a:r>
          </a:p>
          <a:p>
            <a:r>
              <a:rPr lang="en-US" sz="1100" b="0" i="1">
                <a:solidFill>
                  <a:srgbClr val="26272A"/>
                </a:solidFill>
                <a:effectLst/>
                <a:latin typeface="Montserrat" pitchFamily="2" charset="77"/>
              </a:rPr>
              <a:t>Occupational Therapy: </a:t>
            </a:r>
          </a:p>
          <a:p>
            <a:r>
              <a:rPr lang="en-US" sz="1100" b="0" i="1">
                <a:solidFill>
                  <a:srgbClr val="26272A"/>
                </a:solidFill>
                <a:effectLst/>
                <a:latin typeface="Montserrat" pitchFamily="2" charset="77"/>
              </a:rPr>
              <a:t>Promoting Participation</a:t>
            </a:r>
          </a:p>
          <a:p>
            <a:r>
              <a:rPr lang="en-US" sz="1100" b="0" i="1">
                <a:solidFill>
                  <a:srgbClr val="26272A"/>
                </a:solidFill>
                <a:effectLst/>
                <a:latin typeface="Montserrat" pitchFamily="2" charset="77"/>
              </a:rPr>
              <a:t> in Occupation.</a:t>
            </a:r>
            <a:endParaRPr lang="en-NP" sz="1100"/>
          </a:p>
        </p:txBody>
      </p:sp>
    </p:spTree>
    <p:extLst>
      <p:ext uri="{BB962C8B-B14F-4D97-AF65-F5344CB8AC3E}">
        <p14:creationId xmlns:p14="http://schemas.microsoft.com/office/powerpoint/2010/main" val="2680103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0CED-846F-D34E-85E4-85721A9E6AC6}"/>
              </a:ext>
            </a:extLst>
          </p:cNvPr>
          <p:cNvSpPr>
            <a:spLocks noGrp="1"/>
          </p:cNvSpPr>
          <p:nvPr>
            <p:ph type="title"/>
          </p:nvPr>
        </p:nvSpPr>
        <p:spPr>
          <a:xfrm>
            <a:off x="659296" y="206099"/>
            <a:ext cx="10515600" cy="660175"/>
          </a:xfrm>
        </p:spPr>
        <p:txBody>
          <a:bodyPr>
            <a:normAutofit/>
          </a:bodyPr>
          <a:lstStyle/>
          <a:p>
            <a:pPr algn="ctr"/>
            <a:r>
              <a:rPr lang="en-NP" b="1"/>
              <a:t>T</a:t>
            </a:r>
            <a:r>
              <a:rPr lang="en-IE" b="1"/>
              <a:t>he Occupational Therapy </a:t>
            </a:r>
            <a:r>
              <a:rPr lang="en-NP" b="1"/>
              <a:t> </a:t>
            </a:r>
            <a:r>
              <a:rPr lang="en-IE" b="1"/>
              <a:t>Process</a:t>
            </a:r>
            <a:endParaRPr lang="en-NP" b="1"/>
          </a:p>
        </p:txBody>
      </p:sp>
      <p:sp>
        <p:nvSpPr>
          <p:cNvPr id="3" name="Content Placeholder 2">
            <a:extLst>
              <a:ext uri="{FF2B5EF4-FFF2-40B4-BE49-F238E27FC236}">
                <a16:creationId xmlns:a16="http://schemas.microsoft.com/office/drawing/2014/main" id="{3628F2E3-FC47-4640-87E5-0C7AEABFB4C4}"/>
              </a:ext>
            </a:extLst>
          </p:cNvPr>
          <p:cNvSpPr>
            <a:spLocks noGrp="1"/>
          </p:cNvSpPr>
          <p:nvPr>
            <p:ph idx="1"/>
          </p:nvPr>
        </p:nvSpPr>
        <p:spPr>
          <a:xfrm>
            <a:off x="493794" y="873537"/>
            <a:ext cx="10515600" cy="5543304"/>
          </a:xfrm>
        </p:spPr>
        <p:txBody>
          <a:bodyPr vert="horz" lIns="0" tIns="0" rIns="0" bIns="0" rtlCol="0" anchor="t">
            <a:normAutofit fontScale="62500" lnSpcReduction="20000"/>
          </a:bodyPr>
          <a:lstStyle/>
          <a:p>
            <a:pPr marL="0" indent="0">
              <a:buNone/>
            </a:pPr>
            <a:r>
              <a:rPr lang="en-IE" b="1">
                <a:latin typeface="Helvetica"/>
                <a:cs typeface="Helvetica"/>
              </a:rPr>
              <a:t>1. Evaluate:</a:t>
            </a:r>
          </a:p>
          <a:p>
            <a:r>
              <a:rPr lang="en-IE">
                <a:latin typeface="Helvetica"/>
                <a:cs typeface="Helvetica"/>
              </a:rPr>
              <a:t>Seek to understand a person's narrative, their story</a:t>
            </a:r>
            <a:r>
              <a:rPr lang="en-NP">
                <a:latin typeface="Helvetica"/>
                <a:cs typeface="Helvetica"/>
              </a:rPr>
              <a:t>, </a:t>
            </a:r>
            <a:r>
              <a:rPr lang="en-IE">
                <a:latin typeface="Helvetica"/>
                <a:cs typeface="Helvetica"/>
              </a:rPr>
              <a:t> the impact of amputation on daily life and the person's ability to do what they want and need to do or </a:t>
            </a:r>
            <a:r>
              <a:rPr lang="en-NP">
                <a:latin typeface="Helvetica"/>
                <a:cs typeface="Helvetica"/>
              </a:rPr>
              <a:t>perform</a:t>
            </a:r>
            <a:r>
              <a:rPr lang="en-IE">
                <a:latin typeface="Helvetica"/>
                <a:cs typeface="Helvetica"/>
              </a:rPr>
              <a:t>.</a:t>
            </a:r>
            <a:endParaRPr lang="en-IE" b="1">
              <a:latin typeface="Helvetica"/>
              <a:cs typeface="Helvetica"/>
            </a:endParaRPr>
          </a:p>
          <a:p>
            <a:pPr marL="0" indent="0">
              <a:buNone/>
            </a:pPr>
            <a:endParaRPr lang="en-IE" b="1"/>
          </a:p>
          <a:p>
            <a:r>
              <a:rPr lang="en-IE" b="1">
                <a:latin typeface="Helvetica"/>
                <a:cs typeface="Helvetica"/>
              </a:rPr>
              <a:t>2. Prioritise Goals: </a:t>
            </a:r>
            <a:endParaRPr lang="en-IE" b="1">
              <a:cs typeface="Helvetica"/>
            </a:endParaRPr>
          </a:p>
          <a:p>
            <a:pPr marL="0" indent="0">
              <a:buNone/>
            </a:pPr>
            <a:r>
              <a:rPr lang="en-IE" b="1" i="1">
                <a:latin typeface="Helvetica"/>
                <a:cs typeface="Helvetica"/>
              </a:rPr>
              <a:t>Build rapport</a:t>
            </a:r>
            <a:r>
              <a:rPr lang="en-IE">
                <a:latin typeface="Helvetica"/>
                <a:cs typeface="Helvetica"/>
              </a:rPr>
              <a:t>, interview, understand the nature of amputation from the persons perspective</a:t>
            </a:r>
          </a:p>
          <a:p>
            <a:pPr marL="0" indent="0">
              <a:buNone/>
            </a:pPr>
            <a:r>
              <a:rPr lang="en-IE" b="1" i="1">
                <a:latin typeface="Helvetica"/>
                <a:cs typeface="Helvetica"/>
              </a:rPr>
              <a:t>Identifying what is important </a:t>
            </a:r>
            <a:r>
              <a:rPr lang="en-IE">
                <a:latin typeface="Helvetica"/>
                <a:cs typeface="Helvetica"/>
              </a:rPr>
              <a:t>and how well daily living activities are performed (Occupational Performance)</a:t>
            </a:r>
          </a:p>
          <a:p>
            <a:r>
              <a:rPr lang="en-IE" b="1" i="1">
                <a:latin typeface="Helvetica"/>
                <a:cs typeface="Helvetica"/>
              </a:rPr>
              <a:t>Recording importance</a:t>
            </a:r>
            <a:r>
              <a:rPr lang="en-IE">
                <a:latin typeface="Helvetica"/>
                <a:cs typeface="Helvetica"/>
              </a:rPr>
              <a:t>, performances and level of satisfaction using the Canadian Model of Occupational Performance Measure(COPM) before and after bespoke prosthetic product use.  </a:t>
            </a:r>
            <a:endParaRPr lang="en-NP"/>
          </a:p>
          <a:p>
            <a:pPr marL="0" indent="0">
              <a:buNone/>
            </a:pPr>
            <a:endParaRPr lang="en-IE" b="1"/>
          </a:p>
          <a:p>
            <a:pPr marL="0" indent="0">
              <a:buNone/>
            </a:pPr>
            <a:r>
              <a:rPr lang="en-IE" b="1">
                <a:latin typeface="Helvetica"/>
                <a:cs typeface="Helvetica"/>
              </a:rPr>
              <a:t>3. Collaborating with the inter</a:t>
            </a:r>
            <a:r>
              <a:rPr lang="en-NP" b="1">
                <a:latin typeface="Helvetica"/>
                <a:cs typeface="Helvetica"/>
              </a:rPr>
              <a:t>disciplinary team</a:t>
            </a:r>
            <a:r>
              <a:rPr lang="en-IE" b="1">
                <a:latin typeface="Helvetica"/>
                <a:cs typeface="Helvetica"/>
              </a:rPr>
              <a:t>:</a:t>
            </a:r>
          </a:p>
          <a:p>
            <a:r>
              <a:rPr lang="en-IE" b="1" i="1">
                <a:latin typeface="Helvetica"/>
                <a:cs typeface="Helvetica"/>
              </a:rPr>
              <a:t>Informing</a:t>
            </a:r>
            <a:r>
              <a:rPr lang="en-NP" b="1" i="1">
                <a:latin typeface="Helvetica"/>
                <a:cs typeface="Helvetica"/>
              </a:rPr>
              <a:t> person</a:t>
            </a:r>
            <a:r>
              <a:rPr lang="en-IE" b="1" i="1">
                <a:latin typeface="Helvetica"/>
                <a:cs typeface="Helvetica"/>
              </a:rPr>
              <a:t>-</a:t>
            </a:r>
            <a:r>
              <a:rPr lang="en-NP" b="1" i="1">
                <a:latin typeface="Helvetica"/>
                <a:cs typeface="Helvetica"/>
              </a:rPr>
              <a:t>centred design</a:t>
            </a:r>
            <a:r>
              <a:rPr lang="en-NP">
                <a:latin typeface="Helvetica"/>
                <a:cs typeface="Helvetica"/>
              </a:rPr>
              <a:t>, </a:t>
            </a:r>
            <a:r>
              <a:rPr lang="en-IE">
                <a:latin typeface="Helvetica"/>
                <a:cs typeface="Helvetica"/>
              </a:rPr>
              <a:t>considering  </a:t>
            </a:r>
            <a:r>
              <a:rPr lang="en-NP">
                <a:latin typeface="Helvetica"/>
                <a:cs typeface="Helvetica"/>
              </a:rPr>
              <a:t>performance areas, patterns</a:t>
            </a:r>
            <a:r>
              <a:rPr lang="en-IE">
                <a:latin typeface="Helvetica"/>
                <a:cs typeface="Helvetica"/>
              </a:rPr>
              <a:t> of doing</a:t>
            </a:r>
            <a:r>
              <a:rPr lang="en-NP">
                <a:latin typeface="Helvetica"/>
                <a:cs typeface="Helvetica"/>
              </a:rPr>
              <a:t> and context</a:t>
            </a:r>
            <a:r>
              <a:rPr lang="en-IE">
                <a:latin typeface="Helvetica"/>
                <a:cs typeface="Helvetica"/>
              </a:rPr>
              <a:t> of living and working, </a:t>
            </a:r>
            <a:r>
              <a:rPr lang="en-NP">
                <a:latin typeface="Helvetica"/>
                <a:cs typeface="Helvetica"/>
              </a:rPr>
              <a:t>education</a:t>
            </a:r>
            <a:r>
              <a:rPr lang="en-IE">
                <a:latin typeface="Helvetica"/>
                <a:cs typeface="Helvetica"/>
              </a:rPr>
              <a:t>al</a:t>
            </a:r>
            <a:r>
              <a:rPr lang="en-NP">
                <a:latin typeface="Helvetica"/>
                <a:cs typeface="Helvetica"/>
              </a:rPr>
              <a:t> &amp; counselling</a:t>
            </a:r>
            <a:r>
              <a:rPr lang="en-IE">
                <a:latin typeface="Helvetica"/>
                <a:cs typeface="Helvetica"/>
              </a:rPr>
              <a:t> needs</a:t>
            </a:r>
            <a:r>
              <a:rPr lang="en-NP">
                <a:latin typeface="Helvetica"/>
                <a:cs typeface="Helvetica"/>
              </a:rPr>
              <a:t>, </a:t>
            </a:r>
            <a:r>
              <a:rPr lang="en-IE">
                <a:latin typeface="Helvetica"/>
                <a:cs typeface="Helvetica"/>
              </a:rPr>
              <a:t>need for </a:t>
            </a:r>
            <a:r>
              <a:rPr lang="en-NP">
                <a:latin typeface="Helvetica"/>
                <a:cs typeface="Helvetica"/>
              </a:rPr>
              <a:t>adapt</a:t>
            </a:r>
            <a:r>
              <a:rPr lang="en-IE">
                <a:latin typeface="Helvetica"/>
                <a:cs typeface="Helvetica"/>
              </a:rPr>
              <a:t>ation: environment,  </a:t>
            </a:r>
            <a:r>
              <a:rPr lang="en-NP">
                <a:latin typeface="Helvetica"/>
                <a:cs typeface="Helvetica"/>
              </a:rPr>
              <a:t>exercises, energy conservation techniques, psychosocial adjustment.</a:t>
            </a:r>
            <a:endParaRPr lang="en-IE">
              <a:cs typeface="Helvetica"/>
            </a:endParaRPr>
          </a:p>
          <a:p>
            <a:pPr marL="0" indent="0">
              <a:buNone/>
            </a:pPr>
            <a:endParaRPr lang="en-IE" b="1"/>
          </a:p>
          <a:p>
            <a:r>
              <a:rPr lang="en-IE" b="1">
                <a:latin typeface="Helvetica"/>
                <a:cs typeface="Helvetica"/>
              </a:rPr>
              <a:t>4. Review, Reflect and Renew throughout: </a:t>
            </a:r>
            <a:endParaRPr lang="en-IE" b="1">
              <a:solidFill>
                <a:srgbClr val="FF0000"/>
              </a:solidFill>
              <a:cs typeface="Helvetica"/>
            </a:endParaRPr>
          </a:p>
          <a:p>
            <a:r>
              <a:rPr lang="en-IE" b="1" i="1">
                <a:latin typeface="Helvetica"/>
                <a:cs typeface="Helvetica"/>
              </a:rPr>
              <a:t>Regular follow ups, </a:t>
            </a:r>
            <a:r>
              <a:rPr lang="en-IE">
                <a:latin typeface="Helvetica"/>
                <a:cs typeface="Helvetica"/>
              </a:rPr>
              <a:t>gives a real picture of acceptability and sustainable use of the prosthesis, person's improved health and participation in life.</a:t>
            </a:r>
            <a:endParaRPr lang="en-IE">
              <a:cs typeface="Helvetica" pitchFamily="2" charset="0"/>
            </a:endParaRPr>
          </a:p>
          <a:p>
            <a:endParaRPr lang="en-NP">
              <a:cs typeface="Helvetica" pitchFamily="2" charset="0"/>
            </a:endParaRPr>
          </a:p>
        </p:txBody>
      </p:sp>
    </p:spTree>
    <p:extLst>
      <p:ext uri="{BB962C8B-B14F-4D97-AF65-F5344CB8AC3E}">
        <p14:creationId xmlns:p14="http://schemas.microsoft.com/office/powerpoint/2010/main" val="3404012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522AD-593A-C9C0-60B8-94AF22F0FE73}"/>
              </a:ext>
            </a:extLst>
          </p:cNvPr>
          <p:cNvSpPr>
            <a:spLocks noGrp="1"/>
          </p:cNvSpPr>
          <p:nvPr>
            <p:ph type="title"/>
          </p:nvPr>
        </p:nvSpPr>
        <p:spPr>
          <a:xfrm>
            <a:off x="216227" y="135088"/>
            <a:ext cx="10970077" cy="389033"/>
          </a:xfrm>
        </p:spPr>
        <p:txBody>
          <a:bodyPr/>
          <a:lstStyle/>
          <a:p>
            <a:r>
              <a:rPr lang="en-IE"/>
              <a:t>Participant 1 – Profile </a:t>
            </a:r>
          </a:p>
        </p:txBody>
      </p:sp>
      <p:sp>
        <p:nvSpPr>
          <p:cNvPr id="3" name="Content Placeholder 2">
            <a:extLst>
              <a:ext uri="{FF2B5EF4-FFF2-40B4-BE49-F238E27FC236}">
                <a16:creationId xmlns:a16="http://schemas.microsoft.com/office/drawing/2014/main" id="{FC365D1D-1D57-E963-83B3-0446954B9B86}"/>
              </a:ext>
            </a:extLst>
          </p:cNvPr>
          <p:cNvSpPr>
            <a:spLocks noGrp="1"/>
          </p:cNvSpPr>
          <p:nvPr>
            <p:ph idx="1"/>
          </p:nvPr>
        </p:nvSpPr>
        <p:spPr>
          <a:xfrm>
            <a:off x="216227" y="746445"/>
            <a:ext cx="7558638" cy="5634487"/>
          </a:xfrm>
        </p:spPr>
        <p:txBody>
          <a:bodyPr vert="horz" lIns="0" tIns="0" rIns="0" bIns="0" rtlCol="0" anchor="t">
            <a:normAutofit fontScale="70000" lnSpcReduction="20000"/>
          </a:bodyPr>
          <a:lstStyle/>
          <a:p>
            <a:r>
              <a:rPr lang="en-IE" b="1">
                <a:latin typeface="Helvetica"/>
                <a:cs typeface="Helvetica"/>
              </a:rPr>
              <a:t>Person:</a:t>
            </a:r>
            <a:r>
              <a:rPr lang="en-IE">
                <a:latin typeface="Helvetica"/>
                <a:cs typeface="Helvetica"/>
              </a:rPr>
              <a:t> 54 years old man, primary occupation: Tea Shop / Driver</a:t>
            </a:r>
            <a:endParaRPr lang="en-IE">
              <a:cs typeface="Helvetica"/>
            </a:endParaRPr>
          </a:p>
          <a:p>
            <a:endParaRPr lang="en-IE">
              <a:latin typeface="Helvetica"/>
              <a:cs typeface="Helvetica"/>
            </a:endParaRPr>
          </a:p>
          <a:p>
            <a:r>
              <a:rPr lang="en-IE" b="1">
                <a:latin typeface="Helvetica"/>
                <a:cs typeface="Helvetica"/>
              </a:rPr>
              <a:t>Diabetes for 20 years:</a:t>
            </a:r>
            <a:r>
              <a:rPr lang="en-IE">
                <a:latin typeface="Helvetica"/>
                <a:cs typeface="Helvetica"/>
              </a:rPr>
              <a:t> greater toe injury led to </a:t>
            </a:r>
            <a:r>
              <a:rPr lang="en-IE" err="1">
                <a:latin typeface="Helvetica"/>
                <a:cs typeface="Helvetica"/>
              </a:rPr>
              <a:t>lisfranc</a:t>
            </a:r>
            <a:r>
              <a:rPr lang="en-IE">
                <a:latin typeface="Helvetica"/>
                <a:cs typeface="Helvetica"/>
              </a:rPr>
              <a:t> amputation </a:t>
            </a:r>
            <a:endParaRPr lang="en-IE">
              <a:cs typeface="Helvetica"/>
            </a:endParaRPr>
          </a:p>
          <a:p>
            <a:endParaRPr lang="en-IE" b="1">
              <a:latin typeface="Helvetica"/>
              <a:cs typeface="Helvetica"/>
            </a:endParaRPr>
          </a:p>
          <a:p>
            <a:r>
              <a:rPr lang="en-IE" b="1">
                <a:latin typeface="Helvetica"/>
                <a:cs typeface="Helvetica"/>
              </a:rPr>
              <a:t>Mobilising with Axillary Crutches</a:t>
            </a:r>
            <a:r>
              <a:rPr lang="en-IE">
                <a:latin typeface="Helvetica"/>
                <a:cs typeface="Helvetica"/>
              </a:rPr>
              <a:t>: never used prothesis following amputation.  </a:t>
            </a:r>
            <a:endParaRPr lang="en-IE"/>
          </a:p>
          <a:p>
            <a:endParaRPr lang="en-IE" b="1">
              <a:latin typeface="Helvetica"/>
              <a:cs typeface="Helvetica"/>
            </a:endParaRPr>
          </a:p>
          <a:p>
            <a:r>
              <a:rPr lang="en-IE" b="1">
                <a:latin typeface="Helvetica"/>
                <a:cs typeface="Helvetica"/>
              </a:rPr>
              <a:t>Amputation impacted</a:t>
            </a:r>
            <a:r>
              <a:rPr lang="en-IE">
                <a:latin typeface="Helvetica"/>
                <a:cs typeface="Helvetica"/>
              </a:rPr>
              <a:t>: work/driving, personal ADLs, walking long distances,  play with grandchildren, meeting friends, amongst other activity limitations from a meaningful life.</a:t>
            </a:r>
            <a:endParaRPr lang="en-IE">
              <a:cs typeface="Helvetica"/>
            </a:endParaRPr>
          </a:p>
          <a:p>
            <a:endParaRPr lang="en-IE" b="1">
              <a:latin typeface="Helvetica"/>
              <a:cs typeface="Helvetica"/>
            </a:endParaRPr>
          </a:p>
          <a:p>
            <a:r>
              <a:rPr lang="en-IE" b="1">
                <a:latin typeface="Helvetica"/>
                <a:cs typeface="Helvetica"/>
              </a:rPr>
              <a:t>During the design process:</a:t>
            </a:r>
            <a:r>
              <a:rPr lang="en-IE">
                <a:latin typeface="Helvetica"/>
                <a:cs typeface="Helvetica"/>
              </a:rPr>
              <a:t> it was important that the functional prosthesis contribute to personal priorities and improved QOL, enabling purposeful and meaningful daily living activities. </a:t>
            </a:r>
            <a:endParaRPr lang="en-IE">
              <a:cs typeface="Helvetica"/>
            </a:endParaRPr>
          </a:p>
          <a:p>
            <a:endParaRPr lang="en-IE">
              <a:latin typeface="Helvetica"/>
              <a:cs typeface="Helvetica"/>
            </a:endParaRPr>
          </a:p>
          <a:p>
            <a:r>
              <a:rPr lang="en-IE" b="1">
                <a:latin typeface="Helvetica"/>
                <a:cs typeface="Helvetica"/>
              </a:rPr>
              <a:t>Ongoing considerations</a:t>
            </a:r>
            <a:r>
              <a:rPr lang="en-IE">
                <a:latin typeface="Helvetica"/>
                <a:cs typeface="Helvetica"/>
              </a:rPr>
              <a:t>: Diabetes, stump / wound care, prevention and health promotion addressed with constant follow-ups.</a:t>
            </a:r>
            <a:endParaRPr lang="en-IE">
              <a:cs typeface="Helvetica"/>
            </a:endParaRPr>
          </a:p>
          <a:p>
            <a:endParaRPr lang="en-IE"/>
          </a:p>
          <a:p>
            <a:endParaRPr lang="en-IE">
              <a:cs typeface="Helvetica" pitchFamily="2" charset="0"/>
            </a:endParaRPr>
          </a:p>
          <a:p>
            <a:endParaRPr lang="en-IE"/>
          </a:p>
          <a:p>
            <a:endParaRPr lang="en-IE"/>
          </a:p>
          <a:p>
            <a:pPr marL="0" indent="0">
              <a:buNone/>
            </a:pPr>
            <a:endParaRPr lang="en-IE"/>
          </a:p>
          <a:p>
            <a:pPr marL="0" indent="0">
              <a:buNone/>
            </a:pPr>
            <a:endParaRPr lang="en-IE"/>
          </a:p>
          <a:p>
            <a:pPr marL="0" indent="0">
              <a:buNone/>
            </a:pPr>
            <a:endParaRPr lang="en-IE"/>
          </a:p>
          <a:p>
            <a:pPr marL="0" indent="0">
              <a:buNone/>
            </a:pPr>
            <a:endParaRPr lang="en-IE"/>
          </a:p>
        </p:txBody>
      </p:sp>
      <p:pic>
        <p:nvPicPr>
          <p:cNvPr id="5" name="Picture 4" descr="A group of people around a table with laptops&#10;&#10;Description automatically generated">
            <a:extLst>
              <a:ext uri="{FF2B5EF4-FFF2-40B4-BE49-F238E27FC236}">
                <a16:creationId xmlns:a16="http://schemas.microsoft.com/office/drawing/2014/main" id="{961A4189-FDD2-6907-0C55-FDF4280578A0}"/>
              </a:ext>
            </a:extLst>
          </p:cNvPr>
          <p:cNvPicPr>
            <a:picLocks noChangeAspect="1"/>
          </p:cNvPicPr>
          <p:nvPr/>
        </p:nvPicPr>
        <p:blipFill>
          <a:blip r:embed="rId2">
            <a:extLst>
              <a:ext uri="{BEBA8EAE-BF5A-486C-A8C5-ECC9F3942E4B}">
                <a14:imgProps xmlns:a14="http://schemas.microsoft.com/office/drawing/2010/main">
                  <a14:imgLayer r:embed="rId3">
                    <a14:imgEffect>
                      <a14:saturation sat="104000"/>
                    </a14:imgEffect>
                    <a14:imgEffect>
                      <a14:brightnessContrast bright="23000"/>
                    </a14:imgEffect>
                  </a14:imgLayer>
                </a14:imgProps>
              </a:ext>
            </a:extLst>
          </a:blip>
          <a:stretch>
            <a:fillRect/>
          </a:stretch>
        </p:blipFill>
        <p:spPr>
          <a:xfrm>
            <a:off x="7971614" y="1711724"/>
            <a:ext cx="3892884" cy="2919663"/>
          </a:xfrm>
          <a:prstGeom prst="rect">
            <a:avLst/>
          </a:prstGeom>
        </p:spPr>
      </p:pic>
    </p:spTree>
    <p:extLst>
      <p:ext uri="{BB962C8B-B14F-4D97-AF65-F5344CB8AC3E}">
        <p14:creationId xmlns:p14="http://schemas.microsoft.com/office/powerpoint/2010/main" val="2411940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3F2A-CE4A-CC4B-8B6C-7E230725D360}"/>
              </a:ext>
            </a:extLst>
          </p:cNvPr>
          <p:cNvSpPr>
            <a:spLocks noGrp="1"/>
          </p:cNvSpPr>
          <p:nvPr>
            <p:ph type="title"/>
          </p:nvPr>
        </p:nvSpPr>
        <p:spPr/>
        <p:txBody>
          <a:bodyPr/>
          <a:lstStyle/>
          <a:p>
            <a:r>
              <a:rPr lang="en-IE" b="1"/>
              <a:t>Participant </a:t>
            </a:r>
            <a:r>
              <a:rPr lang="en-NP" b="1"/>
              <a:t>1</a:t>
            </a:r>
            <a:r>
              <a:rPr lang="en-IE" b="1"/>
              <a:t> – Before </a:t>
            </a:r>
            <a:endParaRPr lang="en-NP" b="1"/>
          </a:p>
        </p:txBody>
      </p:sp>
      <p:pic>
        <p:nvPicPr>
          <p:cNvPr id="4" name="Picture 3">
            <a:extLst>
              <a:ext uri="{FF2B5EF4-FFF2-40B4-BE49-F238E27FC236}">
                <a16:creationId xmlns:a16="http://schemas.microsoft.com/office/drawing/2014/main" id="{2512699C-CC51-5696-6CBC-1DD1B455C115}"/>
              </a:ext>
            </a:extLst>
          </p:cNvPr>
          <p:cNvPicPr>
            <a:picLocks noChangeAspect="1"/>
          </p:cNvPicPr>
          <p:nvPr/>
        </p:nvPicPr>
        <p:blipFill rotWithShape="1">
          <a:blip r:embed="rId3"/>
          <a:srcRect b="20603"/>
          <a:stretch/>
        </p:blipFill>
        <p:spPr>
          <a:xfrm>
            <a:off x="7629530" y="162490"/>
            <a:ext cx="4286395" cy="2552449"/>
          </a:xfrm>
          <a:prstGeom prst="rect">
            <a:avLst/>
          </a:prstGeom>
        </p:spPr>
      </p:pic>
      <p:pic>
        <p:nvPicPr>
          <p:cNvPr id="8" name="Picture 7" descr="A table with text on it&#10;&#10;Description automatically generated">
            <a:extLst>
              <a:ext uri="{FF2B5EF4-FFF2-40B4-BE49-F238E27FC236}">
                <a16:creationId xmlns:a16="http://schemas.microsoft.com/office/drawing/2014/main" id="{1348761E-2A29-9A13-3198-527D39C41D5D}"/>
              </a:ext>
            </a:extLst>
          </p:cNvPr>
          <p:cNvPicPr>
            <a:picLocks noChangeAspect="1"/>
          </p:cNvPicPr>
          <p:nvPr/>
        </p:nvPicPr>
        <p:blipFill>
          <a:blip r:embed="rId4"/>
          <a:stretch>
            <a:fillRect/>
          </a:stretch>
        </p:blipFill>
        <p:spPr>
          <a:xfrm>
            <a:off x="0" y="2405658"/>
            <a:ext cx="12192000" cy="4084590"/>
          </a:xfrm>
          <a:prstGeom prst="rect">
            <a:avLst/>
          </a:prstGeom>
        </p:spPr>
      </p:pic>
    </p:spTree>
    <p:extLst>
      <p:ext uri="{BB962C8B-B14F-4D97-AF65-F5344CB8AC3E}">
        <p14:creationId xmlns:p14="http://schemas.microsoft.com/office/powerpoint/2010/main" val="749044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3F2A-CE4A-CC4B-8B6C-7E230725D360}"/>
              </a:ext>
            </a:extLst>
          </p:cNvPr>
          <p:cNvSpPr>
            <a:spLocks noGrp="1"/>
          </p:cNvSpPr>
          <p:nvPr>
            <p:ph type="title"/>
          </p:nvPr>
        </p:nvSpPr>
        <p:spPr/>
        <p:txBody>
          <a:bodyPr/>
          <a:lstStyle/>
          <a:p>
            <a:r>
              <a:rPr lang="en-IE" b="1"/>
              <a:t>Participant </a:t>
            </a:r>
            <a:r>
              <a:rPr lang="en-NP" b="1"/>
              <a:t>1</a:t>
            </a:r>
            <a:r>
              <a:rPr lang="en-IE" b="1"/>
              <a:t> – with Bespoke product   </a:t>
            </a:r>
            <a:endParaRPr lang="en-NP" b="1"/>
          </a:p>
        </p:txBody>
      </p:sp>
      <p:sp>
        <p:nvSpPr>
          <p:cNvPr id="4" name="Content Placeholder 3">
            <a:extLst>
              <a:ext uri="{FF2B5EF4-FFF2-40B4-BE49-F238E27FC236}">
                <a16:creationId xmlns:a16="http://schemas.microsoft.com/office/drawing/2014/main" id="{D1EDD4B9-009E-291D-05D5-FF7D7AC901A8}"/>
              </a:ext>
            </a:extLst>
          </p:cNvPr>
          <p:cNvSpPr>
            <a:spLocks noGrp="1"/>
          </p:cNvSpPr>
          <p:nvPr>
            <p:ph idx="1"/>
          </p:nvPr>
        </p:nvSpPr>
        <p:spPr/>
        <p:txBody>
          <a:bodyPr vert="horz" lIns="0" tIns="0" rIns="0" bIns="0" rtlCol="0" anchor="t">
            <a:noAutofit/>
          </a:bodyPr>
          <a:lstStyle/>
          <a:p>
            <a:endParaRPr lang="en-IE">
              <a:cs typeface="Helvetica"/>
            </a:endParaRPr>
          </a:p>
          <a:p>
            <a:endParaRPr lang="en-IE">
              <a:solidFill>
                <a:srgbClr val="000000"/>
              </a:solidFill>
              <a:latin typeface="Helvetica"/>
              <a:cs typeface="Helvetica"/>
            </a:endParaRPr>
          </a:p>
        </p:txBody>
      </p:sp>
      <p:pic>
        <p:nvPicPr>
          <p:cNvPr id="5" name="Picture 4" descr="A person in a blue shirt&#10;&#10;Description automatically generated">
            <a:extLst>
              <a:ext uri="{FF2B5EF4-FFF2-40B4-BE49-F238E27FC236}">
                <a16:creationId xmlns:a16="http://schemas.microsoft.com/office/drawing/2014/main" id="{6C135A49-4614-8514-DB80-0F83D2182D63}"/>
              </a:ext>
            </a:extLst>
          </p:cNvPr>
          <p:cNvPicPr>
            <a:picLocks noChangeAspect="1"/>
          </p:cNvPicPr>
          <p:nvPr/>
        </p:nvPicPr>
        <p:blipFill>
          <a:blip r:embed="rId3"/>
          <a:stretch>
            <a:fillRect/>
          </a:stretch>
        </p:blipFill>
        <p:spPr>
          <a:xfrm>
            <a:off x="8895020" y="467360"/>
            <a:ext cx="3139559" cy="5923280"/>
          </a:xfrm>
          <a:prstGeom prst="rect">
            <a:avLst/>
          </a:prstGeom>
        </p:spPr>
      </p:pic>
      <p:pic>
        <p:nvPicPr>
          <p:cNvPr id="3" name="Picture 2" descr="A table with numbers and text&#10;&#10;Description automatically generated">
            <a:extLst>
              <a:ext uri="{FF2B5EF4-FFF2-40B4-BE49-F238E27FC236}">
                <a16:creationId xmlns:a16="http://schemas.microsoft.com/office/drawing/2014/main" id="{BEF49EED-D303-D6B3-8A23-BCF5D07047CE}"/>
              </a:ext>
            </a:extLst>
          </p:cNvPr>
          <p:cNvPicPr>
            <a:picLocks noChangeAspect="1"/>
          </p:cNvPicPr>
          <p:nvPr/>
        </p:nvPicPr>
        <p:blipFill>
          <a:blip r:embed="rId4"/>
          <a:stretch>
            <a:fillRect/>
          </a:stretch>
        </p:blipFill>
        <p:spPr>
          <a:xfrm>
            <a:off x="0" y="2331488"/>
            <a:ext cx="9847385" cy="4058903"/>
          </a:xfrm>
          <a:prstGeom prst="rect">
            <a:avLst/>
          </a:prstGeom>
        </p:spPr>
      </p:pic>
    </p:spTree>
    <p:extLst>
      <p:ext uri="{BB962C8B-B14F-4D97-AF65-F5344CB8AC3E}">
        <p14:creationId xmlns:p14="http://schemas.microsoft.com/office/powerpoint/2010/main" val="4140704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EBB7-F600-A1ED-D53E-59A5A234C7C6}"/>
              </a:ext>
            </a:extLst>
          </p:cNvPr>
          <p:cNvSpPr>
            <a:spLocks noGrp="1"/>
          </p:cNvSpPr>
          <p:nvPr>
            <p:ph type="title"/>
          </p:nvPr>
        </p:nvSpPr>
        <p:spPr>
          <a:xfrm>
            <a:off x="360000" y="170195"/>
            <a:ext cx="10955700" cy="604693"/>
          </a:xfrm>
        </p:spPr>
        <p:txBody>
          <a:bodyPr/>
          <a:lstStyle/>
          <a:p>
            <a:r>
              <a:rPr lang="en-US">
                <a:latin typeface="Helvetica"/>
                <a:cs typeface="Helvetica"/>
              </a:rPr>
              <a:t>Participant 2- Profile</a:t>
            </a:r>
            <a:endParaRPr lang="en-US"/>
          </a:p>
        </p:txBody>
      </p:sp>
      <p:sp>
        <p:nvSpPr>
          <p:cNvPr id="3" name="Content Placeholder 2">
            <a:extLst>
              <a:ext uri="{FF2B5EF4-FFF2-40B4-BE49-F238E27FC236}">
                <a16:creationId xmlns:a16="http://schemas.microsoft.com/office/drawing/2014/main" id="{32313DBC-AFFD-7189-FB4D-77C97ABDE7E7}"/>
              </a:ext>
            </a:extLst>
          </p:cNvPr>
          <p:cNvSpPr>
            <a:spLocks noGrp="1"/>
          </p:cNvSpPr>
          <p:nvPr>
            <p:ph idx="1"/>
          </p:nvPr>
        </p:nvSpPr>
        <p:spPr>
          <a:xfrm>
            <a:off x="253675" y="854944"/>
            <a:ext cx="11677384" cy="6001444"/>
          </a:xfrm>
        </p:spPr>
        <p:txBody>
          <a:bodyPr vert="horz" lIns="0" tIns="0" rIns="0" bIns="0" rtlCol="0" anchor="t">
            <a:noAutofit/>
          </a:bodyPr>
          <a:lstStyle/>
          <a:p>
            <a:r>
              <a:rPr lang="en-US" sz="2000" b="1">
                <a:latin typeface="Helvetica"/>
                <a:cs typeface="Helvetica"/>
              </a:rPr>
              <a:t>Person:</a:t>
            </a:r>
            <a:r>
              <a:rPr lang="en-US" sz="2000">
                <a:latin typeface="Helvetica"/>
                <a:cs typeface="Helvetica"/>
              </a:rPr>
              <a:t> a motivated 26 years old man, enjoys </a:t>
            </a:r>
            <a:r>
              <a:rPr lang="en-US" sz="2000" err="1">
                <a:latin typeface="Helvetica"/>
                <a:cs typeface="Helvetica"/>
              </a:rPr>
              <a:t>socialising</a:t>
            </a:r>
            <a:r>
              <a:rPr lang="en-US" sz="2000">
                <a:latin typeface="Helvetica"/>
                <a:cs typeface="Helvetica"/>
              </a:rPr>
              <a:t> and driving heavy vehicles</a:t>
            </a:r>
          </a:p>
          <a:p>
            <a:endParaRPr lang="en-US" sz="2000">
              <a:latin typeface="Helvetica"/>
              <a:cs typeface="Helvetica"/>
            </a:endParaRPr>
          </a:p>
          <a:p>
            <a:r>
              <a:rPr lang="en-US" sz="2000">
                <a:latin typeface="Helvetica"/>
                <a:cs typeface="Helvetica"/>
              </a:rPr>
              <a:t>I</a:t>
            </a:r>
            <a:r>
              <a:rPr lang="en-US" sz="2000" b="1">
                <a:latin typeface="Helvetica"/>
                <a:cs typeface="Helvetica"/>
              </a:rPr>
              <a:t>njury:</a:t>
            </a:r>
            <a:r>
              <a:rPr lang="en-US" sz="2000">
                <a:latin typeface="Helvetica"/>
                <a:cs typeface="Helvetica"/>
              </a:rPr>
              <a:t> Machine injury on left hand resulted in a partial hand amputation</a:t>
            </a:r>
            <a:endParaRPr lang="en-US" sz="2000">
              <a:cs typeface="Helvetica"/>
            </a:endParaRPr>
          </a:p>
          <a:p>
            <a:endParaRPr lang="en-US" sz="2000">
              <a:latin typeface="Helvetica"/>
              <a:cs typeface="Helvetica"/>
            </a:endParaRPr>
          </a:p>
          <a:p>
            <a:r>
              <a:rPr lang="en-US" sz="2000" b="1">
                <a:latin typeface="Helvetica"/>
                <a:cs typeface="Helvetica"/>
              </a:rPr>
              <a:t>Amputation impact: </a:t>
            </a:r>
            <a:r>
              <a:rPr lang="en-US" sz="2000">
                <a:latin typeface="Helvetica"/>
                <a:cs typeface="Helvetica"/>
              </a:rPr>
              <a:t>Hindered his driving license process, personal</a:t>
            </a:r>
            <a:endParaRPr lang="en-US" sz="2400">
              <a:latin typeface="Helvetica"/>
              <a:cs typeface="Helvetica"/>
            </a:endParaRPr>
          </a:p>
          <a:p>
            <a:r>
              <a:rPr lang="en-US" sz="2000">
                <a:latin typeface="Helvetica"/>
                <a:cs typeface="Helvetica"/>
              </a:rPr>
              <a:t> ADLs and IADLs requiring bimanual hand use, social discrimination, </a:t>
            </a:r>
            <a:endParaRPr lang="en-US" sz="2400">
              <a:cs typeface="Helvetica"/>
            </a:endParaRPr>
          </a:p>
          <a:p>
            <a:r>
              <a:rPr lang="en-US" sz="2000">
                <a:latin typeface="Helvetica"/>
                <a:cs typeface="Helvetica"/>
              </a:rPr>
              <a:t>unable to do his current tailoring work dexterously</a:t>
            </a:r>
            <a:endParaRPr lang="en-US" sz="2000">
              <a:cs typeface="Helvetica"/>
            </a:endParaRPr>
          </a:p>
          <a:p>
            <a:endParaRPr lang="en-US" sz="2000">
              <a:latin typeface="Helvetica"/>
              <a:cs typeface="Helvetica"/>
            </a:endParaRPr>
          </a:p>
          <a:p>
            <a:r>
              <a:rPr lang="en-US" sz="2000" b="1">
                <a:latin typeface="Helvetica"/>
                <a:cs typeface="Helvetica"/>
              </a:rPr>
              <a:t>During the design process:</a:t>
            </a:r>
            <a:r>
              <a:rPr lang="en-US" sz="2000">
                <a:latin typeface="Helvetica"/>
                <a:cs typeface="Helvetica"/>
              </a:rPr>
              <a:t> Collaboration with the team for the</a:t>
            </a:r>
            <a:endParaRPr lang="en-US" sz="2000">
              <a:cs typeface="Helvetica"/>
            </a:endParaRPr>
          </a:p>
          <a:p>
            <a:r>
              <a:rPr lang="en-US" sz="2000">
                <a:latin typeface="Helvetica"/>
                <a:cs typeface="Helvetica"/>
              </a:rPr>
              <a:t> possibility of a functional hand, </a:t>
            </a:r>
            <a:r>
              <a:rPr lang="en-US" sz="2000" err="1">
                <a:latin typeface="Helvetica"/>
                <a:cs typeface="Helvetica"/>
              </a:rPr>
              <a:t>prioritising</a:t>
            </a:r>
            <a:r>
              <a:rPr lang="en-US" sz="2000">
                <a:latin typeface="Helvetica"/>
                <a:cs typeface="Helvetica"/>
              </a:rPr>
              <a:t> the participants' needs and wants</a:t>
            </a:r>
            <a:endParaRPr lang="en-US" sz="2000">
              <a:cs typeface="Helvetica"/>
            </a:endParaRPr>
          </a:p>
          <a:p>
            <a:endParaRPr lang="en-US" sz="2000">
              <a:latin typeface="Helvetica"/>
              <a:cs typeface="Helvetica"/>
            </a:endParaRPr>
          </a:p>
          <a:p>
            <a:r>
              <a:rPr lang="en-US" sz="2000" b="1">
                <a:latin typeface="Helvetica"/>
                <a:cs typeface="Helvetica"/>
              </a:rPr>
              <a:t>Ongoing considerations:</a:t>
            </a:r>
            <a:r>
              <a:rPr lang="en-US" sz="2000">
                <a:latin typeface="Helvetica"/>
                <a:cs typeface="Helvetica"/>
              </a:rPr>
              <a:t> Adaptive devices, desensitization of skin, improve self-esteem, education and counselling</a:t>
            </a:r>
            <a:endParaRPr lang="en-US" sz="2000">
              <a:cs typeface="Helvetica"/>
            </a:endParaRPr>
          </a:p>
        </p:txBody>
      </p:sp>
      <p:pic>
        <p:nvPicPr>
          <p:cNvPr id="4" name="Picture 3" descr="A close up of a hand with a wound&#10;&#10;Description automatically generated">
            <a:extLst>
              <a:ext uri="{FF2B5EF4-FFF2-40B4-BE49-F238E27FC236}">
                <a16:creationId xmlns:a16="http://schemas.microsoft.com/office/drawing/2014/main" id="{DE6325E6-F988-F27F-CED8-C864EEA457B1}"/>
              </a:ext>
            </a:extLst>
          </p:cNvPr>
          <p:cNvPicPr>
            <a:picLocks noChangeAspect="1"/>
          </p:cNvPicPr>
          <p:nvPr/>
        </p:nvPicPr>
        <p:blipFill rotWithShape="1">
          <a:blip r:embed="rId2"/>
          <a:srcRect l="19320" t="20091" r="8907" b="11344"/>
          <a:stretch/>
        </p:blipFill>
        <p:spPr>
          <a:xfrm>
            <a:off x="8379785" y="1317551"/>
            <a:ext cx="3691640" cy="2664569"/>
          </a:xfrm>
          <a:prstGeom prst="rect">
            <a:avLst/>
          </a:prstGeom>
        </p:spPr>
      </p:pic>
    </p:spTree>
    <p:extLst>
      <p:ext uri="{BB962C8B-B14F-4D97-AF65-F5344CB8AC3E}">
        <p14:creationId xmlns:p14="http://schemas.microsoft.com/office/powerpoint/2010/main" val="354204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660AC-74F3-3516-7801-455263509B84}"/>
              </a:ext>
            </a:extLst>
          </p:cNvPr>
          <p:cNvSpPr>
            <a:spLocks noGrp="1"/>
          </p:cNvSpPr>
          <p:nvPr>
            <p:ph type="title"/>
          </p:nvPr>
        </p:nvSpPr>
        <p:spPr/>
        <p:txBody>
          <a:bodyPr/>
          <a:lstStyle/>
          <a:p>
            <a:r>
              <a:rPr lang="en-US">
                <a:latin typeface="Helvetica"/>
                <a:cs typeface="Helvetica"/>
              </a:rPr>
              <a:t>We did what we could – with engineering limits.</a:t>
            </a:r>
            <a:endParaRPr lang="en-US">
              <a:latin typeface="Helvetica"/>
            </a:endParaRPr>
          </a:p>
        </p:txBody>
      </p:sp>
      <p:pic>
        <p:nvPicPr>
          <p:cNvPr id="4" name="Picture 3" descr="A person using a camera&#10;&#10;Description automatically generated">
            <a:extLst>
              <a:ext uri="{FF2B5EF4-FFF2-40B4-BE49-F238E27FC236}">
                <a16:creationId xmlns:a16="http://schemas.microsoft.com/office/drawing/2014/main" id="{8A918755-C038-2FEF-D6AF-929C83242904}"/>
              </a:ext>
            </a:extLst>
          </p:cNvPr>
          <p:cNvPicPr>
            <a:picLocks noChangeAspect="1"/>
          </p:cNvPicPr>
          <p:nvPr/>
        </p:nvPicPr>
        <p:blipFill>
          <a:blip r:embed="rId2"/>
          <a:stretch>
            <a:fillRect/>
          </a:stretch>
        </p:blipFill>
        <p:spPr>
          <a:xfrm>
            <a:off x="241905" y="1256240"/>
            <a:ext cx="11708191" cy="4357616"/>
          </a:xfrm>
          <a:prstGeom prst="rect">
            <a:avLst/>
          </a:prstGeom>
        </p:spPr>
      </p:pic>
    </p:spTree>
    <p:extLst>
      <p:ext uri="{BB962C8B-B14F-4D97-AF65-F5344CB8AC3E}">
        <p14:creationId xmlns:p14="http://schemas.microsoft.com/office/powerpoint/2010/main" val="1627482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C05B-46A7-BE28-AC84-3FA006C7B45E}"/>
              </a:ext>
            </a:extLst>
          </p:cNvPr>
          <p:cNvSpPr>
            <a:spLocks noGrp="1"/>
          </p:cNvSpPr>
          <p:nvPr>
            <p:ph type="title"/>
          </p:nvPr>
        </p:nvSpPr>
        <p:spPr>
          <a:xfrm>
            <a:off x="475186" y="648660"/>
            <a:ext cx="10955700" cy="604693"/>
          </a:xfrm>
        </p:spPr>
        <p:txBody>
          <a:bodyPr/>
          <a:lstStyle/>
          <a:p>
            <a:r>
              <a:rPr lang="en-US">
                <a:latin typeface="Helvetica"/>
                <a:cs typeface="Helvetica"/>
              </a:rPr>
              <a:t>Participant 2- Before</a:t>
            </a:r>
            <a:endParaRPr lang="en-US"/>
          </a:p>
        </p:txBody>
      </p:sp>
      <p:pic>
        <p:nvPicPr>
          <p:cNvPr id="7" name="Content Placeholder 6" descr="A table with black text and white text&#10;&#10;Description automatically generated">
            <a:extLst>
              <a:ext uri="{FF2B5EF4-FFF2-40B4-BE49-F238E27FC236}">
                <a16:creationId xmlns:a16="http://schemas.microsoft.com/office/drawing/2014/main" id="{54694690-B5C0-F836-3B94-67D3226418A6}"/>
              </a:ext>
            </a:extLst>
          </p:cNvPr>
          <p:cNvPicPr>
            <a:picLocks noGrp="1" noChangeAspect="1"/>
          </p:cNvPicPr>
          <p:nvPr>
            <p:ph idx="1"/>
          </p:nvPr>
        </p:nvPicPr>
        <p:blipFill>
          <a:blip r:embed="rId2"/>
          <a:stretch>
            <a:fillRect/>
          </a:stretch>
        </p:blipFill>
        <p:spPr>
          <a:xfrm>
            <a:off x="173578" y="2140715"/>
            <a:ext cx="12014788" cy="3367878"/>
          </a:xfrm>
        </p:spPr>
      </p:pic>
    </p:spTree>
    <p:extLst>
      <p:ext uri="{BB962C8B-B14F-4D97-AF65-F5344CB8AC3E}">
        <p14:creationId xmlns:p14="http://schemas.microsoft.com/office/powerpoint/2010/main" val="584765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3FB312-CA44-1974-A203-C310192555F0}"/>
              </a:ext>
            </a:extLst>
          </p:cNvPr>
          <p:cNvSpPr>
            <a:spLocks noGrp="1"/>
          </p:cNvSpPr>
          <p:nvPr>
            <p:ph type="title"/>
          </p:nvPr>
        </p:nvSpPr>
        <p:spPr>
          <a:xfrm>
            <a:off x="620328" y="2003326"/>
            <a:ext cx="10955700" cy="604693"/>
          </a:xfrm>
        </p:spPr>
        <p:txBody>
          <a:bodyPr/>
          <a:lstStyle/>
          <a:p>
            <a:pPr algn="ctr">
              <a:lnSpc>
                <a:spcPct val="150000"/>
              </a:lnSpc>
            </a:pPr>
            <a:r>
              <a:rPr lang="en-US">
                <a:latin typeface="Helvetica"/>
                <a:cs typeface="Helvetica"/>
              </a:rPr>
              <a:t>AMIT RATNA BAJRACHARYA</a:t>
            </a:r>
            <a:br>
              <a:rPr lang="en-US">
                <a:latin typeface="Helvetica"/>
                <a:cs typeface="Helvetica"/>
              </a:rPr>
            </a:br>
            <a:r>
              <a:rPr lang="en-US">
                <a:latin typeface="Helvetica"/>
                <a:cs typeface="Helvetica"/>
              </a:rPr>
              <a:t>CERTIFIED PROSTHETIST</a:t>
            </a:r>
            <a:br>
              <a:rPr lang="en-US">
                <a:latin typeface="Helvetica"/>
                <a:cs typeface="Helvetica"/>
              </a:rPr>
            </a:br>
            <a:r>
              <a:rPr lang="en-US">
                <a:latin typeface="Helvetica"/>
                <a:cs typeface="Helvetica"/>
              </a:rPr>
              <a:t>LIMB CARE NEPAL</a:t>
            </a:r>
            <a:endParaRPr lang="en-US">
              <a:cs typeface="Helvetica" pitchFamily="2" charset="0"/>
            </a:endParaRPr>
          </a:p>
        </p:txBody>
      </p:sp>
    </p:spTree>
    <p:extLst>
      <p:ext uri="{BB962C8B-B14F-4D97-AF65-F5344CB8AC3E}">
        <p14:creationId xmlns:p14="http://schemas.microsoft.com/office/powerpoint/2010/main" val="742562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A8003-B5DA-4F7A-43CC-7BEAF55F03D4}"/>
              </a:ext>
            </a:extLst>
          </p:cNvPr>
          <p:cNvSpPr>
            <a:spLocks noGrp="1"/>
          </p:cNvSpPr>
          <p:nvPr>
            <p:ph type="title"/>
          </p:nvPr>
        </p:nvSpPr>
        <p:spPr>
          <a:xfrm>
            <a:off x="381741" y="745725"/>
            <a:ext cx="11487704" cy="1148015"/>
          </a:xfrm>
        </p:spPr>
        <p:txBody>
          <a:bodyPr>
            <a:noAutofit/>
          </a:bodyPr>
          <a:lstStyle/>
          <a:p>
            <a:pPr algn="just"/>
            <a:r>
              <a:rPr lang="en-US" sz="2800">
                <a:latin typeface="Times New Roman" panose="02020603050405020304" pitchFamily="18" charset="0"/>
                <a:ea typeface="Calibri" panose="020F0502020204030204" pitchFamily="34" charset="0"/>
                <a:cs typeface="Mangal" panose="02040503050203030202" pitchFamily="18" charset="0"/>
              </a:rPr>
              <a:t>Although various prosthetic options exist for this level of amputation, our mission is to develop a digital intervention in capacity of local resources to the patient's unique functional needs that can tailored precisely in clinics of Nepal</a:t>
            </a:r>
            <a:br>
              <a:rPr lang="en-US" sz="2800"/>
            </a:br>
            <a:endParaRPr lang="en-US" sz="2800"/>
          </a:p>
        </p:txBody>
      </p:sp>
      <p:pic>
        <p:nvPicPr>
          <p:cNvPr id="102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1041" y="2917049"/>
            <a:ext cx="2132486" cy="1496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9389" y="4079891"/>
            <a:ext cx="3885461" cy="200055"/>
          </a:xfrm>
          <a:prstGeom prst="rect">
            <a:avLst/>
          </a:prstGeom>
        </p:spPr>
        <p:txBody>
          <a:bodyPr wrap="square" lIns="91440" tIns="45720" rIns="91440" bIns="45720" anchor="t">
            <a:spAutoFit/>
          </a:bodyPr>
          <a:lstStyle/>
          <a:p>
            <a:r>
              <a:rPr lang="en-US" sz="700"/>
              <a:t>Burger, Helena &amp; </a:t>
            </a:r>
            <a:r>
              <a:rPr lang="en-US" sz="700" err="1"/>
              <a:t>Erzar</a:t>
            </a:r>
            <a:r>
              <a:rPr lang="en-US" sz="700"/>
              <a:t>, D &amp; Maver, Tomaz &amp; </a:t>
            </a:r>
            <a:r>
              <a:rPr lang="en-US" sz="700" err="1"/>
              <a:t>Olensek</a:t>
            </a:r>
            <a:r>
              <a:rPr lang="en-US" sz="700"/>
              <a:t>, A &amp; </a:t>
            </a:r>
            <a:r>
              <a:rPr lang="en-US" sz="700" err="1"/>
              <a:t>Cikajlo</a:t>
            </a:r>
            <a:r>
              <a:rPr lang="en-US" sz="700"/>
              <a:t>, Imre &amp; </a:t>
            </a:r>
            <a:r>
              <a:rPr lang="en-US" sz="700" err="1"/>
              <a:t>Matjačić</a:t>
            </a:r>
            <a:r>
              <a:rPr lang="en-US" sz="700"/>
              <a:t>, Zlatko. (2009). </a:t>
            </a:r>
            <a:endParaRPr lang="en-US" sz="600">
              <a:cs typeface="Calibri"/>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0864" y="2886557"/>
            <a:ext cx="1737541" cy="111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558" r="46114"/>
          <a:stretch/>
        </p:blipFill>
        <p:spPr bwMode="auto">
          <a:xfrm>
            <a:off x="5971353" y="2490433"/>
            <a:ext cx="1959721" cy="2260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C:\Users\Mypc\Downloads\IMG20231019165211-removebg-preview.png"/>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1542" t="2542" r="35108" b="2266"/>
          <a:stretch/>
        </p:blipFill>
        <p:spPr bwMode="auto">
          <a:xfrm rot="548181">
            <a:off x="9004234" y="2581847"/>
            <a:ext cx="2277324" cy="192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174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663761" y="326788"/>
            <a:ext cx="4177939" cy="2605259"/>
          </a:xfrm>
          <a:prstGeom prst="rect">
            <a:avLst/>
          </a:prstGeom>
        </p:spPr>
      </p:pic>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3911" t="18382" r="22381" b="54045"/>
          <a:stretch/>
        </p:blipFill>
        <p:spPr>
          <a:xfrm>
            <a:off x="8367335" y="3289316"/>
            <a:ext cx="2770790" cy="2264720"/>
          </a:xfrm>
          <a:prstGeom prst="rect">
            <a:avLst/>
          </a:prstGeom>
        </p:spPr>
      </p:pic>
      <p:pic>
        <p:nvPicPr>
          <p:cNvPr id="2053"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884" t="7180" r="52864" b="46703"/>
          <a:stretch/>
        </p:blipFill>
        <p:spPr bwMode="auto">
          <a:xfrm>
            <a:off x="345476" y="965059"/>
            <a:ext cx="6987769" cy="464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79492" y="149235"/>
            <a:ext cx="2236510" cy="584775"/>
          </a:xfrm>
          <a:prstGeom prst="rect">
            <a:avLst/>
          </a:prstGeom>
          <a:noFill/>
        </p:spPr>
        <p:txBody>
          <a:bodyPr wrap="none" rtlCol="0">
            <a:spAutoFit/>
          </a:bodyPr>
          <a:lstStyle/>
          <a:p>
            <a:r>
              <a:rPr lang="en-US" sz="3200" b="1">
                <a:solidFill>
                  <a:srgbClr val="0070C0"/>
                </a:solidFill>
              </a:rPr>
              <a:t>METHODS</a:t>
            </a:r>
          </a:p>
        </p:txBody>
      </p:sp>
    </p:spTree>
    <p:extLst>
      <p:ext uri="{BB962C8B-B14F-4D97-AF65-F5344CB8AC3E}">
        <p14:creationId xmlns:p14="http://schemas.microsoft.com/office/powerpoint/2010/main" val="932627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366" y="518516"/>
            <a:ext cx="5645043" cy="903219"/>
          </a:xfrm>
        </p:spPr>
        <p:txBody>
          <a:bodyPr>
            <a:normAutofit/>
          </a:bodyPr>
          <a:lstStyle/>
          <a:p>
            <a:r>
              <a:rPr lang="en-US">
                <a:solidFill>
                  <a:srgbClr val="0070C0"/>
                </a:solidFill>
              </a:rPr>
              <a:t>Lower Limb Case</a:t>
            </a:r>
          </a:p>
        </p:txBody>
      </p:sp>
      <p:sp>
        <p:nvSpPr>
          <p:cNvPr id="3" name="Content Placeholder 2"/>
          <p:cNvSpPr>
            <a:spLocks noGrp="1"/>
          </p:cNvSpPr>
          <p:nvPr>
            <p:ph idx="1"/>
          </p:nvPr>
        </p:nvSpPr>
        <p:spPr>
          <a:xfrm>
            <a:off x="348133" y="1335184"/>
            <a:ext cx="9027221" cy="3984127"/>
          </a:xfrm>
        </p:spPr>
        <p:txBody>
          <a:bodyPr vert="horz" lIns="0" tIns="0" rIns="0" bIns="0" rtlCol="0" anchor="t">
            <a:noAutofit/>
          </a:bodyPr>
          <a:lstStyle/>
          <a:p>
            <a:pPr marL="285750" indent="-285750">
              <a:lnSpc>
                <a:spcPct val="160000"/>
              </a:lnSpc>
              <a:buChar char="•"/>
            </a:pPr>
            <a:r>
              <a:rPr lang="en-US" sz="1800">
                <a:latin typeface="Helvetica"/>
                <a:cs typeface="Helvetica"/>
              </a:rPr>
              <a:t>52 years Male</a:t>
            </a:r>
            <a:endParaRPr lang="en-US">
              <a:cs typeface="Helvetica" pitchFamily="2" charset="0"/>
            </a:endParaRPr>
          </a:p>
          <a:p>
            <a:pPr marL="285750" indent="-285750">
              <a:lnSpc>
                <a:spcPct val="160000"/>
              </a:lnSpc>
              <a:buChar char="•"/>
            </a:pPr>
            <a:r>
              <a:rPr lang="en-US" sz="1800">
                <a:latin typeface="Helvetica"/>
                <a:cs typeface="Helvetica"/>
              </a:rPr>
              <a:t>Height 5.6  Weight 76.5</a:t>
            </a:r>
          </a:p>
          <a:p>
            <a:pPr marL="285750" indent="-285750">
              <a:lnSpc>
                <a:spcPct val="160000"/>
              </a:lnSpc>
              <a:buChar char="•"/>
            </a:pPr>
            <a:r>
              <a:rPr lang="en-US" sz="1800">
                <a:latin typeface="Helvetica"/>
                <a:cs typeface="Helvetica"/>
              </a:rPr>
              <a:t>Occupation : Tea shop</a:t>
            </a:r>
          </a:p>
          <a:p>
            <a:pPr marL="285750" indent="-285750">
              <a:lnSpc>
                <a:spcPct val="160000"/>
              </a:lnSpc>
              <a:buChar char="•"/>
            </a:pPr>
            <a:r>
              <a:rPr lang="en-US" sz="1800">
                <a:latin typeface="Helvetica"/>
                <a:cs typeface="Helvetica"/>
              </a:rPr>
              <a:t>Partial foot Amputation due to neuropathic foot ulcer </a:t>
            </a:r>
            <a:endParaRPr lang="en-US" sz="1800">
              <a:cs typeface="Helvetica" pitchFamily="2" charset="0"/>
            </a:endParaRPr>
          </a:p>
          <a:p>
            <a:pPr marL="285750" indent="-285750">
              <a:lnSpc>
                <a:spcPct val="160000"/>
              </a:lnSpc>
              <a:buChar char="•"/>
            </a:pPr>
            <a:r>
              <a:rPr lang="en-US" sz="1800">
                <a:latin typeface="Helvetica"/>
                <a:cs typeface="Helvetica"/>
              </a:rPr>
              <a:t>The open wound presented, protecting with bandages and was using axillary crutch for non weight bearing ambulation</a:t>
            </a:r>
          </a:p>
          <a:p>
            <a:pPr marL="285750" indent="-285750">
              <a:lnSpc>
                <a:spcPct val="160000"/>
              </a:lnSpc>
              <a:buChar char="•"/>
            </a:pPr>
            <a:r>
              <a:rPr lang="en-US" sz="1800">
                <a:latin typeface="Helvetica"/>
                <a:cs typeface="Helvetica"/>
              </a:rPr>
              <a:t>Decreased ankle range of motion - dorsiflexion and plantar flexion limited to 90 degree.  The good strength in knee extensor and flexors. The residual limb had equinovarus deformity with a limping/Antalgic gait pattern. The incision line was good and healed properly.</a:t>
            </a:r>
          </a:p>
          <a:p>
            <a:pPr marL="285750" indent="-285750">
              <a:lnSpc>
                <a:spcPct val="160000"/>
              </a:lnSpc>
              <a:buFont typeface="Arial" pitchFamily="49" charset="0"/>
              <a:buChar char="•"/>
            </a:pPr>
            <a:endParaRPr lang="en-US" sz="1800">
              <a:cs typeface="Helvetica" pitchFamily="2" charset="0"/>
            </a:endParaRPr>
          </a:p>
        </p:txBody>
      </p:sp>
      <p:pic>
        <p:nvPicPr>
          <p:cNvPr id="1026" name="Picture 2" descr="D:\oppo pictures\GDI\IMG20230516151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7705" y="2310663"/>
            <a:ext cx="1914875" cy="3571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213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3" name="Picture 5" descr="D:\UCL\IMG202310191513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8687" y="50054"/>
            <a:ext cx="3623316" cy="642431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UCL\IMG202310191652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778" y="0"/>
            <a:ext cx="3972909" cy="6474372"/>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D:\UCL\IMG20231011141236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855779" cy="6474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298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913" y="563908"/>
            <a:ext cx="10955700" cy="604693"/>
          </a:xfrm>
        </p:spPr>
        <p:txBody>
          <a:bodyPr/>
          <a:lstStyle/>
          <a:p>
            <a:r>
              <a:rPr lang="en-US"/>
              <a:t>Administered 2 times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9795070"/>
              </p:ext>
            </p:extLst>
          </p:nvPr>
        </p:nvGraphicFramePr>
        <p:xfrm>
          <a:off x="1096963" y="2108200"/>
          <a:ext cx="10058400" cy="2890520"/>
        </p:xfrm>
        <a:graphic>
          <a:graphicData uri="http://schemas.openxmlformats.org/drawingml/2006/table">
            <a:tbl>
              <a:tblPr firstRow="1" bandRow="1">
                <a:tableStyleId>{5940675A-B579-460E-94D1-54222C63F5DA}</a:tableStyleId>
              </a:tblPr>
              <a:tblGrid>
                <a:gridCol w="3816560">
                  <a:extLst>
                    <a:ext uri="{9D8B030D-6E8A-4147-A177-3AD203B41FA5}">
                      <a16:colId xmlns:a16="http://schemas.microsoft.com/office/drawing/2014/main" val="20000"/>
                    </a:ext>
                  </a:extLst>
                </a:gridCol>
                <a:gridCol w="288904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370840">
                <a:tc>
                  <a:txBody>
                    <a:bodyPr/>
                    <a:lstStyle/>
                    <a:p>
                      <a:r>
                        <a:rPr lang="en-US" sz="2000" b="1"/>
                        <a:t>The three</a:t>
                      </a:r>
                      <a:r>
                        <a:rPr lang="en-US" sz="2000" b="1" baseline="0"/>
                        <a:t> important activities</a:t>
                      </a:r>
                      <a:endParaRPr lang="en-US" sz="2000" b="1"/>
                    </a:p>
                  </a:txBody>
                  <a:tcPr/>
                </a:tc>
                <a:tc>
                  <a:txBody>
                    <a:bodyPr/>
                    <a:lstStyle/>
                    <a:p>
                      <a:r>
                        <a:rPr lang="en-US" sz="2000" b="1"/>
                        <a:t>Day</a:t>
                      </a:r>
                      <a:r>
                        <a:rPr lang="en-US" sz="2000" b="1" baseline="0"/>
                        <a:t> 1</a:t>
                      </a:r>
                      <a:endParaRPr lang="en-US" sz="2000" b="1"/>
                    </a:p>
                  </a:txBody>
                  <a:tcPr/>
                </a:tc>
                <a:tc>
                  <a:txBody>
                    <a:bodyPr/>
                    <a:lstStyle/>
                    <a:p>
                      <a:r>
                        <a:rPr lang="en-US" sz="2000" b="1"/>
                        <a:t>Day 84</a:t>
                      </a:r>
                    </a:p>
                  </a:txBody>
                  <a:tcPr/>
                </a:tc>
                <a:extLst>
                  <a:ext uri="{0D108BD9-81ED-4DB2-BD59-A6C34878D82A}">
                    <a16:rowId xmlns:a16="http://schemas.microsoft.com/office/drawing/2014/main" val="10000"/>
                  </a:ext>
                </a:extLst>
              </a:tr>
              <a:tr h="370840">
                <a:tc>
                  <a:txBody>
                    <a:bodyPr/>
                    <a:lstStyle/>
                    <a:p>
                      <a:r>
                        <a:rPr lang="en-US"/>
                        <a:t>Cooking</a:t>
                      </a:r>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1.4</a:t>
                      </a:r>
                    </a:p>
                    <a:p>
                      <a:r>
                        <a:rPr lang="en-US"/>
                        <a:t>10-20</a:t>
                      </a:r>
                      <a:r>
                        <a:rPr lang="en-US" baseline="0"/>
                        <a:t> % patient can do but impaired  80-99%</a:t>
                      </a:r>
                      <a:endParaRPr 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6.75</a:t>
                      </a:r>
                    </a:p>
                    <a:p>
                      <a:r>
                        <a:rPr lang="en-US"/>
                        <a:t>50-60% patient can do but impaired</a:t>
                      </a:r>
                      <a:r>
                        <a:rPr lang="en-US" baseline="0"/>
                        <a:t> 40-59%</a:t>
                      </a:r>
                      <a:endParaRPr lang="en-US"/>
                    </a:p>
                  </a:txBody>
                  <a:tcPr/>
                </a:tc>
                <a:extLst>
                  <a:ext uri="{0D108BD9-81ED-4DB2-BD59-A6C34878D82A}">
                    <a16:rowId xmlns:a16="http://schemas.microsoft.com/office/drawing/2014/main" val="10001"/>
                  </a:ext>
                </a:extLst>
              </a:tr>
              <a:tr h="370840">
                <a:tc>
                  <a:txBody>
                    <a:bodyPr/>
                    <a:lstStyle/>
                    <a:p>
                      <a:r>
                        <a:rPr lang="en-US"/>
                        <a:t>Driving</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370840">
                <a:tc>
                  <a:txBody>
                    <a:bodyPr/>
                    <a:lstStyle/>
                    <a:p>
                      <a:r>
                        <a:rPr lang="en-US"/>
                        <a:t>Fetch grand</a:t>
                      </a:r>
                      <a:r>
                        <a:rPr lang="en-US" baseline="0"/>
                        <a:t> children from School</a:t>
                      </a:r>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70840">
                <a:tc>
                  <a:txBody>
                    <a:bodyPr/>
                    <a:lstStyle/>
                    <a:p>
                      <a:r>
                        <a:rPr lang="en-US"/>
                        <a:t>Use</a:t>
                      </a:r>
                      <a:r>
                        <a:rPr lang="en-US" baseline="0"/>
                        <a:t> of Toilet </a:t>
                      </a:r>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45195">
                <a:tc>
                  <a:txBody>
                    <a:bodyPr/>
                    <a:lstStyle/>
                    <a:p>
                      <a:r>
                        <a:rPr lang="en-US"/>
                        <a:t>Minimal detectable</a:t>
                      </a:r>
                      <a:r>
                        <a:rPr lang="en-US" baseline="0"/>
                        <a:t> changes for average score  (90%CI) = 2 points</a:t>
                      </a:r>
                      <a:endParaRPr lang="en-US"/>
                    </a:p>
                  </a:txBody>
                  <a:tcPr/>
                </a:tc>
                <a:tc>
                  <a:txBody>
                    <a:bodyPr/>
                    <a:lstStyle/>
                    <a:p>
                      <a:r>
                        <a:rPr lang="en-US"/>
                        <a:t>Difference</a:t>
                      </a:r>
                    </a:p>
                  </a:txBody>
                  <a:tcPr/>
                </a:tc>
                <a:tc>
                  <a:txBody>
                    <a:bodyPr/>
                    <a:lstStyle/>
                    <a:p>
                      <a:r>
                        <a:rPr lang="en-US"/>
                        <a:t>5.35 </a:t>
                      </a:r>
                    </a:p>
                  </a:txBody>
                  <a:tcPr/>
                </a:tc>
                <a:extLst>
                  <a:ext uri="{0D108BD9-81ED-4DB2-BD59-A6C34878D82A}">
                    <a16:rowId xmlns:a16="http://schemas.microsoft.com/office/drawing/2014/main" val="10005"/>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48812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435" y="453473"/>
            <a:ext cx="10955700" cy="604693"/>
          </a:xfrm>
        </p:spPr>
        <p:txBody>
          <a:bodyPr/>
          <a:lstStyle/>
          <a:p>
            <a:r>
              <a:rPr lang="en-US"/>
              <a:t>Administered PLUS M  – 3 Times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3390032"/>
              </p:ext>
            </p:extLst>
          </p:nvPr>
        </p:nvGraphicFramePr>
        <p:xfrm>
          <a:off x="1096963" y="1578113"/>
          <a:ext cx="10058400" cy="3760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9578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393068"/>
            <a:ext cx="7631853" cy="839464"/>
          </a:xfrm>
        </p:spPr>
        <p:txBody>
          <a:bodyPr/>
          <a:lstStyle/>
          <a:p>
            <a:pPr algn="ctr"/>
            <a:r>
              <a:rPr lang="en-US" dirty="0"/>
              <a:t>Four Square Step Test</a:t>
            </a:r>
          </a:p>
        </p:txBody>
      </p:sp>
      <p:graphicFrame>
        <p:nvGraphicFramePr>
          <p:cNvPr id="4" name="Content Placeholder 3"/>
          <p:cNvGraphicFramePr>
            <a:graphicFrameLocks noGrp="1"/>
          </p:cNvGraphicFramePr>
          <p:nvPr>
            <p:ph idx="1"/>
          </p:nvPr>
        </p:nvGraphicFramePr>
        <p:xfrm>
          <a:off x="3987800" y="2040465"/>
          <a:ext cx="7230533" cy="3032655"/>
        </p:xfrm>
        <a:graphic>
          <a:graphicData uri="http://schemas.openxmlformats.org/drawingml/2006/chart">
            <c:chart xmlns:c="http://schemas.openxmlformats.org/drawingml/2006/chart" xmlns:r="http://schemas.openxmlformats.org/officeDocument/2006/relationships" r:id="rId2"/>
          </a:graphicData>
        </a:graphic>
      </p:graphicFrame>
      <p:pic>
        <p:nvPicPr>
          <p:cNvPr id="8194" name="Picture 2" descr="D:\UCL\IMG20231019151757.jpg"/>
          <p:cNvPicPr>
            <a:picLocks noChangeAspect="1" noChangeArrowheads="1"/>
          </p:cNvPicPr>
          <p:nvPr/>
        </p:nvPicPr>
        <p:blipFill rotWithShape="1">
          <a:blip r:embed="rId3">
            <a:extLst>
              <a:ext uri="{28A0092B-C50C-407E-A947-70E740481C1C}">
                <a14:useLocalDpi xmlns:a14="http://schemas.microsoft.com/office/drawing/2010/main" val="0"/>
              </a:ext>
            </a:extLst>
          </a:blip>
          <a:srcRect t="4279" r="3056" b="16957"/>
          <a:stretch/>
        </p:blipFill>
        <p:spPr bwMode="auto">
          <a:xfrm>
            <a:off x="88900" y="571500"/>
            <a:ext cx="3834787" cy="546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06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43" y="795821"/>
            <a:ext cx="8923701" cy="604693"/>
          </a:xfrm>
        </p:spPr>
        <p:txBody>
          <a:bodyPr/>
          <a:lstStyle/>
          <a:p>
            <a:pPr algn="ctr"/>
            <a:r>
              <a:rPr lang="en-US"/>
              <a:t>2MWT </a:t>
            </a:r>
            <a:r>
              <a:rPr lang="en-US" err="1"/>
              <a:t>Vs</a:t>
            </a:r>
            <a:r>
              <a:rPr lang="en-US"/>
              <a:t> Socket Comfort Scores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82483142"/>
              </p:ext>
            </p:extLst>
          </p:nvPr>
        </p:nvGraphicFramePr>
        <p:xfrm>
          <a:off x="1096963" y="1787939"/>
          <a:ext cx="10058400" cy="37607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1615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C405-B18B-233B-23A3-9D3A5758F9EF}"/>
              </a:ext>
            </a:extLst>
          </p:cNvPr>
          <p:cNvSpPr>
            <a:spLocks noGrp="1"/>
          </p:cNvSpPr>
          <p:nvPr>
            <p:ph type="title"/>
          </p:nvPr>
        </p:nvSpPr>
        <p:spPr>
          <a:xfrm>
            <a:off x="360000" y="365125"/>
            <a:ext cx="10915595" cy="604693"/>
          </a:xfrm>
        </p:spPr>
        <p:txBody>
          <a:bodyPr/>
          <a:lstStyle/>
          <a:p>
            <a:r>
              <a:rPr lang="en-GB">
                <a:latin typeface="Helvetica"/>
                <a:cs typeface="Helvetica"/>
              </a:rPr>
              <a:t>Potential AT users turning to Engineering and 3D printing firms for support.</a:t>
            </a:r>
            <a:endParaRPr lang="en-GB"/>
          </a:p>
        </p:txBody>
      </p:sp>
      <p:sp>
        <p:nvSpPr>
          <p:cNvPr id="3" name="Content Placeholder 2">
            <a:extLst>
              <a:ext uri="{FF2B5EF4-FFF2-40B4-BE49-F238E27FC236}">
                <a16:creationId xmlns:a16="http://schemas.microsoft.com/office/drawing/2014/main" id="{AE708710-B4AC-D0F3-2051-B158AE6825D9}"/>
              </a:ext>
            </a:extLst>
          </p:cNvPr>
          <p:cNvSpPr>
            <a:spLocks noGrp="1"/>
          </p:cNvSpPr>
          <p:nvPr>
            <p:ph idx="1"/>
          </p:nvPr>
        </p:nvSpPr>
        <p:spPr>
          <a:xfrm>
            <a:off x="360000" y="1537199"/>
            <a:ext cx="7704165" cy="2315337"/>
          </a:xfrm>
        </p:spPr>
        <p:txBody>
          <a:bodyPr vert="horz" lIns="0" tIns="0" rIns="0" bIns="0" rtlCol="0" anchor="t">
            <a:noAutofit/>
          </a:bodyPr>
          <a:lstStyle/>
          <a:p>
            <a:pPr marL="457200" indent="-457200">
              <a:buFont typeface="Wingdings" panose="020B0604020202020204" pitchFamily="34" charset="0"/>
              <a:buChar char="ü"/>
            </a:pPr>
            <a:r>
              <a:rPr lang="en-GB">
                <a:latin typeface="Helvetica"/>
                <a:cs typeface="Helvetica"/>
              </a:rPr>
              <a:t>People</a:t>
            </a:r>
            <a:r>
              <a:rPr lang="en-GB" dirty="0">
                <a:latin typeface="Helvetica"/>
                <a:cs typeface="Helvetica"/>
              </a:rPr>
              <a:t> see hope in 3D printing technology due to advancement in technology itself and rise in DIY movements.</a:t>
            </a:r>
          </a:p>
          <a:p>
            <a:pPr marL="457200" indent="-457200">
              <a:buFont typeface="Wingdings" panose="020B0604020202020204" pitchFamily="34" charset="0"/>
              <a:buChar char="ü"/>
            </a:pPr>
            <a:r>
              <a:rPr lang="en-GB" dirty="0">
                <a:latin typeface="Helvetica"/>
                <a:cs typeface="Helvetica"/>
              </a:rPr>
              <a:t>Rise in popularity due to ease of finding ready to print designs in an internet.</a:t>
            </a:r>
          </a:p>
          <a:p>
            <a:pPr marL="457200" indent="-457200">
              <a:buFont typeface="Wingdings" panose="020B0604020202020204" pitchFamily="34" charset="0"/>
              <a:buChar char="ü"/>
            </a:pPr>
            <a:endParaRPr lang="en-GB" dirty="0">
              <a:cs typeface="Helvetica" pitchFamily="2" charset="0"/>
            </a:endParaRPr>
          </a:p>
        </p:txBody>
      </p:sp>
      <p:pic>
        <p:nvPicPr>
          <p:cNvPr id="7" name="Picture 6" descr="A hand with a red glove&#10;&#10;Description automatically generated">
            <a:extLst>
              <a:ext uri="{FF2B5EF4-FFF2-40B4-BE49-F238E27FC236}">
                <a16:creationId xmlns:a16="http://schemas.microsoft.com/office/drawing/2014/main" id="{7F913DE1-94F1-FC91-0618-85353F956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089" y="1537628"/>
            <a:ext cx="3519069" cy="4620794"/>
          </a:xfrm>
          <a:prstGeom prst="rect">
            <a:avLst/>
          </a:prstGeom>
        </p:spPr>
      </p:pic>
      <p:sp>
        <p:nvSpPr>
          <p:cNvPr id="9" name="Content Placeholder 2">
            <a:extLst>
              <a:ext uri="{FF2B5EF4-FFF2-40B4-BE49-F238E27FC236}">
                <a16:creationId xmlns:a16="http://schemas.microsoft.com/office/drawing/2014/main" id="{AD5B7ED9-02C0-6FF4-8989-26F7CB559D40}"/>
              </a:ext>
            </a:extLst>
          </p:cNvPr>
          <p:cNvSpPr txBox="1">
            <a:spLocks/>
          </p:cNvSpPr>
          <p:nvPr/>
        </p:nvSpPr>
        <p:spPr>
          <a:xfrm>
            <a:off x="351979" y="3855283"/>
            <a:ext cx="7704165" cy="231533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Helvetica"/>
                <a:cs typeface="Helvetica"/>
              </a:rPr>
              <a:t>X  Engineers-led institutions have limited know         how of AT product development.</a:t>
            </a:r>
          </a:p>
          <a:p>
            <a:r>
              <a:rPr lang="en-GB">
                <a:latin typeface="Helvetica"/>
                <a:cs typeface="Helvetica"/>
              </a:rPr>
              <a:t>X  User's comfort and product's appropriateness to meet their needs is often ignored/missed out.</a:t>
            </a:r>
            <a:endParaRPr lang="en-GB">
              <a:cs typeface="Helvetica" pitchFamily="2" charset="0"/>
            </a:endParaRPr>
          </a:p>
          <a:p>
            <a:pPr marL="457200" indent="-457200">
              <a:buFont typeface="Wingdings" panose="020B0604020202020204" pitchFamily="34" charset="0"/>
              <a:buChar char="v"/>
            </a:pPr>
            <a:endParaRPr lang="en-GB">
              <a:cs typeface="Helvetica" pitchFamily="2" charset="0"/>
            </a:endParaRPr>
          </a:p>
        </p:txBody>
      </p:sp>
    </p:spTree>
    <p:extLst>
      <p:ext uri="{BB962C8B-B14F-4D97-AF65-F5344CB8AC3E}">
        <p14:creationId xmlns:p14="http://schemas.microsoft.com/office/powerpoint/2010/main" val="2152618663"/>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Mypc\Downloads\Daily Hourly use from 1st and 2nd sampli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006" y="158214"/>
            <a:ext cx="12192167" cy="6242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09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1CA5-17E5-FE14-E7B8-616C27F23D32}"/>
              </a:ext>
            </a:extLst>
          </p:cNvPr>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17022" r="57337" b="19305"/>
          <a:stretch/>
        </p:blipFill>
        <p:spPr bwMode="auto">
          <a:xfrm>
            <a:off x="-92163" y="0"/>
            <a:ext cx="12519190" cy="956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813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t> </a:t>
            </a:r>
          </a:p>
        </p:txBody>
      </p:sp>
      <p:sp>
        <p:nvSpPr>
          <p:cNvPr id="4" name="AutoShape 3" descr="A screenshot of a computer screen&#10;&#10;Description automatically generated"/>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A screenshot of a computer screen&#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A screenshot of a computer screen&#10;&#10;Description automatically generated"/>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5" descr="A screenshot of a computer screen&#10;&#10;Description automatically generated"/>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A screenshot of a computer screen&#10;&#10;Description automatically generated"/>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A screenshot of a computer screen&#10;&#10;Description automatically generated"/>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C:\Users\Mypc\Downloads\Wear 5th 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0338"/>
            <a:ext cx="12030419" cy="6196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679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Mypc\Downloads\Temp 5th 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91" y="363557"/>
            <a:ext cx="11753678" cy="5703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5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2C6E-9452-56DE-6C87-984CD9E7B39E}"/>
              </a:ext>
            </a:extLst>
          </p:cNvPr>
          <p:cNvSpPr>
            <a:spLocks noGrp="1"/>
          </p:cNvSpPr>
          <p:nvPr>
            <p:ph type="title"/>
          </p:nvPr>
        </p:nvSpPr>
        <p:spPr>
          <a:xfrm>
            <a:off x="360000" y="707473"/>
            <a:ext cx="10955700" cy="604693"/>
          </a:xfrm>
        </p:spPr>
        <p:txBody>
          <a:bodyPr/>
          <a:lstStyle/>
          <a:p>
            <a:r>
              <a:rPr lang="en-US"/>
              <a:t>Discussion</a:t>
            </a:r>
          </a:p>
        </p:txBody>
      </p:sp>
      <p:sp>
        <p:nvSpPr>
          <p:cNvPr id="4" name="Content Placeholder 2"/>
          <p:cNvSpPr>
            <a:spLocks noGrp="1"/>
          </p:cNvSpPr>
          <p:nvPr>
            <p:ph idx="1"/>
          </p:nvPr>
        </p:nvSpPr>
        <p:spPr>
          <a:xfrm>
            <a:off x="360000" y="1537199"/>
            <a:ext cx="11228197" cy="4628073"/>
          </a:xfrm>
        </p:spPr>
        <p:txBody>
          <a:bodyPr vert="horz" lIns="0" tIns="0" rIns="0" bIns="0" rtlCol="0" anchor="t">
            <a:noAutofit/>
          </a:bodyPr>
          <a:lstStyle/>
          <a:p>
            <a:pPr>
              <a:lnSpc>
                <a:spcPct val="150000"/>
              </a:lnSpc>
            </a:pPr>
            <a:r>
              <a:rPr lang="en-US">
                <a:latin typeface="Helvetica"/>
                <a:cs typeface="Helvetica"/>
              </a:rPr>
              <a:t>Our thoughts in making technology appropriate rather than just fulfilling the need by importing it from the outside. So, I would like to say again, it is not just about the production of the device; we perceive it as an opportunity to establish a model for creating a domestic resource finding system within the nation. </a:t>
            </a:r>
            <a:endParaRPr lang="en-US"/>
          </a:p>
        </p:txBody>
      </p:sp>
    </p:spTree>
    <p:extLst>
      <p:ext uri="{BB962C8B-B14F-4D97-AF65-F5344CB8AC3E}">
        <p14:creationId xmlns:p14="http://schemas.microsoft.com/office/powerpoint/2010/main" val="626728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logos with text&#10;&#10;Description automatically generated">
            <a:extLst>
              <a:ext uri="{FF2B5EF4-FFF2-40B4-BE49-F238E27FC236}">
                <a16:creationId xmlns:a16="http://schemas.microsoft.com/office/drawing/2014/main" id="{38F67542-18CA-E79A-CA38-F29D6ECA58BB}"/>
              </a:ext>
            </a:extLst>
          </p:cNvPr>
          <p:cNvPicPr>
            <a:picLocks noChangeAspect="1"/>
          </p:cNvPicPr>
          <p:nvPr/>
        </p:nvPicPr>
        <p:blipFill rotWithShape="1">
          <a:blip r:embed="rId2"/>
          <a:srcRect l="7124" t="20690" r="6218" b="17701"/>
          <a:stretch/>
        </p:blipFill>
        <p:spPr>
          <a:xfrm>
            <a:off x="677334" y="1714500"/>
            <a:ext cx="10823631" cy="4326375"/>
          </a:xfrm>
          <a:prstGeom prst="rect">
            <a:avLst/>
          </a:prstGeom>
        </p:spPr>
      </p:pic>
      <p:sp>
        <p:nvSpPr>
          <p:cNvPr id="10" name="TextBox 9">
            <a:extLst>
              <a:ext uri="{FF2B5EF4-FFF2-40B4-BE49-F238E27FC236}">
                <a16:creationId xmlns:a16="http://schemas.microsoft.com/office/drawing/2014/main" id="{7A575F2E-2C15-D157-C45F-78992EDF4C15}"/>
              </a:ext>
            </a:extLst>
          </p:cNvPr>
          <p:cNvSpPr txBox="1"/>
          <p:nvPr/>
        </p:nvSpPr>
        <p:spPr>
          <a:xfrm>
            <a:off x="3922529" y="627058"/>
            <a:ext cx="41426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latin typeface="Arial"/>
                <a:cs typeface="Calibri"/>
              </a:rPr>
              <a:t>THANK YOU!</a:t>
            </a:r>
            <a:endParaRPr lang="en-US" sz="4800">
              <a:cs typeface="Calibri"/>
            </a:endParaRPr>
          </a:p>
        </p:txBody>
      </p:sp>
      <p:cxnSp>
        <p:nvCxnSpPr>
          <p:cNvPr id="11" name="Straight Arrow Connector 10">
            <a:extLst>
              <a:ext uri="{FF2B5EF4-FFF2-40B4-BE49-F238E27FC236}">
                <a16:creationId xmlns:a16="http://schemas.microsoft.com/office/drawing/2014/main" id="{72D5CEE8-6171-2D2C-722F-8EFFA71A9D31}"/>
              </a:ext>
            </a:extLst>
          </p:cNvPr>
          <p:cNvCxnSpPr/>
          <p:nvPr/>
        </p:nvCxnSpPr>
        <p:spPr>
          <a:xfrm>
            <a:off x="3302517" y="1560496"/>
            <a:ext cx="5382381" cy="12095"/>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874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video call&#10;&#10;Description automatically generated">
            <a:extLst>
              <a:ext uri="{FF2B5EF4-FFF2-40B4-BE49-F238E27FC236}">
                <a16:creationId xmlns:a16="http://schemas.microsoft.com/office/drawing/2014/main" id="{5D3D4184-9CAC-0998-0008-07A23FC6CD17}"/>
              </a:ext>
            </a:extLst>
          </p:cNvPr>
          <p:cNvPicPr>
            <a:picLocks noChangeAspect="1"/>
          </p:cNvPicPr>
          <p:nvPr/>
        </p:nvPicPr>
        <p:blipFill>
          <a:blip r:embed="rId2"/>
          <a:stretch>
            <a:fillRect/>
          </a:stretch>
        </p:blipFill>
        <p:spPr>
          <a:xfrm>
            <a:off x="8057908" y="2205072"/>
            <a:ext cx="3746765" cy="2784324"/>
          </a:xfrm>
          <a:prstGeom prst="rect">
            <a:avLst/>
          </a:prstGeom>
        </p:spPr>
      </p:pic>
      <p:pic>
        <p:nvPicPr>
          <p:cNvPr id="5" name="Picture 4">
            <a:extLst>
              <a:ext uri="{FF2B5EF4-FFF2-40B4-BE49-F238E27FC236}">
                <a16:creationId xmlns:a16="http://schemas.microsoft.com/office/drawing/2014/main" id="{F11A9C9D-CC07-DF27-628C-16EF84AE41B5}"/>
              </a:ext>
            </a:extLst>
          </p:cNvPr>
          <p:cNvPicPr>
            <a:picLocks noChangeAspect="1"/>
          </p:cNvPicPr>
          <p:nvPr/>
        </p:nvPicPr>
        <p:blipFill rotWithShape="1">
          <a:blip r:embed="rId3"/>
          <a:srcRect l="6696" t="3073" r="6696" b="2364"/>
          <a:stretch/>
        </p:blipFill>
        <p:spPr>
          <a:xfrm>
            <a:off x="395296" y="1782749"/>
            <a:ext cx="7583723" cy="3843151"/>
          </a:xfrm>
          <a:prstGeom prst="rect">
            <a:avLst/>
          </a:prstGeom>
        </p:spPr>
      </p:pic>
      <p:sp>
        <p:nvSpPr>
          <p:cNvPr id="7" name="Title 1">
            <a:extLst>
              <a:ext uri="{FF2B5EF4-FFF2-40B4-BE49-F238E27FC236}">
                <a16:creationId xmlns:a16="http://schemas.microsoft.com/office/drawing/2014/main" id="{B7428565-FC22-00FA-72E3-2E05A1124639}"/>
              </a:ext>
            </a:extLst>
          </p:cNvPr>
          <p:cNvSpPr>
            <a:spLocks noGrp="1"/>
          </p:cNvSpPr>
          <p:nvPr>
            <p:ph type="title"/>
          </p:nvPr>
        </p:nvSpPr>
        <p:spPr>
          <a:xfrm>
            <a:off x="360000" y="464086"/>
            <a:ext cx="10915595" cy="604693"/>
          </a:xfrm>
        </p:spPr>
        <p:txBody>
          <a:bodyPr/>
          <a:lstStyle/>
          <a:p>
            <a:r>
              <a:rPr lang="en-GB">
                <a:latin typeface="Helvetica"/>
                <a:cs typeface="Helvetica"/>
              </a:rPr>
              <a:t>Inclusive foundation of Enabling Friday Community:</a:t>
            </a:r>
            <a:endParaRPr lang="en-GB">
              <a:cs typeface="Helvetica"/>
            </a:endParaRPr>
          </a:p>
        </p:txBody>
      </p:sp>
    </p:spTree>
    <p:extLst>
      <p:ext uri="{BB962C8B-B14F-4D97-AF65-F5344CB8AC3E}">
        <p14:creationId xmlns:p14="http://schemas.microsoft.com/office/powerpoint/2010/main" val="1643056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67F399-B351-F128-DA84-96BAAD294E70}"/>
              </a:ext>
            </a:extLst>
          </p:cNvPr>
          <p:cNvPicPr>
            <a:picLocks noChangeAspect="1"/>
          </p:cNvPicPr>
          <p:nvPr/>
        </p:nvPicPr>
        <p:blipFill>
          <a:blip r:embed="rId2"/>
          <a:stretch>
            <a:fillRect/>
          </a:stretch>
        </p:blipFill>
        <p:spPr>
          <a:xfrm>
            <a:off x="1478368" y="987143"/>
            <a:ext cx="9237463" cy="5195440"/>
          </a:xfrm>
          <a:prstGeom prst="rect">
            <a:avLst/>
          </a:prstGeom>
        </p:spPr>
      </p:pic>
      <p:sp>
        <p:nvSpPr>
          <p:cNvPr id="6" name="Title 1">
            <a:extLst>
              <a:ext uri="{FF2B5EF4-FFF2-40B4-BE49-F238E27FC236}">
                <a16:creationId xmlns:a16="http://schemas.microsoft.com/office/drawing/2014/main" id="{64E956E4-E5D3-4C9D-75C4-5F90C783E039}"/>
              </a:ext>
            </a:extLst>
          </p:cNvPr>
          <p:cNvSpPr>
            <a:spLocks noGrp="1"/>
          </p:cNvSpPr>
          <p:nvPr>
            <p:ph type="title"/>
          </p:nvPr>
        </p:nvSpPr>
        <p:spPr>
          <a:xfrm>
            <a:off x="3774156" y="375021"/>
            <a:ext cx="4641466" cy="614589"/>
          </a:xfrm>
        </p:spPr>
        <p:txBody>
          <a:bodyPr/>
          <a:lstStyle/>
          <a:p>
            <a:r>
              <a:rPr lang="en-GB">
                <a:latin typeface="Helvetica"/>
                <a:cs typeface="Helvetica"/>
              </a:rPr>
              <a:t>Directing workstreams</a:t>
            </a:r>
            <a:endParaRPr lang="en-US">
              <a:cs typeface="Helvetica"/>
            </a:endParaRPr>
          </a:p>
        </p:txBody>
      </p:sp>
      <p:sp>
        <p:nvSpPr>
          <p:cNvPr id="7" name="Oval 6">
            <a:extLst>
              <a:ext uri="{FF2B5EF4-FFF2-40B4-BE49-F238E27FC236}">
                <a16:creationId xmlns:a16="http://schemas.microsoft.com/office/drawing/2014/main" id="{77F1B9CB-129F-3A74-BFF6-CBE15845882B}"/>
              </a:ext>
            </a:extLst>
          </p:cNvPr>
          <p:cNvSpPr/>
          <p:nvPr/>
        </p:nvSpPr>
        <p:spPr>
          <a:xfrm>
            <a:off x="8216240" y="1175162"/>
            <a:ext cx="2345376" cy="387927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4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78B9165-A309-2290-77AA-62DBAED1ACB8}"/>
              </a:ext>
            </a:extLst>
          </p:cNvPr>
          <p:cNvSpPr>
            <a:spLocks noGrp="1"/>
          </p:cNvSpPr>
          <p:nvPr>
            <p:ph idx="1"/>
          </p:nvPr>
        </p:nvSpPr>
        <p:spPr>
          <a:xfrm>
            <a:off x="795428" y="2002316"/>
            <a:ext cx="10592266" cy="3212930"/>
          </a:xfrm>
        </p:spPr>
        <p:txBody>
          <a:bodyPr vert="horz" lIns="0" tIns="0" rIns="0" bIns="0" rtlCol="0" anchor="t">
            <a:noAutofit/>
          </a:bodyPr>
          <a:lstStyle/>
          <a:p>
            <a:pPr algn="ctr">
              <a:lnSpc>
                <a:spcPct val="150000"/>
              </a:lnSpc>
            </a:pPr>
            <a:r>
              <a:rPr lang="en-US" sz="2400" b="1">
                <a:latin typeface="Helvetica"/>
                <a:cs typeface="Helvetica"/>
              </a:rPr>
              <a:t>"Our mission is to collectively build sustainable assistive technology (AT) provision in Nepal by supporting infrastructure development through advocacy, evidence-based practice, service system standards and innovation, working together to meet the needs of persons with disabilities now and in the future."</a:t>
            </a:r>
          </a:p>
          <a:p>
            <a:pPr algn="ctr">
              <a:lnSpc>
                <a:spcPct val="150000"/>
              </a:lnSpc>
            </a:pPr>
            <a:endParaRPr lang="en-US" sz="8000" b="1">
              <a:cs typeface="Helvetica"/>
            </a:endParaRPr>
          </a:p>
        </p:txBody>
      </p:sp>
      <p:pic>
        <p:nvPicPr>
          <p:cNvPr id="11" name="Picture 10" descr="A blue and black logo&#10;&#10;Description automatically generated">
            <a:extLst>
              <a:ext uri="{FF2B5EF4-FFF2-40B4-BE49-F238E27FC236}">
                <a16:creationId xmlns:a16="http://schemas.microsoft.com/office/drawing/2014/main" id="{51186B96-B14C-2EE7-AFBE-42E65FF5F400}"/>
              </a:ext>
            </a:extLst>
          </p:cNvPr>
          <p:cNvPicPr>
            <a:picLocks noChangeAspect="1"/>
          </p:cNvPicPr>
          <p:nvPr/>
        </p:nvPicPr>
        <p:blipFill>
          <a:blip r:embed="rId2"/>
          <a:stretch>
            <a:fillRect/>
          </a:stretch>
        </p:blipFill>
        <p:spPr>
          <a:xfrm>
            <a:off x="3794605" y="415123"/>
            <a:ext cx="2612573" cy="909269"/>
          </a:xfrm>
          <a:prstGeom prst="rect">
            <a:avLst/>
          </a:prstGeom>
        </p:spPr>
      </p:pic>
      <p:sp>
        <p:nvSpPr>
          <p:cNvPr id="13" name="TextBox 12">
            <a:extLst>
              <a:ext uri="{FF2B5EF4-FFF2-40B4-BE49-F238E27FC236}">
                <a16:creationId xmlns:a16="http://schemas.microsoft.com/office/drawing/2014/main" id="{95118D5D-4EFE-EAE7-B91D-D233FE4175F1}"/>
              </a:ext>
            </a:extLst>
          </p:cNvPr>
          <p:cNvSpPr txBox="1"/>
          <p:nvPr/>
        </p:nvSpPr>
        <p:spPr>
          <a:xfrm>
            <a:off x="6572660" y="484908"/>
            <a:ext cx="21238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latin typeface="Arial"/>
                <a:ea typeface="Calibri"/>
                <a:cs typeface="Calibri"/>
              </a:rPr>
              <a:t>Mission</a:t>
            </a:r>
            <a:endParaRPr lang="en-US"/>
          </a:p>
        </p:txBody>
      </p:sp>
      <p:cxnSp>
        <p:nvCxnSpPr>
          <p:cNvPr id="15" name="Straight Arrow Connector 14">
            <a:extLst>
              <a:ext uri="{FF2B5EF4-FFF2-40B4-BE49-F238E27FC236}">
                <a16:creationId xmlns:a16="http://schemas.microsoft.com/office/drawing/2014/main" id="{E306D37D-110F-B212-20AD-D1B13C195875}"/>
              </a:ext>
            </a:extLst>
          </p:cNvPr>
          <p:cNvCxnSpPr/>
          <p:nvPr/>
        </p:nvCxnSpPr>
        <p:spPr>
          <a:xfrm>
            <a:off x="3877622" y="1430536"/>
            <a:ext cx="4541213" cy="2199"/>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group of logos with text&#10;&#10;Description automatically generated">
            <a:extLst>
              <a:ext uri="{FF2B5EF4-FFF2-40B4-BE49-F238E27FC236}">
                <a16:creationId xmlns:a16="http://schemas.microsoft.com/office/drawing/2014/main" id="{FEDB9D56-B94F-C78F-CCC5-144834FF64D5}"/>
              </a:ext>
            </a:extLst>
          </p:cNvPr>
          <p:cNvPicPr>
            <a:picLocks noChangeAspect="1"/>
          </p:cNvPicPr>
          <p:nvPr/>
        </p:nvPicPr>
        <p:blipFill rotWithShape="1">
          <a:blip r:embed="rId3"/>
          <a:srcRect l="5774" t="25155" r="6048" b="51766"/>
          <a:stretch/>
        </p:blipFill>
        <p:spPr>
          <a:xfrm>
            <a:off x="2105295" y="5153357"/>
            <a:ext cx="4043045" cy="664462"/>
          </a:xfrm>
          <a:prstGeom prst="rect">
            <a:avLst/>
          </a:prstGeom>
        </p:spPr>
      </p:pic>
      <p:pic>
        <p:nvPicPr>
          <p:cNvPr id="19" name="Picture 18" descr="A group of logos with text&#10;&#10;Description automatically generated">
            <a:extLst>
              <a:ext uri="{FF2B5EF4-FFF2-40B4-BE49-F238E27FC236}">
                <a16:creationId xmlns:a16="http://schemas.microsoft.com/office/drawing/2014/main" id="{F43183C8-80BE-5F27-4D11-43D855E3FBAA}"/>
              </a:ext>
            </a:extLst>
          </p:cNvPr>
          <p:cNvPicPr>
            <a:picLocks noChangeAspect="1"/>
          </p:cNvPicPr>
          <p:nvPr/>
        </p:nvPicPr>
        <p:blipFill rotWithShape="1">
          <a:blip r:embed="rId3"/>
          <a:srcRect l="7013" t="53441" r="6561" b="24530"/>
          <a:stretch/>
        </p:blipFill>
        <p:spPr>
          <a:xfrm>
            <a:off x="6228397" y="5184221"/>
            <a:ext cx="4122856" cy="641417"/>
          </a:xfrm>
          <a:prstGeom prst="rect">
            <a:avLst/>
          </a:prstGeom>
        </p:spPr>
      </p:pic>
    </p:spTree>
    <p:extLst>
      <p:ext uri="{BB962C8B-B14F-4D97-AF65-F5344CB8AC3E}">
        <p14:creationId xmlns:p14="http://schemas.microsoft.com/office/powerpoint/2010/main" val="384396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logos with text&#10;&#10;Description automatically generated">
            <a:extLst>
              <a:ext uri="{FF2B5EF4-FFF2-40B4-BE49-F238E27FC236}">
                <a16:creationId xmlns:a16="http://schemas.microsoft.com/office/drawing/2014/main" id="{38F67542-18CA-E79A-CA38-F29D6ECA58BB}"/>
              </a:ext>
            </a:extLst>
          </p:cNvPr>
          <p:cNvPicPr>
            <a:picLocks noChangeAspect="1"/>
          </p:cNvPicPr>
          <p:nvPr/>
        </p:nvPicPr>
        <p:blipFill rotWithShape="1">
          <a:blip r:embed="rId2"/>
          <a:srcRect l="7124" t="20690" r="6218" b="17701"/>
          <a:stretch/>
        </p:blipFill>
        <p:spPr>
          <a:xfrm>
            <a:off x="677334" y="1714500"/>
            <a:ext cx="10823631" cy="4326375"/>
          </a:xfrm>
          <a:prstGeom prst="rect">
            <a:avLst/>
          </a:prstGeom>
        </p:spPr>
      </p:pic>
      <p:pic>
        <p:nvPicPr>
          <p:cNvPr id="9" name="Picture 8" descr="A blue and black logo&#10;&#10;Description automatically generated">
            <a:extLst>
              <a:ext uri="{FF2B5EF4-FFF2-40B4-BE49-F238E27FC236}">
                <a16:creationId xmlns:a16="http://schemas.microsoft.com/office/drawing/2014/main" id="{2D7E90F5-61C0-0768-6559-86534B6746DC}"/>
              </a:ext>
            </a:extLst>
          </p:cNvPr>
          <p:cNvPicPr>
            <a:picLocks noChangeAspect="1"/>
          </p:cNvPicPr>
          <p:nvPr/>
        </p:nvPicPr>
        <p:blipFill>
          <a:blip r:embed="rId3"/>
          <a:stretch>
            <a:fillRect/>
          </a:stretch>
        </p:blipFill>
        <p:spPr>
          <a:xfrm>
            <a:off x="3308565" y="425900"/>
            <a:ext cx="2612573" cy="909269"/>
          </a:xfrm>
          <a:prstGeom prst="rect">
            <a:avLst/>
          </a:prstGeom>
        </p:spPr>
      </p:pic>
      <p:sp>
        <p:nvSpPr>
          <p:cNvPr id="10" name="TextBox 9">
            <a:extLst>
              <a:ext uri="{FF2B5EF4-FFF2-40B4-BE49-F238E27FC236}">
                <a16:creationId xmlns:a16="http://schemas.microsoft.com/office/drawing/2014/main" id="{7A575F2E-2C15-D157-C45F-78992EDF4C15}"/>
              </a:ext>
            </a:extLst>
          </p:cNvPr>
          <p:cNvSpPr txBox="1"/>
          <p:nvPr/>
        </p:nvSpPr>
        <p:spPr>
          <a:xfrm>
            <a:off x="5987659" y="505580"/>
            <a:ext cx="41426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latin typeface="Arial"/>
                <a:ea typeface="Calibri"/>
                <a:cs typeface="Calibri"/>
              </a:rPr>
              <a:t>Consortium </a:t>
            </a:r>
          </a:p>
        </p:txBody>
      </p:sp>
      <p:cxnSp>
        <p:nvCxnSpPr>
          <p:cNvPr id="11" name="Straight Arrow Connector 10">
            <a:extLst>
              <a:ext uri="{FF2B5EF4-FFF2-40B4-BE49-F238E27FC236}">
                <a16:creationId xmlns:a16="http://schemas.microsoft.com/office/drawing/2014/main" id="{72D5CEE8-6171-2D2C-722F-8EFFA71A9D31}"/>
              </a:ext>
            </a:extLst>
          </p:cNvPr>
          <p:cNvCxnSpPr/>
          <p:nvPr/>
        </p:nvCxnSpPr>
        <p:spPr>
          <a:xfrm>
            <a:off x="3302517" y="1461105"/>
            <a:ext cx="5382381" cy="12095"/>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210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3FB312-CA44-1974-A203-C310192555F0}"/>
              </a:ext>
            </a:extLst>
          </p:cNvPr>
          <p:cNvSpPr>
            <a:spLocks noGrp="1"/>
          </p:cNvSpPr>
          <p:nvPr>
            <p:ph type="title"/>
          </p:nvPr>
        </p:nvSpPr>
        <p:spPr>
          <a:xfrm>
            <a:off x="620328" y="2003326"/>
            <a:ext cx="10955700" cy="604693"/>
          </a:xfrm>
        </p:spPr>
        <p:txBody>
          <a:bodyPr/>
          <a:lstStyle/>
          <a:p>
            <a:pPr algn="ctr">
              <a:lnSpc>
                <a:spcPct val="150000"/>
              </a:lnSpc>
            </a:pPr>
            <a:r>
              <a:rPr lang="en-US" dirty="0">
                <a:latin typeface="Helvetica"/>
                <a:cs typeface="Helvetica"/>
              </a:rPr>
              <a:t>DR BEN OLDFREY</a:t>
            </a:r>
            <a:br>
              <a:rPr lang="en-US" dirty="0">
                <a:latin typeface="Helvetica"/>
                <a:cs typeface="Helvetica"/>
              </a:rPr>
            </a:br>
            <a:r>
              <a:rPr lang="en-US" dirty="0">
                <a:latin typeface="Helvetica"/>
                <a:cs typeface="Helvetica"/>
              </a:rPr>
              <a:t>ASSISTANT PROFESSOR, UCL</a:t>
            </a:r>
            <a:br>
              <a:rPr lang="en-US" dirty="0">
                <a:latin typeface="Helvetica"/>
                <a:cs typeface="Helvetica"/>
              </a:rPr>
            </a:br>
            <a:r>
              <a:rPr lang="en-US" dirty="0">
                <a:latin typeface="Helvetica"/>
                <a:cs typeface="Helvetica"/>
              </a:rPr>
              <a:t>GLOBAL DISABILITY INNOVATION HUB</a:t>
            </a:r>
            <a:br>
              <a:rPr lang="en-US" dirty="0">
                <a:latin typeface="Helvetica"/>
                <a:cs typeface="Helvetica"/>
              </a:rPr>
            </a:br>
            <a:r>
              <a:rPr lang="en-US" dirty="0">
                <a:latin typeface="Helvetica"/>
                <a:cs typeface="Helvetica"/>
              </a:rPr>
              <a:t>UKAID AT2030 PROGRAMME</a:t>
            </a:r>
            <a:endParaRPr lang="en-US" dirty="0">
              <a:cs typeface="Helvetica" pitchFamily="2" charset="0"/>
            </a:endParaRPr>
          </a:p>
        </p:txBody>
      </p:sp>
    </p:spTree>
    <p:extLst>
      <p:ext uri="{BB962C8B-B14F-4D97-AF65-F5344CB8AC3E}">
        <p14:creationId xmlns:p14="http://schemas.microsoft.com/office/powerpoint/2010/main" val="739070103"/>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6">
      <a:dk1>
        <a:srgbClr val="000000"/>
      </a:dk1>
      <a:lt1>
        <a:srgbClr val="FFFFFF"/>
      </a:lt1>
      <a:dk2>
        <a:srgbClr val="F04E53"/>
      </a:dk2>
      <a:lt2>
        <a:srgbClr val="00A79D"/>
      </a:lt2>
      <a:accent1>
        <a:srgbClr val="F68B33"/>
      </a:accent1>
      <a:accent2>
        <a:srgbClr val="F3C736"/>
      </a:accent2>
      <a:accent3>
        <a:srgbClr val="50ACC8"/>
      </a:accent3>
      <a:accent4>
        <a:srgbClr val="CAAFD3"/>
      </a:accent4>
      <a:accent5>
        <a:srgbClr val="C5D38E"/>
      </a:accent5>
      <a:accent6>
        <a:srgbClr val="BF559A"/>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1727</Words>
  <Application>Microsoft Office PowerPoint</Application>
  <PresentationFormat>Widescreen</PresentationFormat>
  <Paragraphs>237</Paragraphs>
  <Slides>45</Slides>
  <Notes>13</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1_Custom Design</vt:lpstr>
      <vt:lpstr>2_Custom Design</vt:lpstr>
      <vt:lpstr>1_Office Theme</vt:lpstr>
      <vt:lpstr>A Global – Local Innovation Approach for Appropriate Technology in LMIC:  A case study in Nepal </vt:lpstr>
      <vt:lpstr>Zener/COVIDaction: Rising from an earthquake to fight the pandemic in Nepal </vt:lpstr>
      <vt:lpstr>We did what we could – with engineering limits.</vt:lpstr>
      <vt:lpstr>Potential AT users turning to Engineering and 3D printing firms for support.</vt:lpstr>
      <vt:lpstr>Inclusive foundation of Enabling Friday Community:</vt:lpstr>
      <vt:lpstr>Directing workstreams</vt:lpstr>
      <vt:lpstr>PowerPoint Presentation</vt:lpstr>
      <vt:lpstr>PowerPoint Presentation</vt:lpstr>
      <vt:lpstr>DR BEN OLDFREY ASSISTANT PROFESSOR, UCL GLOBAL DISABILITY INNOVATION HUB UKAID AT2030 PROGRAMME</vt:lpstr>
      <vt:lpstr>PowerPoint Presentation</vt:lpstr>
      <vt:lpstr>PowerPoint Presentation</vt:lpstr>
      <vt:lpstr>PowerPoint Presentation</vt:lpstr>
      <vt:lpstr>PowerPoint Presentation</vt:lpstr>
      <vt:lpstr>EFC Product Innovation Team 1</vt:lpstr>
      <vt:lpstr>PowerPoint Presentation</vt:lpstr>
      <vt:lpstr>PowerPoint Presentation</vt:lpstr>
      <vt:lpstr>ASHISH THAPA  RESEARCH ASSISTANT DESIGN LAB, KATHMANDU UNIVERSITY</vt:lpstr>
      <vt:lpstr>Academia-industry collaboration </vt:lpstr>
      <vt:lpstr>PowerPoint Presentation</vt:lpstr>
      <vt:lpstr>Fabrication process</vt:lpstr>
      <vt:lpstr>Orthotimer Data Capture and Logging</vt:lpstr>
      <vt:lpstr>GANGA GURUNG OCCUPATIONAL THERAPIST COFOUNDER, BLOOM PARK</vt:lpstr>
      <vt:lpstr>OCCUPATIONAL THERAPY – A key partner in Bespoke Assistive Product Development</vt:lpstr>
      <vt:lpstr>OCCUPATIONAL THERAPY LENS </vt:lpstr>
      <vt:lpstr>The Occupational Therapy  Process</vt:lpstr>
      <vt:lpstr>Participant 1 – Profile </vt:lpstr>
      <vt:lpstr>Participant 1 – Before </vt:lpstr>
      <vt:lpstr>Participant 1 – with Bespoke product   </vt:lpstr>
      <vt:lpstr>Participant 2- Profile</vt:lpstr>
      <vt:lpstr>Participant 2- Before</vt:lpstr>
      <vt:lpstr>AMIT RATNA BAJRACHARYA CERTIFIED PROSTHETIST LIMB CARE NEPAL</vt:lpstr>
      <vt:lpstr>Although various prosthetic options exist for this level of amputation, our mission is to develop a digital intervention in capacity of local resources to the patient's unique functional needs that can tailored precisely in clinics of Nepal </vt:lpstr>
      <vt:lpstr>PowerPoint Presentation</vt:lpstr>
      <vt:lpstr>Lower Limb Case</vt:lpstr>
      <vt:lpstr>PowerPoint Presentation</vt:lpstr>
      <vt:lpstr>Administered 2 times </vt:lpstr>
      <vt:lpstr>Administered PLUS M  – 3 Times</vt:lpstr>
      <vt:lpstr>Four Square Step Test</vt:lpstr>
      <vt:lpstr>2MWT Vs Socket Comfort Scores</vt:lpstr>
      <vt:lpstr>PowerPoint Presentation</vt:lpstr>
      <vt:lpstr>PowerPoint Presentation</vt:lpstr>
      <vt:lpstr>PowerPoint Presentation</vt:lpstr>
      <vt:lpstr>PowerPoint Presentation</vt:lpstr>
      <vt:lpstr>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Oldfrey, Ben</dc:creator>
  <cp:lastModifiedBy>Oldfrey, Ben</cp:lastModifiedBy>
  <cp:revision>2</cp:revision>
  <dcterms:created xsi:type="dcterms:W3CDTF">2023-10-13T16:28:04Z</dcterms:created>
  <dcterms:modified xsi:type="dcterms:W3CDTF">2024-08-13T13:15:09Z</dcterms:modified>
</cp:coreProperties>
</file>